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45"/>
  </p:notesMasterIdLst>
  <p:sldIdLst>
    <p:sldId id="863" r:id="rId2"/>
    <p:sldId id="1109" r:id="rId3"/>
    <p:sldId id="1229" r:id="rId4"/>
    <p:sldId id="1235" r:id="rId5"/>
    <p:sldId id="1236" r:id="rId6"/>
    <p:sldId id="1237" r:id="rId7"/>
    <p:sldId id="771" r:id="rId8"/>
    <p:sldId id="1234" r:id="rId9"/>
    <p:sldId id="772" r:id="rId10"/>
    <p:sldId id="773" r:id="rId11"/>
    <p:sldId id="774" r:id="rId12"/>
    <p:sldId id="1232" r:id="rId13"/>
    <p:sldId id="1227" r:id="rId14"/>
    <p:sldId id="1212" r:id="rId15"/>
    <p:sldId id="1238" r:id="rId16"/>
    <p:sldId id="1159" r:id="rId17"/>
    <p:sldId id="1239" r:id="rId18"/>
    <p:sldId id="1139" r:id="rId19"/>
    <p:sldId id="1240" r:id="rId20"/>
    <p:sldId id="1157" r:id="rId21"/>
    <p:sldId id="1219" r:id="rId22"/>
    <p:sldId id="1066" r:id="rId23"/>
    <p:sldId id="1034" r:id="rId24"/>
    <p:sldId id="995" r:id="rId25"/>
    <p:sldId id="1221" r:id="rId26"/>
    <p:sldId id="993" r:id="rId27"/>
    <p:sldId id="1233" r:id="rId28"/>
    <p:sldId id="1241" r:id="rId29"/>
    <p:sldId id="1228" r:id="rId30"/>
    <p:sldId id="1230" r:id="rId31"/>
    <p:sldId id="1208" r:id="rId32"/>
    <p:sldId id="1225" r:id="rId33"/>
    <p:sldId id="1115" r:id="rId34"/>
    <p:sldId id="1138" r:id="rId35"/>
    <p:sldId id="1097" r:id="rId36"/>
    <p:sldId id="1231" r:id="rId37"/>
    <p:sldId id="1081" r:id="rId38"/>
    <p:sldId id="1083" r:id="rId39"/>
    <p:sldId id="1154" r:id="rId40"/>
    <p:sldId id="1243" r:id="rId41"/>
    <p:sldId id="1226" r:id="rId42"/>
    <p:sldId id="1242" r:id="rId43"/>
    <p:sldId id="1044" r:id="rId44"/>
  </p:sldIdLst>
  <p:sldSz cx="12192000" cy="6858000"/>
  <p:notesSz cx="6858000" cy="90773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00"/>
    <a:srgbClr val="FFFF00"/>
    <a:srgbClr val="66FFCC"/>
    <a:srgbClr val="FFFFFF"/>
    <a:srgbClr val="EEE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6821" autoAdjust="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4813" y="681038"/>
            <a:ext cx="6048375" cy="340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1650"/>
            <a:ext cx="5486400" cy="40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5F6EADD-28B1-424F-A3A7-2992E7BFFE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9ECBD6-4B32-43F6-8504-A1863CF3D76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2B5E36-C67E-431F-99CF-579E4EC723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2B5E36-C67E-431F-99CF-579E4EC723A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504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2B5E36-C67E-431F-99CF-579E4EC723A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51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2B5E36-C67E-431F-99CF-579E4EC723A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377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2B5E36-C67E-431F-99CF-579E4EC723A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179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C7AF69-91D3-4C10-A273-FA7FAC944987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B23860-E060-4BB3-B0FB-5A0C9A08FD2C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71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9187AA-EDCC-47EB-86AE-3B6B397BD2E6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87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486 w 1722"/>
                <a:gd name="T1" fmla="*/ 33 h 66"/>
                <a:gd name="T2" fmla="*/ 1486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486 w 1722"/>
                <a:gd name="T9" fmla="*/ 33 h 66"/>
                <a:gd name="T10" fmla="*/ 1486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857 w 975"/>
                <a:gd name="T1" fmla="*/ 48 h 101"/>
                <a:gd name="T2" fmla="*/ 85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857 w 975"/>
                <a:gd name="T9" fmla="*/ 48 h 101"/>
                <a:gd name="T10" fmla="*/ 85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190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1905 w 2141"/>
                <a:gd name="T7" fmla="*/ 0 h 198"/>
                <a:gd name="T8" fmla="*/ 190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1917 w 2517"/>
                <a:gd name="T1" fmla="*/ 276 h 276"/>
                <a:gd name="T2" fmla="*/ 2163 w 2517"/>
                <a:gd name="T3" fmla="*/ 204 h 276"/>
                <a:gd name="T4" fmla="*/ 1969 w 2517"/>
                <a:gd name="T5" fmla="*/ 0 h 276"/>
                <a:gd name="T6" fmla="*/ 0 w 2517"/>
                <a:gd name="T7" fmla="*/ 276 h 276"/>
                <a:gd name="T8" fmla="*/ 1917 w 2517"/>
                <a:gd name="T9" fmla="*/ 276 h 276"/>
                <a:gd name="T10" fmla="*/ 191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1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11 w 729"/>
                <a:gd name="T7" fmla="*/ 240 h 240"/>
                <a:gd name="T8" fmla="*/ 61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11 w 729"/>
                <a:gd name="T1" fmla="*/ 318 h 318"/>
                <a:gd name="T2" fmla="*/ 61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11 w 729"/>
                <a:gd name="T9" fmla="*/ 318 h 318"/>
                <a:gd name="T10" fmla="*/ 61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19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10039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039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7B2DB-6A50-4815-BEC7-CB8550AFEE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70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F5A95-EDFE-41A5-90B4-BAD489DF66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27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550B4-3DE3-44B9-864A-2CD1E480CE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03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DC285-5138-4396-800A-85DA3B6791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82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CC193-BE66-4BDA-BB4F-3FBDCA8BAB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900DE-0032-460C-BD3F-479B046D98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08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03AF8-DF75-4E3E-9CD2-DB2AF2533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26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80C93-EB3D-4F8D-9131-0D8808CC98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59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065E2-99D3-469D-8ADB-B3F689D9C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18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433CA-66C1-42C4-ABBE-EE198ADDB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60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33A10-388B-4282-A36C-D37004CEA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87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9933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933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933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486 w 1722"/>
                <a:gd name="T1" fmla="*/ 33 h 66"/>
                <a:gd name="T2" fmla="*/ 1486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486 w 1722"/>
                <a:gd name="T9" fmla="*/ 33 h 66"/>
                <a:gd name="T10" fmla="*/ 1486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857 w 975"/>
                <a:gd name="T1" fmla="*/ 48 h 101"/>
                <a:gd name="T2" fmla="*/ 85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857 w 975"/>
                <a:gd name="T9" fmla="*/ 48 h 101"/>
                <a:gd name="T10" fmla="*/ 85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190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1905 w 2141"/>
                <a:gd name="T7" fmla="*/ 0 h 198"/>
                <a:gd name="T8" fmla="*/ 190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1917 w 2517"/>
                <a:gd name="T1" fmla="*/ 276 h 276"/>
                <a:gd name="T2" fmla="*/ 2163 w 2517"/>
                <a:gd name="T3" fmla="*/ 204 h 276"/>
                <a:gd name="T4" fmla="*/ 1969 w 2517"/>
                <a:gd name="T5" fmla="*/ 0 h 276"/>
                <a:gd name="T6" fmla="*/ 0 w 2517"/>
                <a:gd name="T7" fmla="*/ 276 h 276"/>
                <a:gd name="T8" fmla="*/ 1917 w 2517"/>
                <a:gd name="T9" fmla="*/ 276 h 276"/>
                <a:gd name="T10" fmla="*/ 191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1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11 w 729"/>
                <a:gd name="T7" fmla="*/ 240 h 240"/>
                <a:gd name="T8" fmla="*/ 61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11 w 729"/>
                <a:gd name="T1" fmla="*/ 318 h 318"/>
                <a:gd name="T2" fmla="*/ 61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11 w 729"/>
                <a:gd name="T9" fmla="*/ 318 h 318"/>
                <a:gd name="T10" fmla="*/ 61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934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934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4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5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935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935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5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935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19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5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5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936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936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936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936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936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936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936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936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  <p:sp>
            <p:nvSpPr>
              <p:cNvPr id="9936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9937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937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7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7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40C65D3-8953-4AC2-A71A-418A99007E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72" r:id="rId1"/>
    <p:sldLayoutId id="2147485262" r:id="rId2"/>
    <p:sldLayoutId id="2147485263" r:id="rId3"/>
    <p:sldLayoutId id="2147485264" r:id="rId4"/>
    <p:sldLayoutId id="2147485265" r:id="rId5"/>
    <p:sldLayoutId id="2147485266" r:id="rId6"/>
    <p:sldLayoutId id="2147485267" r:id="rId7"/>
    <p:sldLayoutId id="2147485268" r:id="rId8"/>
    <p:sldLayoutId id="2147485269" r:id="rId9"/>
    <p:sldLayoutId id="2147485270" r:id="rId10"/>
    <p:sldLayoutId id="21474852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.png"/><Relationship Id="rId7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52.png"/><Relationship Id="rId5" Type="http://schemas.openxmlformats.org/officeDocument/2006/relationships/image" Target="../media/image3.png"/><Relationship Id="rId10" Type="http://schemas.openxmlformats.org/officeDocument/2006/relationships/image" Target="../media/image51.jpeg"/><Relationship Id="rId4" Type="http://schemas.openxmlformats.org/officeDocument/2006/relationships/image" Target="../media/image2.png"/><Relationship Id="rId9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3.jpeg"/><Relationship Id="rId7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3.png"/><Relationship Id="rId10" Type="http://schemas.openxmlformats.org/officeDocument/2006/relationships/image" Target="../media/image68.png"/><Relationship Id="rId4" Type="http://schemas.openxmlformats.org/officeDocument/2006/relationships/image" Target="../media/image2.png"/><Relationship Id="rId9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40.jpe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7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png"/><Relationship Id="rId4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2.png"/><Relationship Id="rId7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81.png"/><Relationship Id="rId5" Type="http://schemas.openxmlformats.org/officeDocument/2006/relationships/image" Target="../media/image78.png"/><Relationship Id="rId10" Type="http://schemas.openxmlformats.org/officeDocument/2006/relationships/hyperlink" Target="http://www.slideshare.net/kevinfolta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kevinfolta.com/transparenc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5943600"/>
            <a:ext cx="12192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4099" name="Picture 16" descr="UFsignatureThemelin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6963" y="6096000"/>
            <a:ext cx="2540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19"/>
          <p:cNvSpPr>
            <a:spLocks noChangeArrowheads="1"/>
          </p:cNvSpPr>
          <p:nvPr/>
        </p:nvSpPr>
        <p:spPr bwMode="auto">
          <a:xfrm>
            <a:off x="0" y="5892800"/>
            <a:ext cx="12174538" cy="508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5686914" y="747963"/>
            <a:ext cx="6187846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/>
              <a:t>An Economy of Attention</a:t>
            </a:r>
          </a:p>
          <a:p>
            <a:pPr algn="ctr">
              <a:buNone/>
            </a:pPr>
            <a:r>
              <a:rPr lang="en-US" b="1"/>
              <a:t>A Currency of Disinformation</a:t>
            </a:r>
          </a:p>
          <a:p>
            <a:pPr algn="ctr">
              <a:buNone/>
            </a:pPr>
            <a:r>
              <a:rPr lang="en-US" b="1"/>
              <a:t> A Deficit of Trust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102" name="Rectangle 1"/>
          <p:cNvSpPr>
            <a:spLocks noChangeArrowheads="1"/>
          </p:cNvSpPr>
          <p:nvPr/>
        </p:nvSpPr>
        <p:spPr bwMode="auto">
          <a:xfrm>
            <a:off x="6788727" y="3429000"/>
            <a:ext cx="4572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Kevin M. Folta, Professor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Horticultural Sciences Department</a:t>
            </a:r>
          </a:p>
        </p:txBody>
      </p:sp>
      <p:sp>
        <p:nvSpPr>
          <p:cNvPr id="4103" name="TextBox 1"/>
          <p:cNvSpPr txBox="1">
            <a:spLocks noChangeArrowheads="1"/>
          </p:cNvSpPr>
          <p:nvPr/>
        </p:nvSpPr>
        <p:spPr bwMode="auto">
          <a:xfrm>
            <a:off x="10480935" y="5363370"/>
            <a:ext cx="139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@kevinfolta</a:t>
            </a:r>
          </a:p>
        </p:txBody>
      </p:sp>
      <p:pic>
        <p:nvPicPr>
          <p:cNvPr id="4104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50" y="442095"/>
            <a:ext cx="4139820" cy="269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s6.weddbook.com/t4/1/9/8/1988487/im-not-listening-you-cant-make-me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0228" y="3009476"/>
            <a:ext cx="3599904" cy="2451947"/>
          </a:xfrm>
          <a:prstGeom prst="rect">
            <a:avLst/>
          </a:prstGeom>
          <a:noFill/>
          <a:ln w="1143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067885F5-58D4-4F73-96C4-F82507D98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6554"/>
            <a:ext cx="23903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/>
              <a:t>Opposition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1D824CA4-4547-4F32-DF4E-27B398B22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1"/>
            <a:ext cx="5715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Insufficient beta carotene to matter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“We don’t know long term effects”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“Tell them to eat carrots and leafy greens”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Opposition to golden rice cost $2 billion to farmers in developing countries and 1.4 million human years – </a:t>
            </a:r>
            <a:r>
              <a:rPr lang="en-US" altLang="en-US" sz="2400" b="1" dirty="0" err="1"/>
              <a:t>Wesseler</a:t>
            </a:r>
            <a:r>
              <a:rPr lang="en-US" altLang="en-US" sz="2400" b="1" dirty="0"/>
              <a:t> et al., 2014</a:t>
            </a:r>
          </a:p>
        </p:txBody>
      </p:sp>
      <p:pic>
        <p:nvPicPr>
          <p:cNvPr id="4" name="Picture 2" descr="GRAIN | Asia farmers' network resounds strong call to Stop Golden Rice!">
            <a:extLst>
              <a:ext uri="{FF2B5EF4-FFF2-40B4-BE49-F238E27FC236}">
                <a16:creationId xmlns:a16="http://schemas.microsoft.com/office/drawing/2014/main" id="{BF3D7AF4-AE98-8E72-BE22-BE433A35E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5543" y="152401"/>
            <a:ext cx="5715000" cy="312896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RAIN | Golden Rice is unnecessary and dangerous">
            <a:extLst>
              <a:ext uri="{FF2B5EF4-FFF2-40B4-BE49-F238E27FC236}">
                <a16:creationId xmlns:a16="http://schemas.microsoft.com/office/drawing/2014/main" id="{75C58C78-EDB9-882B-D498-3B61A29BC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358" y="3332850"/>
            <a:ext cx="2857500" cy="237139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olden rice attack in Philippines: Anti-GMO activists lie about protest and  safety.">
            <a:extLst>
              <a:ext uri="{FF2B5EF4-FFF2-40B4-BE49-F238E27FC236}">
                <a16:creationId xmlns:a16="http://schemas.microsoft.com/office/drawing/2014/main" id="{56986708-B556-CDFE-4A2A-ECC781EC8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9752" y="4038600"/>
            <a:ext cx="3311785" cy="22098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87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067885F5-58D4-4F73-96C4-F82507D98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1" y="516554"/>
            <a:ext cx="20569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/>
              <a:t>Currently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1D824CA4-4547-4F32-DF4E-27B398B22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5715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Approved in the Philippines in 2021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Growing in </a:t>
            </a:r>
            <a:r>
              <a:rPr lang="en-US" altLang="en-US" sz="2400" b="1"/>
              <a:t>fields in 2023</a:t>
            </a:r>
            <a:endParaRPr lang="en-US" altLang="en-US" sz="24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A moratorium was recently passed to prohibit its sale.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Also to be grown in Bangladesh</a:t>
            </a:r>
          </a:p>
        </p:txBody>
      </p:sp>
      <p:pic>
        <p:nvPicPr>
          <p:cNvPr id="3076" name="Picture 4" descr="Allow Golden Rice Now! – Preventing it is a Crime Against Humanity">
            <a:extLst>
              <a:ext uri="{FF2B5EF4-FFF2-40B4-BE49-F238E27FC236}">
                <a16:creationId xmlns:a16="http://schemas.microsoft.com/office/drawing/2014/main" id="{71B03DA0-DB24-7F0D-96C7-1C30313F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191716"/>
            <a:ext cx="537458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9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067885F5-58D4-4F73-96C4-F82507D98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1" y="516554"/>
            <a:ext cx="25186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/>
              <a:t>Glyphosate</a:t>
            </a:r>
          </a:p>
        </p:txBody>
      </p:sp>
      <p:pic>
        <p:nvPicPr>
          <p:cNvPr id="2" name="Picture 2" descr="image">
            <a:extLst>
              <a:ext uri="{FF2B5EF4-FFF2-40B4-BE49-F238E27FC236}">
                <a16:creationId xmlns:a16="http://schemas.microsoft.com/office/drawing/2014/main" id="{BF5A09D6-9F97-B336-7F55-8F2413276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540" y="2670810"/>
            <a:ext cx="4442190" cy="402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s Autism Caused By Glyphosate? [Recent Research] - Navigating AWEtism">
            <a:extLst>
              <a:ext uri="{FF2B5EF4-FFF2-40B4-BE49-F238E27FC236}">
                <a16:creationId xmlns:a16="http://schemas.microsoft.com/office/drawing/2014/main" id="{AB1D0C63-23FB-37E0-DD39-EE5DAC84E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8471" y="1035142"/>
            <a:ext cx="2970213" cy="167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0447C07-E42B-7702-D73E-9C4A8DDD7F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282" y="157316"/>
            <a:ext cx="3103980" cy="3127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C1F673-A103-3C7B-84B4-4A1B251F608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192" y="2981454"/>
            <a:ext cx="4484701" cy="35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0DDBA5-C950-A9CB-123D-1FA2D6102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153" y="771268"/>
            <a:ext cx="9750511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We have unprecedented access to the best information in human history.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700" b="1" i="1" u="sng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700" b="1" i="1" u="sng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7A4CA-8BE6-6356-C273-A742352C5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23" y="4474175"/>
            <a:ext cx="8229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If we are going to manage the perception of agriculture and control the narrative, we must counter false information in the places where it is being propagated.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57630F-BEE2-99DC-B984-1A99CF39501F}"/>
              </a:ext>
            </a:extLst>
          </p:cNvPr>
          <p:cNvSpPr txBox="1"/>
          <p:nvPr/>
        </p:nvSpPr>
        <p:spPr>
          <a:xfrm>
            <a:off x="953723" y="2744755"/>
            <a:ext cx="101624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3200" b="1">
                <a:solidFill>
                  <a:srgbClr val="FFFF00"/>
                </a:solidFill>
              </a:rPr>
              <a:t>We have unprecedented access to the worst information in human history. </a:t>
            </a:r>
            <a:endParaRPr lang="en-US" altLang="en-US" sz="3200" b="1" i="1" u="sng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9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09A5-E89C-4878-8326-EE654327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4576"/>
            <a:ext cx="10972800" cy="1143000"/>
          </a:xfrm>
        </p:spPr>
        <p:txBody>
          <a:bodyPr/>
          <a:lstStyle/>
          <a:p>
            <a:r>
              <a:rPr lang="en-US"/>
              <a:t>We need to control the narrative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07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09A5-E89C-4878-8326-EE654327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4576"/>
            <a:ext cx="10972800" cy="1143000"/>
          </a:xfrm>
        </p:spPr>
        <p:txBody>
          <a:bodyPr/>
          <a:lstStyle/>
          <a:p>
            <a:r>
              <a:rPr lang="en-US"/>
              <a:t>Who is our audience?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9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1"/>
          <p:cNvSpPr>
            <a:spLocks noChangeArrowheads="1"/>
          </p:cNvSpPr>
          <p:nvPr/>
        </p:nvSpPr>
        <p:spPr bwMode="auto">
          <a:xfrm>
            <a:off x="4238625" y="1720850"/>
            <a:ext cx="3657600" cy="35083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2574925" y="376238"/>
            <a:ext cx="73326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The Public is Unsure what to Believe</a:t>
            </a: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736600" y="1535113"/>
            <a:ext cx="2547938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Pesticides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Antibiotics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Hormones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Fertilizer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Gluten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Synthetic Biology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9725025" y="1456426"/>
            <a:ext cx="15906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/>
              <a:t>Neonics</a:t>
            </a:r>
            <a:endParaRPr lang="en-U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GMOs</a:t>
            </a:r>
            <a:endParaRPr lang="en-U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/>
              <a:t>Dihyrogen</a:t>
            </a:r>
            <a:endParaRPr lang="en-U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monoxide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BPA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MSG</a:t>
            </a:r>
          </a:p>
        </p:txBody>
      </p:sp>
      <p:sp>
        <p:nvSpPr>
          <p:cNvPr id="11270" name="Freeform 3"/>
          <p:cNvSpPr>
            <a:spLocks/>
          </p:cNvSpPr>
          <p:nvPr/>
        </p:nvSpPr>
        <p:spPr bwMode="auto">
          <a:xfrm>
            <a:off x="6059488" y="2700338"/>
            <a:ext cx="1720850" cy="849312"/>
          </a:xfrm>
          <a:custGeom>
            <a:avLst/>
            <a:gdLst>
              <a:gd name="T0" fmla="*/ 1644000 w 1720800"/>
              <a:gd name="T1" fmla="*/ 0 h 849600"/>
              <a:gd name="T2" fmla="*/ 0 w 1720800"/>
              <a:gd name="T3" fmla="*/ 835318 h 849600"/>
              <a:gd name="T4" fmla="*/ 1723300 w 1720800"/>
              <a:gd name="T5" fmla="*/ 205288 h 849600"/>
              <a:gd name="T6" fmla="*/ 1723300 w 1720800"/>
              <a:gd name="T7" fmla="*/ 205288 h 849600"/>
              <a:gd name="T8" fmla="*/ 1694450 w 1720800"/>
              <a:gd name="T9" fmla="*/ 106191 h 849600"/>
              <a:gd name="T10" fmla="*/ 1644000 w 1720800"/>
              <a:gd name="T11" fmla="*/ 0 h 849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20800" h="849600">
                <a:moveTo>
                  <a:pt x="1641600" y="0"/>
                </a:moveTo>
                <a:lnTo>
                  <a:pt x="0" y="849600"/>
                </a:lnTo>
                <a:lnTo>
                  <a:pt x="1720800" y="208800"/>
                </a:lnTo>
                <a:lnTo>
                  <a:pt x="1692000" y="108000"/>
                </a:lnTo>
                <a:lnTo>
                  <a:pt x="164160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172200" y="3125788"/>
            <a:ext cx="2352675" cy="2360612"/>
            <a:chOff x="4648200" y="3126403"/>
            <a:chExt cx="2351882" cy="2360542"/>
          </a:xfrm>
        </p:grpSpPr>
        <p:pic>
          <p:nvPicPr>
            <p:cNvPr id="11281" name="Picture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886200"/>
              <a:ext cx="2351882" cy="1600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2" name="Down Arrow 4"/>
            <p:cNvSpPr>
              <a:spLocks noChangeArrowheads="1"/>
            </p:cNvSpPr>
            <p:nvPr/>
          </p:nvSpPr>
          <p:spPr bwMode="auto">
            <a:xfrm rot="9890804">
              <a:off x="5524272" y="3126403"/>
              <a:ext cx="271859" cy="1014522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FF33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1272" name="Freeform 6"/>
          <p:cNvSpPr>
            <a:spLocks/>
          </p:cNvSpPr>
          <p:nvPr/>
        </p:nvSpPr>
        <p:spPr bwMode="auto">
          <a:xfrm>
            <a:off x="6067425" y="2130425"/>
            <a:ext cx="1619250" cy="1427163"/>
          </a:xfrm>
          <a:custGeom>
            <a:avLst/>
            <a:gdLst>
              <a:gd name="T0" fmla="*/ 1153775 w 1620000"/>
              <a:gd name="T1" fmla="*/ 0 h 1425600"/>
              <a:gd name="T2" fmla="*/ 0 w 1620000"/>
              <a:gd name="T3" fmla="*/ 1505885 h 1425600"/>
              <a:gd name="T4" fmla="*/ 1582921 w 1620000"/>
              <a:gd name="T5" fmla="*/ 608439 h 1425600"/>
              <a:gd name="T6" fmla="*/ 1526642 w 1620000"/>
              <a:gd name="T7" fmla="*/ 448722 h 1425600"/>
              <a:gd name="T8" fmla="*/ 1449253 w 1620000"/>
              <a:gd name="T9" fmla="*/ 357457 h 1425600"/>
              <a:gd name="T10" fmla="*/ 1308550 w 1620000"/>
              <a:gd name="T11" fmla="*/ 190138 h 1425600"/>
              <a:gd name="T12" fmla="*/ 1153775 w 1620000"/>
              <a:gd name="T13" fmla="*/ 0 h 1425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20000" h="1425600">
                <a:moveTo>
                  <a:pt x="1180800" y="0"/>
                </a:moveTo>
                <a:lnTo>
                  <a:pt x="0" y="1425600"/>
                </a:lnTo>
                <a:lnTo>
                  <a:pt x="1620000" y="576000"/>
                </a:lnTo>
                <a:lnTo>
                  <a:pt x="1562400" y="424800"/>
                </a:lnTo>
                <a:lnTo>
                  <a:pt x="1483200" y="338400"/>
                </a:lnTo>
                <a:lnTo>
                  <a:pt x="1339200" y="180000"/>
                </a:lnTo>
                <a:lnTo>
                  <a:pt x="1180800" y="0"/>
                </a:lnTo>
                <a:close/>
              </a:path>
            </a:pathLst>
          </a:cu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191000" y="1447800"/>
            <a:ext cx="2728913" cy="1784350"/>
            <a:chOff x="2667000" y="1447800"/>
            <a:chExt cx="2729399" cy="1784350"/>
          </a:xfrm>
        </p:grpSpPr>
        <p:pic>
          <p:nvPicPr>
            <p:cNvPr id="11278" name="Picture 7" descr="Image result for family grocery shoppi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828800"/>
              <a:ext cx="2103275" cy="140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ounded Rectangular Callout 2"/>
            <p:cNvSpPr/>
            <p:nvPr/>
          </p:nvSpPr>
          <p:spPr bwMode="auto">
            <a:xfrm>
              <a:off x="4038844" y="1447800"/>
              <a:ext cx="1357555" cy="609600"/>
            </a:xfrm>
            <a:prstGeom prst="wedgeRoundRectCallout">
              <a:avLst>
                <a:gd name="adj1" fmla="val -51058"/>
                <a:gd name="adj2" fmla="val 69596"/>
                <a:gd name="adj3" fmla="val 16667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105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Understanding makes me a better consumer.</a:t>
              </a:r>
            </a:p>
          </p:txBody>
        </p:sp>
        <p:sp>
          <p:nvSpPr>
            <p:cNvPr id="11280" name="Down Arrow 7"/>
            <p:cNvSpPr>
              <a:spLocks noChangeArrowheads="1"/>
            </p:cNvSpPr>
            <p:nvPr/>
          </p:nvSpPr>
          <p:spPr bwMode="auto">
            <a:xfrm rot="-4136349">
              <a:off x="4342832" y="2588767"/>
              <a:ext cx="228600" cy="789664"/>
            </a:xfrm>
            <a:prstGeom prst="downArrow">
              <a:avLst>
                <a:gd name="adj1" fmla="val 50000"/>
                <a:gd name="adj2" fmla="val 49992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0250" name="Group 12"/>
          <p:cNvGrpSpPr>
            <a:grpSpLocks/>
          </p:cNvGrpSpPr>
          <p:nvPr/>
        </p:nvGrpSpPr>
        <p:grpSpPr bwMode="auto">
          <a:xfrm>
            <a:off x="3944938" y="4176713"/>
            <a:ext cx="1957387" cy="2324100"/>
            <a:chOff x="2421187" y="4176427"/>
            <a:chExt cx="1956413" cy="2323828"/>
          </a:xfrm>
        </p:grpSpPr>
        <p:pic>
          <p:nvPicPr>
            <p:cNvPr id="11275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152" y="5104197"/>
              <a:ext cx="1893448" cy="1396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Rounded Rectangular Callout 10"/>
            <p:cNvSpPr>
              <a:spLocks noChangeArrowheads="1"/>
            </p:cNvSpPr>
            <p:nvPr/>
          </p:nvSpPr>
          <p:spPr bwMode="auto">
            <a:xfrm>
              <a:off x="2421187" y="4176427"/>
              <a:ext cx="1623250" cy="685800"/>
            </a:xfrm>
            <a:prstGeom prst="wedgeRoundRectCallout">
              <a:avLst>
                <a:gd name="adj1" fmla="val -3093"/>
                <a:gd name="adj2" fmla="val 93995"/>
                <a:gd name="adj3" fmla="val 16667"/>
              </a:avLst>
            </a:prstGeom>
            <a:solidFill>
              <a:schemeClr val="tx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</a:rPr>
                <a:t>I don’t know what to believe, so I just won’t buy it.</a:t>
              </a:r>
            </a:p>
          </p:txBody>
        </p:sp>
        <p:sp>
          <p:nvSpPr>
            <p:cNvPr id="11277" name="Down Arrow 11"/>
            <p:cNvSpPr>
              <a:spLocks noChangeArrowheads="1"/>
            </p:cNvSpPr>
            <p:nvPr/>
          </p:nvSpPr>
          <p:spPr bwMode="auto">
            <a:xfrm rot="-9189423">
              <a:off x="4047600" y="4572000"/>
              <a:ext cx="219600" cy="838200"/>
            </a:xfrm>
            <a:prstGeom prst="downArrow">
              <a:avLst>
                <a:gd name="adj1" fmla="val 50000"/>
                <a:gd name="adj2" fmla="val 49991"/>
              </a:avLst>
            </a:prstGeom>
            <a:solidFill>
              <a:srgbClr val="66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19" name="Picture 4" descr="UF IFAS logo">
            <a:extLst>
              <a:ext uri="{FF2B5EF4-FFF2-40B4-BE49-F238E27FC236}">
                <a16:creationId xmlns:a16="http://schemas.microsoft.com/office/drawing/2014/main" id="{7D10AFD3-9045-42AC-A7F9-CF36B2FCA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1738" y="6394450"/>
            <a:ext cx="7143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05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09A5-E89C-4878-8326-EE654327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4576"/>
            <a:ext cx="10972800" cy="1143000"/>
          </a:xfrm>
        </p:spPr>
        <p:txBody>
          <a:bodyPr/>
          <a:lstStyle/>
          <a:p>
            <a:r>
              <a:rPr lang="en-US"/>
              <a:t>Facts don’t matter.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27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314325"/>
            <a:ext cx="43434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UF IFAS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7738" y="6394450"/>
            <a:ext cx="7143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53200" y="2143125"/>
            <a:ext cx="4786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800" b="1"/>
              <a:t> Facts do not matter </a:t>
            </a:r>
            <a:endParaRPr lang="en-US" altLang="en-US" b="1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629400" y="2667000"/>
            <a:ext cx="4718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/>
              <a:t>-- Until you establish trust.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09A5-E89C-4878-8326-EE654327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4576"/>
            <a:ext cx="10972800" cy="1143000"/>
          </a:xfrm>
        </p:spPr>
        <p:txBody>
          <a:bodyPr/>
          <a:lstStyle/>
          <a:p>
            <a:r>
              <a:rPr lang="en-US"/>
              <a:t>A deficit of trust.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7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227013" y="228600"/>
            <a:ext cx="3827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Research Programs</a:t>
            </a:r>
            <a:endParaRPr lang="en-US" altLang="en-US" sz="1800"/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227013" y="6064134"/>
            <a:ext cx="50598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Funding :  Currently no research funding support</a:t>
            </a:r>
          </a:p>
        </p:txBody>
      </p:sp>
      <p:pic>
        <p:nvPicPr>
          <p:cNvPr id="6149" name="Picture 2" descr="http://www.hort.vt.edu/veilleux/Images/strawberrynature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843" y="1170335"/>
            <a:ext cx="1428750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2345475" y="1251846"/>
            <a:ext cx="3078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Strawberry genomics</a:t>
            </a:r>
            <a:endParaRPr lang="en-US" altLang="en-US" sz="1400" dirty="0"/>
          </a:p>
        </p:txBody>
      </p:sp>
      <p:pic>
        <p:nvPicPr>
          <p:cNvPr id="6151" name="Picture 15" descr="KFledif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4" y="3625171"/>
            <a:ext cx="28956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3"/>
          <p:cNvSpPr txBox="1">
            <a:spLocks noChangeArrowheads="1"/>
          </p:cNvSpPr>
          <p:nvPr/>
        </p:nvSpPr>
        <p:spPr bwMode="auto">
          <a:xfrm>
            <a:off x="3794919" y="3895725"/>
            <a:ext cx="2754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Light and plant traits in controlled environments</a:t>
            </a:r>
            <a:endParaRPr lang="en-US" altLang="en-US" sz="1400" dirty="0"/>
          </a:p>
        </p:txBody>
      </p:sp>
      <p:pic>
        <p:nvPicPr>
          <p:cNvPr id="615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4050" y="684328"/>
            <a:ext cx="211137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Box 3"/>
          <p:cNvSpPr txBox="1">
            <a:spLocks noChangeArrowheads="1"/>
          </p:cNvSpPr>
          <p:nvPr/>
        </p:nvSpPr>
        <p:spPr bwMode="auto">
          <a:xfrm>
            <a:off x="9008312" y="1251846"/>
            <a:ext cx="2754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Novel small molecule growth regulators</a:t>
            </a:r>
            <a:endParaRPr lang="en-US" altLang="en-US" sz="140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37CBE7A-4434-83D9-5B45-98FA29B1A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356" y="4080300"/>
            <a:ext cx="19866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New Crops for Florida</a:t>
            </a:r>
            <a:endParaRPr lang="en-US" altLang="en-US" sz="1400" dirty="0"/>
          </a:p>
        </p:txBody>
      </p:sp>
      <p:pic>
        <p:nvPicPr>
          <p:cNvPr id="1026" name="Picture 2" descr="TropicSweet apples">
            <a:extLst>
              <a:ext uri="{FF2B5EF4-FFF2-40B4-BE49-F238E27FC236}">
                <a16:creationId xmlns:a16="http://schemas.microsoft.com/office/drawing/2014/main" id="{2FDDAD8E-DF5D-80B4-73D0-5CAC1DA2C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810" y="3776950"/>
            <a:ext cx="2555125" cy="17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middle 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6863" y="685800"/>
            <a:ext cx="9058275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UF IFAS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7738" y="6394450"/>
            <a:ext cx="7143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524000" y="-25400"/>
            <a:ext cx="9144000" cy="6888163"/>
          </a:xfrm>
          <a:prstGeom prst="rect">
            <a:avLst/>
          </a:prstGeom>
          <a:solidFill>
            <a:schemeClr val="bg1">
              <a:lumMod val="75000"/>
              <a:alpha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1885950" y="609600"/>
            <a:ext cx="8401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4000" b="1"/>
              <a:t>Trust Equation</a:t>
            </a:r>
            <a:endParaRPr lang="en-US" altLang="en-US" sz="5400" b="1"/>
          </a:p>
        </p:txBody>
      </p:sp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3573463" y="2844800"/>
            <a:ext cx="78486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800" b="1"/>
              <a:t>Competence + Reliability + Intimacy</a:t>
            </a:r>
          </a:p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2800" b="1"/>
          </a:p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800" b="1"/>
              <a:t>Self Motivation</a:t>
            </a:r>
          </a:p>
        </p:txBody>
      </p:sp>
      <p:cxnSp>
        <p:nvCxnSpPr>
          <p:cNvPr id="14343" name="Straight Connector 2"/>
          <p:cNvCxnSpPr>
            <a:cxnSpLocks noChangeShapeType="1"/>
          </p:cNvCxnSpPr>
          <p:nvPr/>
        </p:nvCxnSpPr>
        <p:spPr bwMode="auto">
          <a:xfrm>
            <a:off x="4602163" y="3536950"/>
            <a:ext cx="57912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4" name="TextBox 3"/>
          <p:cNvSpPr txBox="1">
            <a:spLocks noChangeArrowheads="1"/>
          </p:cNvSpPr>
          <p:nvPr/>
        </p:nvSpPr>
        <p:spPr bwMode="auto">
          <a:xfrm>
            <a:off x="1752600" y="3028950"/>
            <a:ext cx="2755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/>
              <a:t>TRUST =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09A5-E89C-4878-8326-EE654327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494126"/>
            <a:ext cx="8020050" cy="1143000"/>
          </a:xfrm>
        </p:spPr>
        <p:txBody>
          <a:bodyPr/>
          <a:lstStyle/>
          <a:p>
            <a:r>
              <a:rPr lang="en-US"/>
              <a:t>Understand how information resonates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70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3276600" y="2286000"/>
            <a:ext cx="6172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800" b="1"/>
              <a:t> </a:t>
            </a:r>
            <a:r>
              <a:rPr lang="en-US" altLang="en-US" sz="3600" b="1"/>
              <a:t>Scientists, industry professionals, agricultural producers, etc.</a:t>
            </a:r>
          </a:p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3600" b="1"/>
          </a:p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3600" b="1" i="1" u="sng"/>
              <a:t>Make some critical mistakes in engaging</a:t>
            </a:r>
            <a:endParaRPr lang="en-US" altLang="en-US" sz="4000" b="1" i="1" u="sng"/>
          </a:p>
        </p:txBody>
      </p:sp>
      <p:pic>
        <p:nvPicPr>
          <p:cNvPr id="32771" name="Picture 2" descr="Image result for human br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1213" y="57150"/>
            <a:ext cx="8113712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UF IFAS 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5213" y="6394450"/>
            <a:ext cx="7143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566069" y="-3175"/>
            <a:ext cx="9144000" cy="6888163"/>
          </a:xfrm>
          <a:prstGeom prst="rect">
            <a:avLst/>
          </a:prstGeom>
          <a:solidFill>
            <a:schemeClr val="bg1">
              <a:lumMod val="75000"/>
              <a:alpha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85950" y="609600"/>
            <a:ext cx="50482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4400" b="1"/>
              <a:t>How we process information</a:t>
            </a:r>
            <a:endParaRPr lang="en-US" altLang="en-US" sz="6000" b="1"/>
          </a:p>
        </p:txBody>
      </p:sp>
      <p:pic>
        <p:nvPicPr>
          <p:cNvPr id="9" name="Picture 2" descr="Image result for thinking fast and slow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5650" y="617538"/>
            <a:ext cx="3121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885950" y="2286000"/>
            <a:ext cx="5048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b="1"/>
              <a:t>System 1 – Emotional, irrational, reactive</a:t>
            </a:r>
            <a:endParaRPr lang="en-US" altLang="en-US" sz="4400" b="1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016125" y="3983038"/>
            <a:ext cx="50498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b="1"/>
              <a:t>System 2 – Logical, strategic, calculating</a:t>
            </a:r>
            <a:endParaRPr lang="en-US" altLang="en-US" sz="4400" b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68A58A-C696-4DE3-8F1D-D7CBCAFD2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459660"/>
            <a:ext cx="7086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Informal Roman" panose="030604020304060B0204" pitchFamily="66" charset="0"/>
              </a:rPr>
              <a:t>“</a:t>
            </a:r>
            <a:r>
              <a:rPr lang="en-US" altLang="en-US" sz="1800" dirty="0">
                <a:latin typeface="Informal Roman" panose="030604020304060B0204" pitchFamily="66" charset="0"/>
              </a:rPr>
              <a:t>I've learned that people will forget what you said, people will forget what you did, but people will never forget how you made them feel.”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Informal Roman" panose="030604020304060B0204" pitchFamily="66" charset="0"/>
              </a:rPr>
              <a:t>	- Maya Angelou</a:t>
            </a:r>
          </a:p>
        </p:txBody>
      </p:sp>
    </p:spTree>
    <p:extLst>
      <p:ext uri="{BB962C8B-B14F-4D97-AF65-F5344CB8AC3E}">
        <p14:creationId xmlns:p14="http://schemas.microsoft.com/office/powerpoint/2010/main" val="350434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UF IFAS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7738" y="6394450"/>
            <a:ext cx="7143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7" descr="Image result for aristot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5738" y="1133475"/>
            <a:ext cx="92122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455738" y="0"/>
            <a:ext cx="9212262" cy="6858000"/>
          </a:xfrm>
          <a:prstGeom prst="rect">
            <a:avLst/>
          </a:prstGeom>
          <a:solidFill>
            <a:schemeClr val="bg1">
              <a:lumMod val="75000"/>
              <a:alpha val="6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713" y="-889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Lead With Your Ethics.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133475"/>
            <a:ext cx="5200650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01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7" descr="Image result for scientists in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AutoShape 4" descr="data:image/jpeg;base64,/9j/4AAQSkZJRgABAQAAAQABAAD/2wCEAAkGBxQTEhUUExQUFBUVGBkbGBgYGB4eIBwhHR0cHBgdGRwYHCkgGh4lHRwdITUhJSkrLi8uFx8zODQsNygtLi0BCgoKDg0OGxAQGzQkICYsNDA0LjQ0LCwsLCwsLCwsNCwsLCwsLCwsLCwsLCwsLCwsLCwsLCwsLCwsLCwsLCwsLP/AABEIANcA6gMBEQACEQEDEQH/xAAcAAEAAgMBAQEAAAAAAAAAAAAABQcDBAYCAQj/xABHEAACAQMCAwUEBgcFBwQDAAABAgMABBESIQUGMRMiQVFhBzJxgRRCUmKRoSNygpKiscEVMzSy0SRzs8Lh8PEIQ5OjFlOD/8QAGgEBAAIDAQAAAAAAAAAAAAAAAAMEAQIFBv/EADgRAAIBAgQCCAUDAwQDAAAAAAABAgMRBBIhMUFRBRMiMmFxgZGhscHR8BRC4SNS8QYVcpIzYoL/2gAMAwEAAhEDEQA/ALxoBQCgFAKAUAoBQCgFAKAUAoBQCgFAKAUAoBQCgFAKAUAoBQCgFAKAUAoBQCgFAcZ7SOe14bGionbXU20MQ/DU2N8ZOABux2GNyAOKgveZCBKZ7YfW7Eom/wB1iE2+T/Ot+rZD18bna8g88G+aWCeE213BjtIicgg/WTxx088al3Oa02JU01dHZ0MigFAKAUAoBQCgFAKAUAoBQCgFAKAUAoBQCgFAKAUAoBQCgKv549os6ztacNSN5IjiaaQZRD9hcHdvPrjpjriGtXhSV5Gk6kYbnBcOu7gcS+n8RQz9zSGhGrszsFIjJB0hdXug7sT1rWjjaMnq7eZDKoqkbJls8NvI54llhYPG4yrD8DkHcEHYg7jFdFO6uiu1Z2ZzN0oi5h4c427aKaNz9rSrFQfmR+VRVNyzh3oy2qjLAoBQCgFAKAUAoBQCgFAKAUAoBQCgFAKAjeYOOwWULT3EgjRfPqT4Ko6sx8hQEJwf2iWU9vJcs7W8cT9m3bgI2ogMMAE5yD0G+x2oCd4bxu3nVHhmjkEgymGGWG4OB12IIO22D5UBIUAoBQCgPLg4ONj4GgPz7wK1MavG+e2jkkWbO5MgY6mJPXVsQfIiuHjIy655vTyKVSDdTUllSoFEnjSJj2bn/GRj3UuAVHkXjRmA8u9k/EmvRYJt0VchrqzR453/AEfEODy+V12f/wAmhamqG2H4ls1EWhQCgFAKAUAoBQCgFAKAUAoBQCgFAKAUBUntIl+lcXtbbrHaxtPIPDU2yA+owp/aNbRV2R1XaJW/LgS4ub28lAeKDVIoPu530HHQnSn5isrVtmJaJRRpcLj+iWUPEF2uBcq0R3wQpbKEZ90kNnz6Vi2lzbN27FoezvmO/a/gW6madL2CSTRgAQsvfGB4LpIX4t6VhqxmMr3LgrBsKAUAoCqPajYrHxC0kiGh7lZROR0cQqmjIx7w141dcDG9VcZGPV3aMWI1a5RNFEZHwJApXtJzGWZuz7VgupjkkhMZPqc1Z/V1bWTsaunHciuPcuIIi8DPC8R7RdLtjUoyG67Nts43FZo4uaklLVMibsy6PZjxyW94bbzzYMjBlYgY1FHZNWBsCdOTjbOa6psdTQCgFAKA0eNcXhtYXnncRxoMsx/AAAbkk7ACgK2uPatczf4DhskieEk7BAfUDoR+1UM8RShpKRq5xW7NF/aZxa3/AEl3YQtAPe7Ju8o8ckO/Tzxj1rWniqU3aL1MKpF7MtLlzjkN7bx3EBykg8eqkbMrDwIO3/SrBuSdAKAUAoBQCgFAKA+E0B+f34pqg4txQne4kaOE/dGI4iM+hH7lSR0i2QT1mokHJF9E4APB72T+HqPloT+Om0TPeqeRl554eVXhnD194hdWPtMVTOPiXNJLZGKb1lIsjkGzD8WuHHu2ltHCB4Aytr/HSgHzrE9zakuzctCtCUUAoBQHM8+ctG9gXsmVLiFu0hZvdzghlfG+llJU46bHwrWcFOLiwVNxq7vbWSGKWx0NOWCZnUg6caz3AcKAc5ODjwrnywignKUvgbqRLE1SMuRyfOc0nZzqsmhVhR9IUZfVKI5AT1AAZTt51ewVKEk5PdMgbuz9B8t2ccNrBHCumNY10j0IznPiTnOfWuibklQCgFAQXOHNEPD4O2l1MSQsca+9Ix6Ko/r4fgKN2BVl/wATuOLXEJu7Q20NsGdUMhYO7FdBIwM6QD+J88HnYvFxULU3qyCpVVuyyfeYLj1OBXGKt7GSVh7rDZgRjrnzH4VlO2pm9jhyv9iXkN1bu4tJHCXERJIAPj5nbLDO4K4zg4rt4PFOreMt0W6VTNoz9BxuGAIIIIBBHQg9CKvEp6oBQCgFAKAUAoDl/abxn6Jwy5lBwxQonnqk7gI+Gc/KgKc53sTDYcN4am0kzKWA+0cA58x2kh/dqSWyRXg7ylI3ec7VZeKcN4en93AqsR4YG5BH6kY/frMt0jEHaEpH3s/pXMbH6tpH/JcfLvyH92m8zHdpeZYXskj1QXNzsfpN1Kyn7iYjQdfun8ajbuyxBWikd3WDYUAoBQCgKs9tk6wPY3L5Kq8sZ9BIqnUPUaPwzUOIpupBxRh3tocg3HojgRN28jDuxxd5j5DC50/E4xXKhhqs5WtYhbkyR4xyw0fDryWdg9w8G4HuxqrCTQnidwMseuB0ruUsPGjCyI1O80kWryLPr4dZMeptoc/uLmsFsnKAUBzvPvMZsLRplUPKzLHCh6NI5woO4yBuSM9FNYbSV2YbsVYj3t1cpcX7Qt2KsIUjBwpcjU2464GOprk4rGRqQywKtSspKyJ5DXNIDI8YYYP/AI+FYM7mFso4ZtTKBsfI+OcUMbMwcT4el4jxupEbLjPQ56qVz4g71JSqOnJSibRk1K6OevOA3lhF29lf3OYFz2TsSpVRuAudJAA90g9K6lHpDPJRktyzGtd2ZcnI3Hvp1jBdFdJkU6gOgZWKPjPhqU49K6ROTtAKAUAoBQCgK39sh1HhkTH9HJex6x546A/iaytzWfdZPSWsbMrsiMyZ0syglfPSSMr0HTyqwc9NnBpxPhC37330l2lZdHuSGMYGklSI8dBjIbHXzqPPTzXuTWnly2PtvwiOxi4hxCOYTfSUaWM4xjOpxuDvl2Hl0FZta7GbM4xZZHInDfo/D7WEjBWFNQ+8Rqb+ImoS4TtAKAUAoBQFVf8AqLhJ4dEw+pcp+aSCgJezddIZQo1AE4AGcjO+OtWUc9mpzIvaWlwn24ZQPiUOPzrD2Mw0kiY9kFzr4PaHOcIy/uuy/wBKrl87GgOV5353h4egGO3uHOI7dGGpifFupVfXFYlJRV2YbtuVhzHzXfXrW4m4eY44Ze0/RuHJOhlXYkDbVnOapVsRSqU3GMtyGdSMotJkzwkaxlwUO3dOMjbxwSM/CuLJWdimlqZohmQqDsPGsBbnuWXQSOuMfn51gy3YzrIM4znbwoZuZQ1DJFc12Us9pLFC2l2Xb7w8V9NQ2z61Ph5xhUUpbfmpvBpSuze9lXtAsvokNpKyWs8P6IxvlQxH1gzbZY9QTnVn0z6MulpUAoBQCgFAKA5T2l8ure2Milljki/SxSFtIR13BLfVBGQT4Zz4UBXN1zW93weN86DJKkF0420qTh2HkH7q58O0PlW1WclTbjuVY00qlj1HAFUKoAUAAAdAB0Arzkld3ZNKic5zALmKzkt4zG9rr7QxsCGVQdbICDgx6hqxsR511MPjk0qct+Zosqkr7l88nccF7ZQXKro7VclfskEqwHmAwOPSrpOTNAKAUAoBQFee3mHVwiU/Ykib+IL/AM1ARXAbzVbQN5xR/wCUVYWxRktWbksuoEeYI/Ghg2PYNNnhKKescsq/xav+aq5fLClzg6euDjPn4UBQPJfC4nLzzFnu9TCdnPfV8kOpB93ByK4mNq1c7g9EU6rk209joVIDEDoKolc2UUHqBWDYym3U48CPEbUM2RmhiC5x49SfGhlKx7wPIUMkPzU7pbtLExVocSYB2YLu6N6Fc/PB8Knw6Tnlkt9Pc2ha9jfjlBAI6EAj51C1YjOX564LbtazymFe0Clg6KA2R4kjcjzz4Zq5hK1RVIxvoS0pvMlctD2YcRE/C7R+07RhGEY+OpO6Q2d8jHz6+Nd0uHU0AoBQCgPLuACSQABkk9B55oCnb/iDcbnbJZOGQvhUBINyyndmI30A9B/XON4RuRVKmXRbmDm+5jaW34cvZpDoMjxrgaghHZx6R0Ge+R4hKixlRwp9k1w8bvMyL4RxeS4Epis7l1icoxjUOR5ZQHV8gDXOeDk1dMt5kZ4uC3nEXNvDDJbw9Jp542TAPvLGjAFmxt/pnNSUMJllmn7ELim7l0cA4RHaW8VvFnREoUZ6nzJ9Scn51fNiQoBQCgFAc1zZz3ZcPIW5lxIRkRoCz48yB7o9SRmgOL515zs+KcHvVtpCXjSN2jdSrACRDkeDDbGxOMjPUUByHL/NcUdrCpSVhHGgkdACqHphssDsME4BxmtuuhFqLerK049o3uP82JGirbfp5pu7CE7w1ZA3x45Pu9ScVu5GIU23qWh7NeVjw+yWJ21SuxkmOcjWwGQvoAAPUgnxqItE5xy97GCWQFAyoxTWQAWAOkEk+eKAoHltdSfSWcyzXGGlkJyST1X0wdselcLGVZyqOMtlt9zn15ycrM6OCSqZEjeiehsbKPWDZGUPQyYrq8SNS0jqijxYgD8TW0YuTskZV3scdzFzKLgG2gDYkTvSsCoKE4PZBt3zuNWMfGujQwkqbVSp7GX/AE1mf4/E2+E8YK4SQ5XoD5eWfMVpXwyfajuVo1OZPlgR4EH86obEtzkOWeYrng1xdW8FubmGQrIiatOjORkHBz00n9QV3qOKg6alN24epdjVjlTbOrt/bbo/xXDriIeaMH/zKg/Op41YS7rTN1OL2Z2XLntF4fekLFcKJD0jk7jZ8gG2Y/qk1IbHV0AoCu/bNxd1t4rKE4lvn7PPlGMGU/gQPgWrKVzDdlc5viTm1sJFtwwMcRWPSMkHGAfjvnPxNTPRaFRdqWpxtpmS5trSxWMtOwJuNpHXORK+5zlV1EknzFcmhTlVblVv5E9JtrUvzk3lSHh0BihLtrYvI7nLOxwCTjYDAAwP5kk31oSk9QCgFAKAUBxPtG51ay0QW0Ylu5gSgPuoo2Mj+mdgP/B0qVI045pbGspKKuyq4UWFnubyZZJ5W78zgdcbKu2wAHhjp5AAcipWniJWitFwK0ajqT8Dw/A7K8czKQ56NobAz5kAZz6+OKlVWrSWVl+MU0bclqLdIobZEHaShBrcgAvnvM2CTuAP/FRwg8TUtJlWtBMh+cOBWsEUkk13G16SCi252UgABSNzjx1nB2+R7FOjGlBRTua029Elp4k5Yc/cXmtYYowkGlArXMnekfHRgGGBkYySDnrmq1bGU6em7Np14xIyXl7tm13c890/nI5x8hnIHpmufU6QqS7unxK0sTJ7aGHitrHaxtJE7wHBwqYKuQCd0cEZwOoxsK1oznXllms3jy9TEJObs1c93fE5IdKfSBLJhTIsdvkISASpZplBYZ6D8qvz6PoRe7M2pLWWnqdzwPleS5hWWHiSmQojmIwR4QOCQJUWQurbEe/1U1lYGg1a3xLCpU2roh+bBf2KozPaOruEyI5ARkMQcGT7uPnWsujKUY5rv4fYhagr7nL3PMlw6pidmZkRnESrGqalDBQ7LIzMARnAAHxrb9Hh6fC4lOnT7yLG9ncXDLjRmJTfaGdhK7zMoVtOVeUaQTkHCgdfSrVPKl2UTU5xqRvEx+1rh6iFJgO/DImk+OHYI6/Ag9PMCpqqUqbuV3HtOPNHK2vCpZM6V6ee38648sRTjxKig2TVkjIgV/eGf57flXPrSjKbcSWN0tSI40dNzbyfb1xN8xrX81P41vT7VKUeVn9CRawa9SSWFDGW1977NVyKytcgeJ8u282dSBWP1k2P+h+YqzSxVWns7okhWnHifeG85X/ByoaUXdqTgRyNhwPuE5YfxL6Cuth8Uq3CzLlKspln8ve1zht0yp2jQO2MCZdIyfDWCV/EirRMV3wS5e+4tPJdzFbiB5I4oCAAq94EKD5em/iSc1vBakNZtI7yThEg6aSPj/rU1irchfZQ8f8Aat+JIuyuQi6FwMdkCNTZXqzMUJPqPKoJbl2n3S3q1NxQCgFAKAw3cpSN2A1FVJCjxwM4+dAfnqwkmupBfXM7SySIcKD3EVsHQo8AMdPPrk71xsbiXJunbZlGvVu3GxsS2wmuraIqrgM8jqwBGlVK5IPXvOMfCoKLcITne3D1NKV0myT5m5eAj7W1j0TpjHZAAsuoawV91+7kgHxFbUK7vlqPR8+f0J6c2nqzneOyNcIESCcurBl7SMqqkeL9qNLDrtg1LRbozzuSt539rBzaldvQ2eOSR3dolvbRgSykHQAFEWhsOZMe7uCox1ztXYq16cKeZhdl5nsbY4LeBc9vESB7piOP3g+fnXAc6Dfdfv8AwQ2hy+JjsbwsWR17OWPGpeux6Mp8VPn8q0qU8tpRd0/yz8SOcMuq2I65tPpEs4PSNOyT0Lrqdh64Kj5Gp6dTqYw8Xd+WyN82SKt5+xw0s86N2YDBlJ1DGSWJJJJPXPnXYWWSzcyZ0qUrznx+RafscZheTyDaNYNDnwLl1ZB6kAN8NQ863owbIsO+rpu+zeht+0DiYu50giwywN2kpHQNgqiZ8T3ixHhgVrjK8KUVFvcxJvK5c9io+K2ckL9luqgkqc6QQT5nG46fKtYSjNZkWKbhJZ2tfcsP2TW7teR3G/Z28ThpPqszrpCqfreLEjYYGeoqSjTd7kFJdXmltfZeBLc9c1Q3EixLIvYxOHmkz3Sy7pEh+uc4Y46acdTWmMqtU3ThrJm1pPW2vD7n3hPGEYa4mV1Pl5/0Poa87OnKDtJWIdYOzPc1wWJY9TWhq3cjua7pTHAwXAimiZ28lzpY+uxqxhlduPNP3JqbTuvA35LYjcVXIWrGhxG67KJ5CM6FJx5nwHzOBUlKGeajzMwjmkkSHLvL4QCSUB52GXcjOPur9lR0wPKtqtZy7MdI8ETN30Wxk5l5XiuYyGUB8d18bqfDfxHpSjiJ0ndPTkIycHdHNcsm2hswlzpeV5JCyBS7llYrkBQWGNPvbdTvXpYzgoZm9Cebbd0Sy8SmC4hXiqr4ZKN+AnZnxULxtBaZjXTjY0fZ1zbDw2aSXiMV4LifutO4yoXOcAHDY6Zxq6DAGK2jUjPWLuWItW0L64RxWG5iWW3kWWNujKc/EHxBHkd62NjdoBQCgFARXM/HorG2kuJzhEHQdWJ91V8yT/3igPzxfcSeFJblo0Sa7l1LCBhI9W4GNtwOp2yTvXLmo4qtlWyKkrValuCOj5FmgYNKk3bTSAaycAqB0UJ9RRv5565NVMUpxtFxslt978TWacdLWR2DSjFVDW5z3MXFI4ULSMFHh5n0UdSakp05VHaKNMrk7Ih/Z2oY3MpChpJc7EHulVdBkbfW39c1bx0XDJDkiaorWj4HdMoxVA0OF5q1C8tBCqtNOxhAJIB1FcFiAThWOfmav4Sl10ZQe2jNqcM6cTY4ny9dcNZpLvs2imKlpYQdEb40aX1d4AgLhjtk4qxicG8i6vW3+TarQ7Ky8DS4nweG4ALjfGzqcHHx8R8ciqFLEVKXd9ivGpKGwteGukYiW4nWIfUTQgPnkxoGOfHferT6TrWsrIzKrd3tqbdrbJGoRFCqPAfzPmfWqM5ym80ndkbbbuz7c2ySLpdVdfJhmsRnKLvF2CbTujRbg8Cpg6hGu+kyvoA8e6W04+VWf1mIl2VI362bfia0k5kTTaQAjBVZGULGPPRndvkMVtGnllmqy9N2dPB9E4rEu6WnNmHgCG3KQSIgZgQsifW05Yh8gHIGcGs4iSq3nF7cHw4aEnSvRNbCJTm7pnSBNs1ROIYLmEOjIejKQfmMVtCTjJNcDKdnczeyPlJL3hzOJZ7eeOaSPUj6lOFRhqifKEDVjbB2616KdGnUXaVzqOEZbmHn3l69tLeQzIk0XdxPDtvqXQJImOVy2BlSw38KqLBKFRSi9CD9PllmTJ/gfE0ljWRTkMM/6g+oO3yrkTg4ScXwILWdmfOYuJ9lbyyDBKIxGfMDbPzxWaUM81HmzKV2kQ/K3DkjXIwzv3nfxdjuST8T0revVlOWuy2XI0lJyep1kUYxUBsanErVHUq6hlPUEZB+RraMnF3Q22OS5OmfhvF4I4WP0a9bQ0eSQD0BHqCV38iwruYPEOrHtbotUajmtT9A1cJhQCgFAVd7ZbOd5LaRYJZ7e3WaRwmCA4C6WcE+C6iPnUNeEpwyxdjSpFyjZFTc2A3TxJDmQJFJM+nfSgGpmOOmFU/iB41UwFOUFJtfiIMNBxTO4s+C20yJqjRgANDDYgeGllwR8jXNVarBvUgjOSe5vjlaLwluwPsi5kx/mrP6iXJeyJM/geF4BbwkskY1/bcl2/eckj5VrOvUkrN6ctl8DSc21Y5i2D2t1PJAmqERdtOikAqAxBdAcDzJHjg+VXqVKWJo67x2ZvHtw13voSsvPdsI9etyMZx2b/1XHzziqywdXNa3xRjqp7E/7N+WZbq5Til0uiNV/wBkizk4Yf3r423B2HqD4Anr4egqMLcS1ThkVjU575juuIST2VoVitYy0U0pXJlYbOqg9FB2yMZx1wcVriMVGjo9WYqVVA5eDhaQSKtw5gjk2E8DlFVuuJI5C0YDb4YY3+NcirUqSg5Ulma/a1dteDVnpyJKMqNeWWpG3ibVravJcmCC9gmHZiRWZVbV3iGXMTDcbHp9aq8q6hQVWrScdbNaq2mj1XEll0bSlPLCXA3L3hN9EjOY7aQKCe5K4JAGejR9fTNRU8ZhJyUbyV+aX0ZHLoiaV0zHa2V5JEsqwwBGQOGNxtpIzk/o/Kt54jDQm4OTuna2Xj7mi6Lm1e+hqcCszdYnuQOz6xQjJU+Uj5ALZ8ARjG+N66EnGj2Yb8X9DtdF9EKMVVqa32+5PXjiqrPU0Y2OXlbXfW6AEle0ZtIzpBUqC3kNzv8ACp4R/ozl5fO5wf8AVNVOnCknruzqLhMDFVDxDI9zgE+VZSu7Gp1f/p9tyvDGc/8Au3Ejj8ET+aGvUJWOudL7TbEzcLu1UZZY+0UYzvERIAP3Kw1dWD1Kdis9+1t5Wh7TDEKAyNnfJVtgT5jFcB1WuxUV7aeK9Tm57dmSvYiuLQ3ElzBGZBPj9IySKBGACApZF94ZzsSc9Omat4atTpwdTLbhzbJqc4qLla3zJ/hlvcWaquhrmFQMNGP0i+hTPfXy0nPpVabp1nmTyvx2fqatKbutGTMPNtr0aZYz4rJlCPiHANRvDVV+321+QyS5GpxPnG1VWKydrgE4jBbp5kbD5kVmOEqt6q3noOrkzd9l/Lz3txHxSbSsMesW0QOW1ZKs8mNhjwHXOOmO92cPh1RjbiWqVPIi5KsEgoBQCgGKAj7DgltCXMNvDEZPfKRqur9bSN6Ao6COeK5ulthGIo7mVFt3JAUKdtD7lc9dJBGCMYrk4zqustJWfNfYqVnHPZ+5MrxucDvWVzn7hjcfIhx/KqfUwe018V9DXKuDMFzdXcoxHamPP153UAfsxlmPw2rPV0o96V/BfdmHBcWQHFoZLOGeQSNKZomjuAcAMrgopQfUKFsjz3z1q9g8X2+rSsnsZhNOSjbyJX2a8lzcQhtpLrCWMXuxg5M5Vju2PdQHIx1OD55q7ChGM3Piy0oJSci91UAAAYA6AVMblRcAtwrXMZ6x3dyp+cjMp+asD864WPVqz9CpVXbMnMXDVmheM/WUgHyPVSPUHB+VVqVR05qSI75XcoQOwkYt3XDHONsHO+MdN69G0nGy2Luy0Oks+NXGMC6uAP8AeE/5s1Qng8O3d04+xt+prR2kb0HE7hkSzE79gRhlwu0Y6jVjVv7o38ahnhqEZvEOHa567+Wx0OjI1sXVVH9q38v52Oh/t2JcIram6BIwXb4BUyarxo1Ja29Xp8z1mIxmEoLtTXktfkbMfD7u46j6LGepbDSkeijup8SSfSs/0qe7zP4e553Gf6idnHDq3i9/4+JM8P4VFboVjXGd2YnLMfNmO5NQVKsqju/4PL1akqks03dn25hOjXtg1oQtaXOT5rveytpD4sNC/FttvgMn5VZwlPPVXhqbUY5pouj2d2KQcOtoUZH0RjUUYMNTd591294mvQHSOjYZ2NAUZxzhJ4dO0D7W7FmtpD009TExPRk3x5rj1rk47DPNnit9yniKTvmRzVlfMJ2umUi2k0orkdAPdZh1CMSdz5io5Uk6apJ9pa2+nmjVwTjlW6LE4fKCAQQQehqg1Y0ibkpB6gH40TsbHOcx3kcUTs+AoByPP0A8SfKpKUJTmlHc0s5SsjrPYdweW24YvahlM0jyqrdVVgqqMeGQur9qvSnSLAoBQCgFAKAUBXnOXJ8wuGvLIB2kx28BbTrIGA8THYPgAEHAbA3B61sThlWXiRVKSmc6nMkUZ0T67Z/sToYz8iw0t8QTXIng60eF/IrunNcD5d812gH+Iib0Vgx+QTJNaLDVm+6zGSXIipbCS+zqjeK2HeYuNLS43Cqp7yrkDLHG3Surg8A4PPPcRioO73O+9hr54Nb+jSj/AO16vF46fmLmS2sY+0upliU9Ad2b0VR3m+QoCmbvnBZL24ntbW6eGYRscoFOtRoZgM+6VCfMGqWKwrrNNbmlShKeqMdzzvGQQ6SxNvhZF059A2dP4kVQlgKsStPD1FueOFcswyRE3MKF3d32O6hmLBdaEZwD54rE8TOMrQlokl7eDNXUadkzdj5FsvsP/wDK/wDrWv62tz+CM9bI27bkuxU57AMfvs7fkzEflWHjKz/d8jPWztuTdrbRxDTEiRr5IoUfgBVeU5Sd5O5o3c8PPmTTnAxn41qa31sYrxwGABznNZMMi52wMZOPLO1CNnOGzW8di41QRZVdyA7/AF2BB3C+6D55q4pSw8FbvPXyX8k13TjpuzXTgEls/a8Pnkt5R4BjpbHgfMejZFTUukZLSovU3hin+4tb2W8/tfh7e5UR3kI7wGwdempR4EHGR03BGxwOtGSkrrYuJp6onPaRwwXHDLqPCk9kzLqxgFO8Dk9DtjPrWTJW3Ll1HNErLhkYYx/NSPyxXmqkJU52e5zbOLszYHK8a728sttnfTGQUz/u5AVHyxW/6hvvpS+fuiXNffUx3HDbkDH00/EQpn88j8qx1lL+z4sw5RXAgOA8K7XjdnEzPc6dckolwyqAp0kqBpXfHh1K+ddbAvNBvKl5E9B3TdrH6Jq6TigFAKAUAoDn+bOc7Thyg3Mulm91FGp2+CjoPU4HrQFa3ntT4nLG93a2MaWcW5abJZhnBIwy/wAION9zionWgpqF9TZQk1csC34gvFOENKiY+k28o0dcMVZGUHAzhgRnbpUpqVN7LLhTZ4GNSOwO24zuPyP5VLDYrVl2jrrm6CqzOcKoJYnwAGT+VbkSRxHJ3tLNjwyO0tou2u2eQjIOlATkEj656nAwB1J8KrnQjFydkT3JfKcl5K3EOKP2z9FDHujT16YAVd9htnPrnKLCpZHrudyeYEjwsMDlMbEaUUjzUHcj1xg1rKpGOjLVPDVKivExTtaX4MM8WGYHAcDJ/UYZB+GflWYyjLY0qUZw0kit+L8Pl4NMAxaSxkOFY7mLP9PMfMVSxeEVRZo975nNxOHTWaJ0sM4IBByD0rhtWOabKy1gzc+mWhm5rzEHr4Vk1diM4hxCKEZkdU/WO5+Gdz8q3hTlN2irhRb2RFdheXq6ra1uWtvryqFVnXyhEjLqz9oetdGjgZRWaVr8Fw9SxTw7Wr3N36bFEFhZJLYjCqk0bR+gClxhj8Cc1Vq4asm5SV/EjqUp7s+tVUrkRDeracXsLgsIwzFJGJwNJ7pLE7YAfx8hXY6Om3Fx5F3Ct2aLc9oN+s3B7x7aRJQYG7yMGGn6+6n7Oa6JaKz4VwONoIZbWRoGMSd5cFWwAP0iHZjtgkYPXelTD06q7SKknraSMnEeJ3tsmphbTAsqLpLozMxwAFIYZ8evgaoT6LhupCMIydkdJ/8AhXFJjiSa0tUPjGHlf+IKtIdH0497UkVCPE7Hk/k234erdlqeWTeSaQ5d/ifAeg/M71eSSVkTJWOjrJkUAoBQCgFAUnzSv0HjFxe31pNcwSBOwmRdaxAAAgg91TnzwepHU1XxFOdSNouxJTkou7R2POHARxLhrLBIf0irJEVYhXONShsbFW8j0OD1FcyjLqql5IknLMiJ9jnOkDWcdnO8dvcQExCNiEL4OxAbq3UEdcgnxrtlcxc0eyuUXD3XC7hbd5CTJE/uEk5JGAcDOTpKnc7Y6VlOxhxT3Kp5ye/+kfQZp45XGNSQe6D5OdIyQNyNwNvEHBybM06N5JRWp0HAuApaxkjvSY7z/wBB5Co27nfoYeNCDfHmWfxmPsrWC3HRtKt6hVLP+LAZ+JrNR5YlTDQ6yqrnriS64o5R4AK3pj/r/MVDPtRUi/h31dWVJ+aIeWMMMH4gjYg+BB8CPOok2ndFucFNWkS3YrxC0ltp8FwME+e3ckHlncHHiGq7CWZXOFWpdXNxZUfLf9pdu3D4IkleDOznSQgYDJYuMgZAwAetU6uCp1JOWzOTVw8czLGTkvihAzJYKfH+9bH5DNRLo6HFs0/Tx5mZOQeIN715bR/qW7N/nkrddH0VzNv08Dai9lwbH0i/u5PMR6IgfQ6FJ/Opo4WjHaJsqUFwJ3g3IPD7ZtcdshfOdcmZGz5hpCSvyxU6VtiQ98881pw637QoZJHbRDEOruRsPRQNyf8AUUbSV2YbtuU/I91dzLccQlEhTJjhUYjiJ8QPEjzOT6nFcjE47OssNuZTq4i+kTddsZJ2HnXPSvsVSCW1S7kaR1DwquiPOe8c5dx6bAA+hq25yoRUU7S3f0RNmdNWW5HXHCRDKfoL3CTBcssWWGD0D79G8iTkeFW6GLqWvUtbnsT0qs3rLYjuXuJ3No/ZSSm1RiSBNCxTPicAalH6oIrowqJ913J3GMy7OT+Ru0kivbu7S809+BYgBCp8HH22HgT0Pw22bbMxio7Fk1g2FAKAUAoBQCgFAYL21SWN45FDI6lWU9CCMEfhQFAcl8SuTatbiZ0to5pBGAdMmM+67rgqoJzhcHLHfGBXIx9VU52itbHRweGVRZpbcjPxPlG2nU9wI5ye0Xrk+Lfa365/GqlLG1YPe65F2pg6UlZKx8h4jxuyTTBcLdRhdIV1yy7YBXVvt4DUfhXTpdIUp6S0+Rz6mAqR1jqc1yII9UhdibpidYfOrGcn3tySdyevnVxu+xY6PUFf+47SVe43wP8AKsHUmrwfkdvzM2Utm8Cx/ijJH8qzW7pzME/6qI6O7ZVMYOFlZEJ+zqYKWHrg1DReuXmXsZBZM63RgkVAGaNGj7KQxyIXLZUkqkuW6d9Sp+flUtSCcboqYavKM7SejM/D7jsp438GPZv8HOFPyfT8iajoys7FnHU7wzciA53f+z+M2V8uySsI5fAEHuvn4A6viBVlnDrLZl1VggFAKA+E0BRPH+LzcR4i89vGklvbqYrd5GITJ/vZFCglyT3QRgYAqhjasEskn7EFaUbWZka2dANeM43K9M+OM74rjO19Cg1roR/EOHJJ32ieYqB3FJIO/wBgsFJ38fKpqVSUeynbx/nc3hKWydjBPxXstIkgniUsqlnUBVB2yWUkADyOK3WHcr2kn8zbqW+J13BOHRopKD+8YuTnOSfHPljp6VXnOUrKXDQzq9zY4pw6OVCkiK6nqCP+8H1pCcoO8XZmbtao5bkjiT8J4lHba2azvG0hSc6HJAUj1yQD5g77iu7hcR10dd0WqVTOvEv2rRKKAUAoBQCgFAKAUBQJszZ8UvbQjCu/bxeqv1/DIX9g1yelKekanodPo6pq4epORmuQdUzqaAgOaeW1uB2kZ7O4TdJBtnHRW9PXw+G1XMLi3Rdn3fzYrYjDqp2o6SXEwcs8VNxEdY0yxkpKvkRtnHr/ADzXd03RLha3Ww7W60ZYBbteGow3aHBP/wDI6W/FMn51JJZo2OdF9VV8mRV0pKNp64yvxG4/OqUXaSZ2qsc8GvA2pSsjTGORXNwuEiXJZCxUu0n2ApVjv4sfE1dfE4S4K1rM1L4fo3x10kj4gZH51Si7NHdrK8GvA0/brGH4dFIeodcftAZ/lV5nnKndZaHLF4ZrO2lPWWCJz+0in+tYKpJ0AoDlvahevDwu6aPZmVYwc4x2rrESD5gPn5VhuyuGcpwazSKJI0GFRQB8v+815mc3OTk+Jz731NLmxlW2mYgMBG+x8e6dj8a2oq9SKXNGUu0j7yxZdnbxITqKooJPicb0qyzTbXMw7NtkjewqVIIBBG4qO4aOX5bv0gkmtmdQsbBogzAd1xnSM9QrZ+AIqzWTqRjUS3380bNtpSJm/wCNRIuWkjUeZYD+tQqnNuyTNdXsjn+DcPk4pfWzQI30e3mEkk5XC9wg6UJ94nGNvMHpXXwWHlTvKXEsUKbjdsv6r5YFAKAUAoBQCgFAKApX2lqY+OwsfdltNIPqrOSPwA/GqPSMb0fJlzAStW9D3G9efO4Z1esg+66A47jTGzvBc4/Qz4SX7reDH5f81dro+spQ6t7r5FKb6it1n7Xo/PmWNyXfASPC2NMveX9YDDD5qAf2TXSg+BjG07SzriYZrUwyNCei7ofND7vzHun4etV6sLO5bwdbPDK90SHApMTAfaBH5f8ASsUX2jbGRvSfhqRnE4yqyJ9bdR6k90fiSK1Ue1Y3nUToufgRvt3nCWEUWd2cY/YA/wBaus89U7pZvJ1uY7CzRveS2gU/ERqD+dYKxMUAoCI5t4N9Ms5rfIUyJ3WP1WBDRk/BwD8qNX0BUg41Jb9y6gnilGxXsnYEjqUZFKsD4EHxrhzwFVStFXRSdGaehsWfLl5xZgskclnYg5dpBpklAPuoh3UH7R+O/SruFwapvNLcmpUsur3N+fgN9YdwRPeQLskkWDIF8BLGSCzD7SZzjOATio6+AzNyg/QxOhreJHXXHWIwLa8LfZFtLn81qqsBWvsROjNkp7O+QTJJPecSt0LTALFBKobQgwdTBsgMcD1G/niuxRpdXBRLUIZY2O5h5J4cpDLY2oI6HsU/qKlNydRAAAAAB0A8KA9UAoBQCgFAKAUBAc4c3W/Dow85JZziOJBl5D5KPmMnoMjzArDaSuwcBPxni97uXThsJ6JGNcpH3nbZT6jSfSuFiunqNPs0lmfsv5/NToUej5y1np8zm7/hEPaDs5bi9vVIYO82vs8EZ7QkhVDDK4wTvsNs1XpYzF4jWqlGHk9fLdu2/BGazw+Fs07yNy3uTqZGVkdMalbGRnoQQSCD4EeR8QRUU6bhZ7p8ToYfEQrxzRNtZa0Jz12tAaHGrYTwyRH6ykD0PVT8jipaNV05qXIjq01Ug4sjeUuIs9vGckSRHTnxDJ0Pxxj8a9NfiiGg+toZZeXsWhbTR8QhG4SePy+qfPH1kby/qK3aUlZlNZ6M9NyPhVoZU7dTEAwy/wBTbxD9AD64NQKk1JF+WLhOk1xtsbsFv2sxuZMR26NrUuca8bK2/uoPeyepx4dZYw7TkynUr/0lTXqVV7SuPQ33EYYzJ/scLIssq5ZQC3eOUB8MgY67Vs2r2KFV30R+hOEcVguIw9vLHKnTKMCB6HHQ+hoQm9QCgFAKAUAoBQCgFAKAUAoBQCgFAKAUBQNlxf6fxeS7lA7NTJb2wP1SmGHX6zIXb97yFcLpyq+pdOG+jf8Ax1Xztf0OhgILPml5Lz/wT88XbyTJJlliwFhzhXygbVIB74JJUA93uHYnp5uEuppwlDRy3lxVnay5c776nTks8mpcOHPzIXhtlB9E+kM5jl0amlDFSjAZ0heiqrZHZ4x4Yr0WaSqdWlpfbe6534t8zyU6s5zeffkLXh810n0wyLHI8SaYwAU0gFlDkjVklmOVxjI643xU6tPqrXSb14/mhPh8XLDyahtxMFnfB0RxsGUNg+ozVKpDJJx5M9TCWaKlzMxnrU2MM92FBYnAAJJ8gOtZjFyaSMSkoq7Ibkq2nmWZokUBpXbMjFck4wAFUnp4+vjXoKmIhQUYS1djhLpFUW0o3u7+5JWN1dBIp4HVJ5RmGMLq7u2oyMWA04Izt1IGCaPFqM2raLd+PgiOt0jKcnorL3JR+MXELoO3uEundQRNJ2kTqQxdgmdGnukYUIQxXoDvFDFVbud7x/NCmq812r3Rn5huZ2mtkmY3akOyx4RcONGHbGAVUE4ODgnxJFRyxc61N3eW3n46Gs60px1diPuJGS4fKvatKigRwLG5nxq3y66e7nG4XAO5IIqvKlCpBX7ST3d1l9nfX18DaliKlJdh+Zj4Vwc9oWiMnD75MlWQKolTIwzIjGNtyAwU9cEjcCoamOrYOSknnpvnunyu9fK/0Orh40sXDlJctvYsDkrnuR5hY8QRYrvGY3X+7nA8U8mx4eh6Hau7hsVTxMM9N6fFeZUq0pUpZZFgVYIxQCgFAKAUAoBQCgFAKAUAoBQCgFAfnLmfhj8IvJo5o2ksLp9aMuQVOdSlGHuyIfUEgA1Qx2Dda06btNbcmnun4MsUKyh2Zap/l0TMF32iLKHadF9y6tx+kUddM8OO96gA566VIzXmZ08knTayt7wl3X4xlw8NfC7OqpZlmvfxW/qvzyRsWCxu3a9hb3LA5M0AXUGHi8bnUrD0LH4VHU6yMerU5QX9sr2t4SWjXokZjkzZ3FN81v6r/JsWfDrR27MXEsatkm1LCPIPvDS6CVV36KwHh0qR4rFwjdxT/wDa1/inlv5q5TnhMNKeZb8v4MvEuSHXe0ZSv/6ZCRj0jfB2+6wP6wG1Yp42M/8Ay6PmuPmvqvYsKrKnpuvz8+pCcO4MXuJI7tXjKBSsWvGQ2f0hMbd4Eggb7afOulCUY01KnZ342+GqOX0hjKjmoxbSN3gnJX0qaVGlJtIZFBG5dzpVzEXP1QSMndiDjbGajxGJjQSlGPba9Fwvbny4cTeliatWjlk/uzbvbVnv7sQyvbojoCECEl+yjJI1oQq4KjSB1BOd8VmjK1CDkru3jtd8nvvqUMS0qmxDcv8AAQZJllmlZoJGVCjGMKGCyd0IeneGxyBpxjAq1WrbOKWqvz8OJDKXJbng2q6VuppO3MczQntdLKyGbs8qCMIw2OV2JUg7Yxtmd+rirXV9N07X9Ta+tje4XwZnLXFq3cjkZYEcns2jKoZBGQCVHaA4bBHdwBjBqjicbGnJU6i3V3bdPW1+em60Zeo4J1qV9nc+cMso7hGmuGbtlZwWEjL2JBIKpggKBgeG+MnOasyquLUYbacN/HxKE7wm48jDHPNKLaVzpcACEKe/MWZdbso2WMxjJHhqzsVWqmIqU+3SirrXM+EbJ2SfO+3lbVNnYwWFlSfWN2b2X3MHtSuQi2vZ/wCJWdWhx722fyLaPmB5Vr/p6NTrZNd22vnfT13LnSTjkS43L9ToM9a9acY+0AoBQCgFAKAUAoBQCgFAKAUAoBQGpxThkVzE0U8ayxt1Vhkeh9CPAjcUBUPHfY1NA5n4TctGevZOxHyDjZh91x8TUVWjTrRy1EmvE2hOUHeLsclf8XurVx/anD21DA+kR5if5TRd1vgGArmT6Jyq1CbS/tfaj7Mtfq8zvNXfNaMmbDnO1lXR9MwG/wDav7cSL6jtI8Y+LFq50ujq1N5ur9YSt8Hf4WNuujJWv7o6DhoDANDBG4Xp/Z99gfOJmjj+Rziq1S6dpya/5w+ur+Ri/L4MycRhjfBuPp4Kju9tZ9roz1AktY84ONxr3xW1KU4/+PLryla/pJ/QjklLf5G5Ycdit1ESXnDYkX3Y2iaDHidmm2JO/Tqa0qYedR5pU5t875vkgmlxNbiEC3MnbRzWYkICs8F7p1gdNSmJ1JA21Yz4ZwBUlKcqMckoytycb2+K9tiOdOE9zwOARYH+zWWR1ccQlDPvkmVliBl3+3msPFTvfPL/AKKy8tdPQ36uLtovz0MFvwmOEg9lZYTOlZL+R0T9RJItIOCRnqBsKTxE6itmlrygk36p3JIU4RldJX8zNccyL0F3w5D0AWQyn4YUrVX9E93Tm/TL80y1GtbZr5/Ygb+GGVjI6zTNtqMdoIlbHTVJcDBx56/hVinKrSWSLUV4zzP2j9jdxhN5pK78Fb4v7kPxDm+K3Ddj2aOwGWDdvKeuzSElBg+byY+zVul0bUr2dS7Xlkj6Lf4R8zSeKjDu7+799vi/Im/ZLyTPc3Q4leq2hTqhWXdnb6r4PRV6jYDOCBgV6OjSjSgoRVkuWhy5zc3dl61IaigFAKAUAoBQCgFAKAUAoBQCgFAKAUAoDy6BgQQCD1BGRQHKcY9mvDLnJe0jVj9aLMZ+P6MgH5g0BxvEfYJbHe3up4TnI1hZAN/DGg/nQGi3ss4xB/heKagPBpJU/h74qvPCUJ96C9kZzPmfH4FzRHsJ45gPvRH/AIiA1XfRWEf7Pi/ubZ5GnJacxk9+xt5P1o7c/wAmFa/7VQWza9WOsZgNjx0nH9lWef8AcQfz11n/AGyn/fL/ALMZ/A+rwfmAnu2FrH6iK2H82NP9so8XJ/8A0zPWs24+TOY5dmuIYQfvqv8AwYzWy6Mwq/Zfzu/mzbr6nM2rb2HzykG94i746qoZ/wAHkbb92rdOlTp9yKXkrEcpylu7ncctezDh1mQyQ9rIOkkx1nbxAwFU+oAqQ1OzoBQCgFAKAUAoBQCgFAKAUAoBQCgFAKAUAoBQCgFAKAUAoBQCgFAKAUAoBQCgFAKAUAoBQCgFAKAUAoBQCgFAf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988" name="AutoShape 6" descr="data:image/jpeg;base64,/9j/4AAQSkZJRgABAQAAAQABAAD/2wCEAAkGBxQTEhUUExQUFBUVGBkbGBgYGB4eIBwhHR0cHBgdGRwYHCkgGh4lHRwdITUhJSkrLi8uFx8zODQsNygtLi0BCgoKDg0OGxAQGzQkICYsNDA0LjQ0LCwsLCwsLCwsNCwsLCwsLCwsLCwsLCwsLCwsLCwsLCwsLCwsLCwsLCwsLP/AABEIANcA6gMBEQACEQEDEQH/xAAcAAEAAgMBAQEAAAAAAAAAAAAABQcDBAYCAQj/xABHEAACAQMCAwUEBgcFBwQDAAABAgMABBESIQUGMRMiQVFhBzJxgRRCUmKRoSNygpKiscEVMzSy0SRzs8Lh8PEIQ5OjFlOD/8QAGgEBAAIDAQAAAAAAAAAAAAAAAAMEAQIFBv/EADgRAAIBAgQCCAUDAwQDAAAAAAABAgMRBBIhMUFRBRMiMmFxgZGhscHR8BRC4SNS8QYVcpIzYoL/2gAMAwEAAhEDEQA/ALxoBQCgFAKAUAoBQCgFAKAUAoBQCgFAKAUAoBQCgFAKAUAoBQCgFAKAUAoBQCgFAcZ7SOe14bGionbXU20MQ/DU2N8ZOABux2GNyAOKgveZCBKZ7YfW7Eom/wB1iE2+T/Ot+rZD18bna8g88G+aWCeE213BjtIicgg/WTxx088al3Oa02JU01dHZ0MigFAKAUAoBQCgFAKAUAoBQCgFAKAUAoBQCgFAKAUAoBQCgKv549os6ztacNSN5IjiaaQZRD9hcHdvPrjpjriGtXhSV5Gk6kYbnBcOu7gcS+n8RQz9zSGhGrszsFIjJB0hdXug7sT1rWjjaMnq7eZDKoqkbJls8NvI54llhYPG4yrD8DkHcEHYg7jFdFO6uiu1Z2ZzN0oi5h4c427aKaNz9rSrFQfmR+VRVNyzh3oy2qjLAoBQCgFAKAUAoBQCgFAKAUAoBQCgFAKAjeYOOwWULT3EgjRfPqT4Ko6sx8hQEJwf2iWU9vJcs7W8cT9m3bgI2ogMMAE5yD0G+x2oCd4bxu3nVHhmjkEgymGGWG4OB12IIO22D5UBIUAoBQCgPLg4ONj4GgPz7wK1MavG+e2jkkWbO5MgY6mJPXVsQfIiuHjIy655vTyKVSDdTUllSoFEnjSJj2bn/GRj3UuAVHkXjRmA8u9k/EmvRYJt0VchrqzR453/AEfEODy+V12f/wAmhamqG2H4ls1EWhQCgFAKAUAoBQCgFAKAUAoBQCgFAKAUBUntIl+lcXtbbrHaxtPIPDU2yA+owp/aNbRV2R1XaJW/LgS4ub28lAeKDVIoPu530HHQnSn5isrVtmJaJRRpcLj+iWUPEF2uBcq0R3wQpbKEZ90kNnz6Vi2lzbN27FoezvmO/a/gW6madL2CSTRgAQsvfGB4LpIX4t6VhqxmMr3LgrBsKAUAoCqPajYrHxC0kiGh7lZROR0cQqmjIx7w141dcDG9VcZGPV3aMWI1a5RNFEZHwJApXtJzGWZuz7VgupjkkhMZPqc1Z/V1bWTsaunHciuPcuIIi8DPC8R7RdLtjUoyG67Nts43FZo4uaklLVMibsy6PZjxyW94bbzzYMjBlYgY1FHZNWBsCdOTjbOa6psdTQCgFAKA0eNcXhtYXnncRxoMsx/AAAbkk7ACgK2uPatczf4DhskieEk7BAfUDoR+1UM8RShpKRq5xW7NF/aZxa3/AEl3YQtAPe7Ju8o8ckO/Tzxj1rWniqU3aL1MKpF7MtLlzjkN7bx3EBykg8eqkbMrDwIO3/SrBuSdAKAUAoBQCgFAKA+E0B+f34pqg4txQne4kaOE/dGI4iM+hH7lSR0i2QT1mokHJF9E4APB72T+HqPloT+Om0TPeqeRl554eVXhnD194hdWPtMVTOPiXNJLZGKb1lIsjkGzD8WuHHu2ltHCB4Aytr/HSgHzrE9zakuzctCtCUUAoBQHM8+ctG9gXsmVLiFu0hZvdzghlfG+llJU46bHwrWcFOLiwVNxq7vbWSGKWx0NOWCZnUg6caz3AcKAc5ODjwrnywignKUvgbqRLE1SMuRyfOc0nZzqsmhVhR9IUZfVKI5AT1AAZTt51ewVKEk5PdMgbuz9B8t2ccNrBHCumNY10j0IznPiTnOfWuibklQCgFAQXOHNEPD4O2l1MSQsca+9Ix6Ko/r4fgKN2BVl/wATuOLXEJu7Q20NsGdUMhYO7FdBIwM6QD+J88HnYvFxULU3qyCpVVuyyfeYLj1OBXGKt7GSVh7rDZgRjrnzH4VlO2pm9jhyv9iXkN1bu4tJHCXERJIAPj5nbLDO4K4zg4rt4PFOreMt0W6VTNoz9BxuGAIIIIBBHQg9CKvEp6oBQCgFAKAUAoDl/abxn6Jwy5lBwxQonnqk7gI+Gc/KgKc53sTDYcN4am0kzKWA+0cA58x2kh/dqSWyRXg7ylI3ec7VZeKcN4en93AqsR4YG5BH6kY/frMt0jEHaEpH3s/pXMbH6tpH/JcfLvyH92m8zHdpeZYXskj1QXNzsfpN1Kyn7iYjQdfun8ajbuyxBWikd3WDYUAoBQCgKs9tk6wPY3L5Kq8sZ9BIqnUPUaPwzUOIpupBxRh3tocg3HojgRN28jDuxxd5j5DC50/E4xXKhhqs5WtYhbkyR4xyw0fDryWdg9w8G4HuxqrCTQnidwMseuB0ruUsPGjCyI1O80kWryLPr4dZMeptoc/uLmsFsnKAUBzvPvMZsLRplUPKzLHCh6NI5woO4yBuSM9FNYbSV2YbsVYj3t1cpcX7Qt2KsIUjBwpcjU2464GOprk4rGRqQywKtSspKyJ5DXNIDI8YYYP/AI+FYM7mFso4ZtTKBsfI+OcUMbMwcT4el4jxupEbLjPQ56qVz4g71JSqOnJSibRk1K6OevOA3lhF29lf3OYFz2TsSpVRuAudJAA90g9K6lHpDPJRktyzGtd2ZcnI3Hvp1jBdFdJkU6gOgZWKPjPhqU49K6ROTtAKAUAoBQCgK39sh1HhkTH9HJex6x546A/iaytzWfdZPSWsbMrsiMyZ0syglfPSSMr0HTyqwc9NnBpxPhC37330l2lZdHuSGMYGklSI8dBjIbHXzqPPTzXuTWnly2PtvwiOxi4hxCOYTfSUaWM4xjOpxuDvl2Hl0FZta7GbM4xZZHInDfo/D7WEjBWFNQ+8Rqb+ImoS4TtAKAUAoBQFVf8AqLhJ4dEw+pcp+aSCgJezddIZQo1AE4AGcjO+OtWUc9mpzIvaWlwn24ZQPiUOPzrD2Mw0kiY9kFzr4PaHOcIy/uuy/wBKrl87GgOV5353h4egGO3uHOI7dGGpifFupVfXFYlJRV2YbtuVhzHzXfXrW4m4eY44Ze0/RuHJOhlXYkDbVnOapVsRSqU3GMtyGdSMotJkzwkaxlwUO3dOMjbxwSM/CuLJWdimlqZohmQqDsPGsBbnuWXQSOuMfn51gy3YzrIM4znbwoZuZQ1DJFc12Us9pLFC2l2Xb7w8V9NQ2z61Ph5xhUUpbfmpvBpSuze9lXtAsvokNpKyWs8P6IxvlQxH1gzbZY9QTnVn0z6MulpUAoBQCgFAKA5T2l8ure2Milljki/SxSFtIR13BLfVBGQT4Zz4UBXN1zW93weN86DJKkF0420qTh2HkH7q58O0PlW1WclTbjuVY00qlj1HAFUKoAUAAAdAB0Arzkld3ZNKic5zALmKzkt4zG9rr7QxsCGVQdbICDgx6hqxsR511MPjk0qct+Zosqkr7l88nccF7ZQXKro7VclfskEqwHmAwOPSrpOTNAKAUAoBQFee3mHVwiU/Ykib+IL/AM1ARXAbzVbQN5xR/wCUVYWxRktWbksuoEeYI/Ghg2PYNNnhKKescsq/xav+aq5fLClzg6euDjPn4UBQPJfC4nLzzFnu9TCdnPfV8kOpB93ByK4mNq1c7g9EU6rk209joVIDEDoKolc2UUHqBWDYym3U48CPEbUM2RmhiC5x49SfGhlKx7wPIUMkPzU7pbtLExVocSYB2YLu6N6Fc/PB8Knw6Tnlkt9Pc2ha9jfjlBAI6EAj51C1YjOX564LbtazymFe0Clg6KA2R4kjcjzz4Zq5hK1RVIxvoS0pvMlctD2YcRE/C7R+07RhGEY+OpO6Q2d8jHz6+Nd0uHU0AoBQCgPLuACSQABkk9B55oCnb/iDcbnbJZOGQvhUBINyyndmI30A9B/XON4RuRVKmXRbmDm+5jaW34cvZpDoMjxrgaghHZx6R0Ge+R4hKixlRwp9k1w8bvMyL4RxeS4Epis7l1icoxjUOR5ZQHV8gDXOeDk1dMt5kZ4uC3nEXNvDDJbw9Jp542TAPvLGjAFmxt/pnNSUMJllmn7ELim7l0cA4RHaW8VvFnREoUZ6nzJ9Scn51fNiQoBQCgFAc1zZz3ZcPIW5lxIRkRoCz48yB7o9SRmgOL515zs+KcHvVtpCXjSN2jdSrACRDkeDDbGxOMjPUUByHL/NcUdrCpSVhHGgkdACqHphssDsME4BxmtuuhFqLerK049o3uP82JGirbfp5pu7CE7w1ZA3x45Pu9ScVu5GIU23qWh7NeVjw+yWJ21SuxkmOcjWwGQvoAAPUgnxqItE5xy97GCWQFAyoxTWQAWAOkEk+eKAoHltdSfSWcyzXGGlkJyST1X0wdselcLGVZyqOMtlt9zn15ycrM6OCSqZEjeiehsbKPWDZGUPQyYrq8SNS0jqijxYgD8TW0YuTskZV3scdzFzKLgG2gDYkTvSsCoKE4PZBt3zuNWMfGujQwkqbVSp7GX/AE1mf4/E2+E8YK4SQ5XoD5eWfMVpXwyfajuVo1OZPlgR4EH86obEtzkOWeYrng1xdW8FubmGQrIiatOjORkHBz00n9QV3qOKg6alN24epdjVjlTbOrt/bbo/xXDriIeaMH/zKg/Op41YS7rTN1OL2Z2XLntF4fekLFcKJD0jk7jZ8gG2Y/qk1IbHV0AoCu/bNxd1t4rKE4lvn7PPlGMGU/gQPgWrKVzDdlc5viTm1sJFtwwMcRWPSMkHGAfjvnPxNTPRaFRdqWpxtpmS5trSxWMtOwJuNpHXORK+5zlV1EknzFcmhTlVblVv5E9JtrUvzk3lSHh0BihLtrYvI7nLOxwCTjYDAAwP5kk31oSk9QCgFAKAUBxPtG51ay0QW0Ylu5gSgPuoo2Mj+mdgP/B0qVI045pbGspKKuyq4UWFnubyZZJ5W78zgdcbKu2wAHhjp5AAcipWniJWitFwK0ajqT8Dw/A7K8czKQ56NobAz5kAZz6+OKlVWrSWVl+MU0bclqLdIobZEHaShBrcgAvnvM2CTuAP/FRwg8TUtJlWtBMh+cOBWsEUkk13G16SCi252UgABSNzjx1nB2+R7FOjGlBRTua029Elp4k5Yc/cXmtYYowkGlArXMnekfHRgGGBkYySDnrmq1bGU6em7Np14xIyXl7tm13c890/nI5x8hnIHpmufU6QqS7unxK0sTJ7aGHitrHaxtJE7wHBwqYKuQCd0cEZwOoxsK1oznXllms3jy9TEJObs1c93fE5IdKfSBLJhTIsdvkISASpZplBYZ6D8qvz6PoRe7M2pLWWnqdzwPleS5hWWHiSmQojmIwR4QOCQJUWQurbEe/1U1lYGg1a3xLCpU2roh+bBf2KozPaOruEyI5ARkMQcGT7uPnWsujKUY5rv4fYhagr7nL3PMlw6pidmZkRnESrGqalDBQ7LIzMARnAAHxrb9Hh6fC4lOnT7yLG9ncXDLjRmJTfaGdhK7zMoVtOVeUaQTkHCgdfSrVPKl2UTU5xqRvEx+1rh6iFJgO/DImk+OHYI6/Ag9PMCpqqUqbuV3HtOPNHK2vCpZM6V6ee38648sRTjxKig2TVkjIgV/eGf57flXPrSjKbcSWN0tSI40dNzbyfb1xN8xrX81P41vT7VKUeVn9CRawa9SSWFDGW1977NVyKytcgeJ8u282dSBWP1k2P+h+YqzSxVWns7okhWnHifeG85X/ByoaUXdqTgRyNhwPuE5YfxL6Cuth8Uq3CzLlKspln8ve1zht0yp2jQO2MCZdIyfDWCV/EirRMV3wS5e+4tPJdzFbiB5I4oCAAq94EKD5em/iSc1vBakNZtI7yThEg6aSPj/rU1irchfZQ8f8Aat+JIuyuQi6FwMdkCNTZXqzMUJPqPKoJbl2n3S3q1NxQCgFAKAw3cpSN2A1FVJCjxwM4+dAfnqwkmupBfXM7SySIcKD3EVsHQo8AMdPPrk71xsbiXJunbZlGvVu3GxsS2wmuraIqrgM8jqwBGlVK5IPXvOMfCoKLcITne3D1NKV0myT5m5eAj7W1j0TpjHZAAsuoawV91+7kgHxFbUK7vlqPR8+f0J6c2nqzneOyNcIESCcurBl7SMqqkeL9qNLDrtg1LRbozzuSt539rBzaldvQ2eOSR3dolvbRgSykHQAFEWhsOZMe7uCox1ztXYq16cKeZhdl5nsbY4LeBc9vESB7piOP3g+fnXAc6Dfdfv8AwQ2hy+JjsbwsWR17OWPGpeux6Mp8VPn8q0qU8tpRd0/yz8SOcMuq2I65tPpEs4PSNOyT0Lrqdh64Kj5Gp6dTqYw8Xd+WyN82SKt5+xw0s86N2YDBlJ1DGSWJJJJPXPnXYWWSzcyZ0qUrznx+RafscZheTyDaNYNDnwLl1ZB6kAN8NQ863owbIsO+rpu+zeht+0DiYu50giwywN2kpHQNgqiZ8T3ixHhgVrjK8KUVFvcxJvK5c9io+K2ckL9luqgkqc6QQT5nG46fKtYSjNZkWKbhJZ2tfcsP2TW7teR3G/Z28ThpPqszrpCqfreLEjYYGeoqSjTd7kFJdXmltfZeBLc9c1Q3EixLIvYxOHmkz3Sy7pEh+uc4Y46acdTWmMqtU3ThrJm1pPW2vD7n3hPGEYa4mV1Pl5/0Poa87OnKDtJWIdYOzPc1wWJY9TWhq3cjua7pTHAwXAimiZ28lzpY+uxqxhlduPNP3JqbTuvA35LYjcVXIWrGhxG67KJ5CM6FJx5nwHzOBUlKGeajzMwjmkkSHLvL4QCSUB52GXcjOPur9lR0wPKtqtZy7MdI8ETN30Wxk5l5XiuYyGUB8d18bqfDfxHpSjiJ0ndPTkIycHdHNcsm2hswlzpeV5JCyBS7llYrkBQWGNPvbdTvXpYzgoZm9Cebbd0Sy8SmC4hXiqr4ZKN+AnZnxULxtBaZjXTjY0fZ1zbDw2aSXiMV4LifutO4yoXOcAHDY6Zxq6DAGK2jUjPWLuWItW0L64RxWG5iWW3kWWNujKc/EHxBHkd62NjdoBQCgFARXM/HorG2kuJzhEHQdWJ91V8yT/3igPzxfcSeFJblo0Sa7l1LCBhI9W4GNtwOp2yTvXLmo4qtlWyKkrValuCOj5FmgYNKk3bTSAaycAqB0UJ9RRv5565NVMUpxtFxslt978TWacdLWR2DSjFVDW5z3MXFI4ULSMFHh5n0UdSakp05VHaKNMrk7Ih/Z2oY3MpChpJc7EHulVdBkbfW39c1bx0XDJDkiaorWj4HdMoxVA0OF5q1C8tBCqtNOxhAJIB1FcFiAThWOfmav4Sl10ZQe2jNqcM6cTY4ny9dcNZpLvs2imKlpYQdEb40aX1d4AgLhjtk4qxicG8i6vW3+TarQ7Ky8DS4nweG4ALjfGzqcHHx8R8ciqFLEVKXd9ivGpKGwteGukYiW4nWIfUTQgPnkxoGOfHferT6TrWsrIzKrd3tqbdrbJGoRFCqPAfzPmfWqM5ym80ndkbbbuz7c2ySLpdVdfJhmsRnKLvF2CbTujRbg8Cpg6hGu+kyvoA8e6W04+VWf1mIl2VI362bfia0k5kTTaQAjBVZGULGPPRndvkMVtGnllmqy9N2dPB9E4rEu6WnNmHgCG3KQSIgZgQsifW05Yh8gHIGcGs4iSq3nF7cHw4aEnSvRNbCJTm7pnSBNs1ROIYLmEOjIejKQfmMVtCTjJNcDKdnczeyPlJL3hzOJZ7eeOaSPUj6lOFRhqifKEDVjbB2616KdGnUXaVzqOEZbmHn3l69tLeQzIk0XdxPDtvqXQJImOVy2BlSw38KqLBKFRSi9CD9PllmTJ/gfE0ljWRTkMM/6g+oO3yrkTg4ScXwILWdmfOYuJ9lbyyDBKIxGfMDbPzxWaUM81HmzKV2kQ/K3DkjXIwzv3nfxdjuST8T0revVlOWuy2XI0lJyep1kUYxUBsanErVHUq6hlPUEZB+RraMnF3Q22OS5OmfhvF4I4WP0a9bQ0eSQD0BHqCV38iwruYPEOrHtbotUajmtT9A1cJhQCgFAVd7ZbOd5LaRYJZ7e3WaRwmCA4C6WcE+C6iPnUNeEpwyxdjSpFyjZFTc2A3TxJDmQJFJM+nfSgGpmOOmFU/iB41UwFOUFJtfiIMNBxTO4s+C20yJqjRgANDDYgeGllwR8jXNVarBvUgjOSe5vjlaLwluwPsi5kx/mrP6iXJeyJM/geF4BbwkskY1/bcl2/eckj5VrOvUkrN6ctl8DSc21Y5i2D2t1PJAmqERdtOikAqAxBdAcDzJHjg+VXqVKWJo67x2ZvHtw13voSsvPdsI9etyMZx2b/1XHzziqywdXNa3xRjqp7E/7N+WZbq5Til0uiNV/wBkizk4Yf3r423B2HqD4Anr4egqMLcS1ThkVjU575juuIST2VoVitYy0U0pXJlYbOqg9FB2yMZx1wcVriMVGjo9WYqVVA5eDhaQSKtw5gjk2E8DlFVuuJI5C0YDb4YY3+NcirUqSg5Ulma/a1dteDVnpyJKMqNeWWpG3ibVravJcmCC9gmHZiRWZVbV3iGXMTDcbHp9aq8q6hQVWrScdbNaq2mj1XEll0bSlPLCXA3L3hN9EjOY7aQKCe5K4JAGejR9fTNRU8ZhJyUbyV+aX0ZHLoiaV0zHa2V5JEsqwwBGQOGNxtpIzk/o/Kt54jDQm4OTuna2Xj7mi6Lm1e+hqcCszdYnuQOz6xQjJU+Uj5ALZ8ARjG+N66EnGj2Yb8X9DtdF9EKMVVqa32+5PXjiqrPU0Y2OXlbXfW6AEle0ZtIzpBUqC3kNzv8ACp4R/ozl5fO5wf8AVNVOnCknruzqLhMDFVDxDI9zgE+VZSu7Gp1f/p9tyvDGc/8Au3Ejj8ET+aGvUJWOudL7TbEzcLu1UZZY+0UYzvERIAP3Kw1dWD1Kdis9+1t5Wh7TDEKAyNnfJVtgT5jFcB1WuxUV7aeK9Tm57dmSvYiuLQ3ElzBGZBPj9IySKBGACApZF94ZzsSc9Omat4atTpwdTLbhzbJqc4qLla3zJ/hlvcWaquhrmFQMNGP0i+hTPfXy0nPpVabp1nmTyvx2fqatKbutGTMPNtr0aZYz4rJlCPiHANRvDVV+321+QyS5GpxPnG1VWKydrgE4jBbp5kbD5kVmOEqt6q3noOrkzd9l/Lz3txHxSbSsMesW0QOW1ZKs8mNhjwHXOOmO92cPh1RjbiWqVPIi5KsEgoBQCgGKAj7DgltCXMNvDEZPfKRqur9bSN6Ao6COeK5ulthGIo7mVFt3JAUKdtD7lc9dJBGCMYrk4zqustJWfNfYqVnHPZ+5MrxucDvWVzn7hjcfIhx/KqfUwe018V9DXKuDMFzdXcoxHamPP153UAfsxlmPw2rPV0o96V/BfdmHBcWQHFoZLOGeQSNKZomjuAcAMrgopQfUKFsjz3z1q9g8X2+rSsnsZhNOSjbyJX2a8lzcQhtpLrCWMXuxg5M5Vju2PdQHIx1OD55q7ChGM3Piy0oJSci91UAAAYA6AVMblRcAtwrXMZ6x3dyp+cjMp+asD864WPVqz9CpVXbMnMXDVmheM/WUgHyPVSPUHB+VVqVR05qSI75XcoQOwkYt3XDHONsHO+MdN69G0nGy2Luy0Oks+NXGMC6uAP8AeE/5s1Qng8O3d04+xt+prR2kb0HE7hkSzE79gRhlwu0Y6jVjVv7o38ahnhqEZvEOHa567+Wx0OjI1sXVVH9q38v52Oh/t2JcIram6BIwXb4BUyarxo1Ja29Xp8z1mIxmEoLtTXktfkbMfD7u46j6LGepbDSkeijup8SSfSs/0qe7zP4e553Gf6idnHDq3i9/4+JM8P4VFboVjXGd2YnLMfNmO5NQVKsqju/4PL1akqks03dn25hOjXtg1oQtaXOT5rveytpD4sNC/FttvgMn5VZwlPPVXhqbUY5pouj2d2KQcOtoUZH0RjUUYMNTd591294mvQHSOjYZ2NAUZxzhJ4dO0D7W7FmtpD009TExPRk3x5rj1rk47DPNnit9yniKTvmRzVlfMJ2umUi2k0orkdAPdZh1CMSdz5io5Uk6apJ9pa2+nmjVwTjlW6LE4fKCAQQQehqg1Y0ibkpB6gH40TsbHOcx3kcUTs+AoByPP0A8SfKpKUJTmlHc0s5SsjrPYdweW24YvahlM0jyqrdVVgqqMeGQur9qvSnSLAoBQCgFAKAUBXnOXJ8wuGvLIB2kx28BbTrIGA8THYPgAEHAbA3B61sThlWXiRVKSmc6nMkUZ0T67Z/sToYz8iw0t8QTXIng60eF/IrunNcD5d812gH+Iib0Vgx+QTJNaLDVm+6zGSXIipbCS+zqjeK2HeYuNLS43Cqp7yrkDLHG3Surg8A4PPPcRioO73O+9hr54Nb+jSj/AO16vF46fmLmS2sY+0upliU9Ad2b0VR3m+QoCmbvnBZL24ntbW6eGYRscoFOtRoZgM+6VCfMGqWKwrrNNbmlShKeqMdzzvGQQ6SxNvhZF059A2dP4kVQlgKsStPD1FueOFcswyRE3MKF3d32O6hmLBdaEZwD54rE8TOMrQlokl7eDNXUadkzdj5FsvsP/wDK/wDrWv62tz+CM9bI27bkuxU57AMfvs7fkzEflWHjKz/d8jPWztuTdrbRxDTEiRr5IoUfgBVeU5Sd5O5o3c8PPmTTnAxn41qa31sYrxwGABznNZMMi52wMZOPLO1CNnOGzW8di41QRZVdyA7/AF2BB3C+6D55q4pSw8FbvPXyX8k13TjpuzXTgEls/a8Pnkt5R4BjpbHgfMejZFTUukZLSovU3hin+4tb2W8/tfh7e5UR3kI7wGwdempR4EHGR03BGxwOtGSkrrYuJp6onPaRwwXHDLqPCk9kzLqxgFO8Dk9DtjPrWTJW3Ll1HNErLhkYYx/NSPyxXmqkJU52e5zbOLszYHK8a728sttnfTGQUz/u5AVHyxW/6hvvpS+fuiXNffUx3HDbkDH00/EQpn88j8qx1lL+z4sw5RXAgOA8K7XjdnEzPc6dckolwyqAp0kqBpXfHh1K+ddbAvNBvKl5E9B3TdrH6Jq6TigFAKAUAoDn+bOc7Thyg3Mulm91FGp2+CjoPU4HrQFa3ntT4nLG93a2MaWcW5abJZhnBIwy/wAION9zionWgpqF9TZQk1csC34gvFOENKiY+k28o0dcMVZGUHAzhgRnbpUpqVN7LLhTZ4GNSOwO24zuPyP5VLDYrVl2jrrm6CqzOcKoJYnwAGT+VbkSRxHJ3tLNjwyO0tou2u2eQjIOlATkEj656nAwB1J8KrnQjFydkT3JfKcl5K3EOKP2z9FDHujT16YAVd9htnPrnKLCpZHrudyeYEjwsMDlMbEaUUjzUHcj1xg1rKpGOjLVPDVKivExTtaX4MM8WGYHAcDJ/UYZB+GflWYyjLY0qUZw0kit+L8Pl4NMAxaSxkOFY7mLP9PMfMVSxeEVRZo975nNxOHTWaJ0sM4IBByD0rhtWOabKy1gzc+mWhm5rzEHr4Vk1diM4hxCKEZkdU/WO5+Gdz8q3hTlN2irhRb2RFdheXq6ra1uWtvryqFVnXyhEjLqz9oetdGjgZRWaVr8Fw9SxTw7Wr3N36bFEFhZJLYjCqk0bR+gClxhj8Cc1Vq4asm5SV/EjqUp7s+tVUrkRDeracXsLgsIwzFJGJwNJ7pLE7YAfx8hXY6Om3Fx5F3Ct2aLc9oN+s3B7x7aRJQYG7yMGGn6+6n7Oa6JaKz4VwONoIZbWRoGMSd5cFWwAP0iHZjtgkYPXelTD06q7SKknraSMnEeJ3tsmphbTAsqLpLozMxwAFIYZ8evgaoT6LhupCMIydkdJ/8AhXFJjiSa0tUPjGHlf+IKtIdH0497UkVCPE7Hk/k234erdlqeWTeSaQ5d/ifAeg/M71eSSVkTJWOjrJkUAoBQCgFAUnzSv0HjFxe31pNcwSBOwmRdaxAAAgg91TnzwepHU1XxFOdSNouxJTkou7R2POHARxLhrLBIf0irJEVYhXONShsbFW8j0OD1FcyjLqql5IknLMiJ9jnOkDWcdnO8dvcQExCNiEL4OxAbq3UEdcgnxrtlcxc0eyuUXD3XC7hbd5CTJE/uEk5JGAcDOTpKnc7Y6VlOxhxT3Kp5ye/+kfQZp45XGNSQe6D5OdIyQNyNwNvEHBybM06N5JRWp0HAuApaxkjvSY7z/wBB5Co27nfoYeNCDfHmWfxmPsrWC3HRtKt6hVLP+LAZ+JrNR5YlTDQ6yqrnriS64o5R4AK3pj/r/MVDPtRUi/h31dWVJ+aIeWMMMH4gjYg+BB8CPOok2ndFucFNWkS3YrxC0ltp8FwME+e3ckHlncHHiGq7CWZXOFWpdXNxZUfLf9pdu3D4IkleDOznSQgYDJYuMgZAwAetU6uCp1JOWzOTVw8czLGTkvihAzJYKfH+9bH5DNRLo6HFs0/Tx5mZOQeIN715bR/qW7N/nkrddH0VzNv08Dai9lwbH0i/u5PMR6IgfQ6FJ/Opo4WjHaJsqUFwJ3g3IPD7ZtcdshfOdcmZGz5hpCSvyxU6VtiQ98881pw637QoZJHbRDEOruRsPRQNyf8AUUbSV2YbtuU/I91dzLccQlEhTJjhUYjiJ8QPEjzOT6nFcjE47OssNuZTq4i+kTddsZJ2HnXPSvsVSCW1S7kaR1DwquiPOe8c5dx6bAA+hq25yoRUU7S3f0RNmdNWW5HXHCRDKfoL3CTBcssWWGD0D79G8iTkeFW6GLqWvUtbnsT0qs3rLYjuXuJ3No/ZSSm1RiSBNCxTPicAalH6oIrowqJ913J3GMy7OT+Ru0kivbu7S809+BYgBCp8HH22HgT0Pw22bbMxio7Fk1g2FAKAUAoBQCgFAYL21SWN45FDI6lWU9CCMEfhQFAcl8SuTatbiZ0to5pBGAdMmM+67rgqoJzhcHLHfGBXIx9VU52itbHRweGVRZpbcjPxPlG2nU9wI5ye0Xrk+Lfa365/GqlLG1YPe65F2pg6UlZKx8h4jxuyTTBcLdRhdIV1yy7YBXVvt4DUfhXTpdIUp6S0+Rz6mAqR1jqc1yII9UhdibpidYfOrGcn3tySdyevnVxu+xY6PUFf+47SVe43wP8AKsHUmrwfkdvzM2Utm8Cx/ijJH8qzW7pzME/6qI6O7ZVMYOFlZEJ+zqYKWHrg1DReuXmXsZBZM63RgkVAGaNGj7KQxyIXLZUkqkuW6d9Sp+flUtSCcboqYavKM7SejM/D7jsp438GPZv8HOFPyfT8iajoys7FnHU7wzciA53f+z+M2V8uySsI5fAEHuvn4A6viBVlnDrLZl1VggFAKA+E0BRPH+LzcR4i89vGklvbqYrd5GITJ/vZFCglyT3QRgYAqhjasEskn7EFaUbWZka2dANeM43K9M+OM74rjO19Cg1roR/EOHJJ32ieYqB3FJIO/wBgsFJ38fKpqVSUeynbx/nc3hKWydjBPxXstIkgniUsqlnUBVB2yWUkADyOK3WHcr2kn8zbqW+J13BOHRopKD+8YuTnOSfHPljp6VXnOUrKXDQzq9zY4pw6OVCkiK6nqCP+8H1pCcoO8XZmbtao5bkjiT8J4lHba2azvG0hSc6HJAUj1yQD5g77iu7hcR10dd0WqVTOvEv2rRKKAUAoBQCgFAKAUBQJszZ8UvbQjCu/bxeqv1/DIX9g1yelKekanodPo6pq4epORmuQdUzqaAgOaeW1uB2kZ7O4TdJBtnHRW9PXw+G1XMLi3Rdn3fzYrYjDqp2o6SXEwcs8VNxEdY0yxkpKvkRtnHr/ADzXd03RLha3Ww7W60ZYBbteGow3aHBP/wDI6W/FMn51JJZo2OdF9VV8mRV0pKNp64yvxG4/OqUXaSZ2qsc8GvA2pSsjTGORXNwuEiXJZCxUu0n2ApVjv4sfE1dfE4S4K1rM1L4fo3x10kj4gZH51Si7NHdrK8GvA0/brGH4dFIeodcftAZ/lV5nnKndZaHLF4ZrO2lPWWCJz+0in+tYKpJ0AoDlvahevDwu6aPZmVYwc4x2rrESD5gPn5VhuyuGcpwazSKJI0GFRQB8v+815mc3OTk+Jz731NLmxlW2mYgMBG+x8e6dj8a2oq9SKXNGUu0j7yxZdnbxITqKooJPicb0qyzTbXMw7NtkjewqVIIBBG4qO4aOX5bv0gkmtmdQsbBogzAd1xnSM9QrZ+AIqzWTqRjUS3380bNtpSJm/wCNRIuWkjUeZYD+tQqnNuyTNdXsjn+DcPk4pfWzQI30e3mEkk5XC9wg6UJ94nGNvMHpXXwWHlTvKXEsUKbjdsv6r5YFAKAUAoBQCgFAKApX2lqY+OwsfdltNIPqrOSPwA/GqPSMb0fJlzAStW9D3G9efO4Z1esg+66A47jTGzvBc4/Qz4SX7reDH5f81dro+spQ6t7r5FKb6it1n7Xo/PmWNyXfASPC2NMveX9YDDD5qAf2TXSg+BjG07SzriYZrUwyNCei7ofND7vzHun4etV6sLO5bwdbPDK90SHApMTAfaBH5f8ASsUX2jbGRvSfhqRnE4yqyJ9bdR6k90fiSK1Ue1Y3nUToufgRvt3nCWEUWd2cY/YA/wBaus89U7pZvJ1uY7CzRveS2gU/ERqD+dYKxMUAoCI5t4N9Ms5rfIUyJ3WP1WBDRk/BwD8qNX0BUg41Jb9y6gnilGxXsnYEjqUZFKsD4EHxrhzwFVStFXRSdGaehsWfLl5xZgskclnYg5dpBpklAPuoh3UH7R+O/SruFwapvNLcmpUsur3N+fgN9YdwRPeQLskkWDIF8BLGSCzD7SZzjOATio6+AzNyg/QxOhreJHXXHWIwLa8LfZFtLn81qqsBWvsROjNkp7O+QTJJPecSt0LTALFBKobQgwdTBsgMcD1G/niuxRpdXBRLUIZY2O5h5J4cpDLY2oI6HsU/qKlNydRAAAAAB0A8KA9UAoBQCgFAKAUBAc4c3W/Dow85JZziOJBl5D5KPmMnoMjzArDaSuwcBPxni97uXThsJ6JGNcpH3nbZT6jSfSuFiunqNPs0lmfsv5/NToUej5y1np8zm7/hEPaDs5bi9vVIYO82vs8EZ7QkhVDDK4wTvsNs1XpYzF4jWqlGHk9fLdu2/BGazw+Fs07yNy3uTqZGVkdMalbGRnoQQSCD4EeR8QRUU6bhZ7p8ToYfEQrxzRNtZa0Jz12tAaHGrYTwyRH6ykD0PVT8jipaNV05qXIjq01Ug4sjeUuIs9vGckSRHTnxDJ0Pxxj8a9NfiiGg+toZZeXsWhbTR8QhG4SePy+qfPH1kby/qK3aUlZlNZ6M9NyPhVoZU7dTEAwy/wBTbxD9AD64NQKk1JF+WLhOk1xtsbsFv2sxuZMR26NrUuca8bK2/uoPeyepx4dZYw7TkynUr/0lTXqVV7SuPQ33EYYzJ/scLIssq5ZQC3eOUB8MgY67Vs2r2KFV30R+hOEcVguIw9vLHKnTKMCB6HHQ+hoQm9QCgFAKAUAoBQCgFAKAUAoBQCgFAKAUBQNlxf6fxeS7lA7NTJb2wP1SmGHX6zIXb97yFcLpyq+pdOG+jf8Ax1Xztf0OhgILPml5Lz/wT88XbyTJJlliwFhzhXygbVIB74JJUA93uHYnp5uEuppwlDRy3lxVnay5c776nTks8mpcOHPzIXhtlB9E+kM5jl0amlDFSjAZ0heiqrZHZ4x4Yr0WaSqdWlpfbe6534t8zyU6s5zeffkLXh810n0wyLHI8SaYwAU0gFlDkjVklmOVxjI643xU6tPqrXSb14/mhPh8XLDyahtxMFnfB0RxsGUNg+ozVKpDJJx5M9TCWaKlzMxnrU2MM92FBYnAAJJ8gOtZjFyaSMSkoq7Ibkq2nmWZokUBpXbMjFck4wAFUnp4+vjXoKmIhQUYS1djhLpFUW0o3u7+5JWN1dBIp4HVJ5RmGMLq7u2oyMWA04Izt1IGCaPFqM2raLd+PgiOt0jKcnorL3JR+MXELoO3uEundQRNJ2kTqQxdgmdGnukYUIQxXoDvFDFVbud7x/NCmq812r3Rn5huZ2mtkmY3akOyx4RcONGHbGAVUE4ODgnxJFRyxc61N3eW3n46Gs60px1diPuJGS4fKvatKigRwLG5nxq3y66e7nG4XAO5IIqvKlCpBX7ST3d1l9nfX18DaliKlJdh+Zj4Vwc9oWiMnD75MlWQKolTIwzIjGNtyAwU9cEjcCoamOrYOSknnpvnunyu9fK/0Orh40sXDlJctvYsDkrnuR5hY8QRYrvGY3X+7nA8U8mx4eh6Hau7hsVTxMM9N6fFeZUq0pUpZZFgVYIxQCgFAKAUAoBQCgFAKAUAoBQCgFAfnLmfhj8IvJo5o2ksLp9aMuQVOdSlGHuyIfUEgA1Qx2Dda06btNbcmnun4MsUKyh2Zap/l0TMF32iLKHadF9y6tx+kUddM8OO96gA566VIzXmZ08knTayt7wl3X4xlw8NfC7OqpZlmvfxW/qvzyRsWCxu3a9hb3LA5M0AXUGHi8bnUrD0LH4VHU6yMerU5QX9sr2t4SWjXokZjkzZ3FN81v6r/JsWfDrR27MXEsatkm1LCPIPvDS6CVV36KwHh0qR4rFwjdxT/wDa1/inlv5q5TnhMNKeZb8v4MvEuSHXe0ZSv/6ZCRj0jfB2+6wP6wG1Yp42M/8Ay6PmuPmvqvYsKrKnpuvz8+pCcO4MXuJI7tXjKBSsWvGQ2f0hMbd4Eggb7afOulCUY01KnZ342+GqOX0hjKjmoxbSN3gnJX0qaVGlJtIZFBG5dzpVzEXP1QSMndiDjbGajxGJjQSlGPba9Fwvbny4cTeliatWjlk/uzbvbVnv7sQyvbojoCECEl+yjJI1oQq4KjSB1BOd8VmjK1CDkru3jtd8nvvqUMS0qmxDcv8AAQZJllmlZoJGVCjGMKGCyd0IeneGxyBpxjAq1WrbOKWqvz8OJDKXJbng2q6VuppO3MczQntdLKyGbs8qCMIw2OV2JUg7Yxtmd+rirXV9N07X9Ta+tje4XwZnLXFq3cjkZYEcns2jKoZBGQCVHaA4bBHdwBjBqjicbGnJU6i3V3bdPW1+em60Zeo4J1qV9nc+cMso7hGmuGbtlZwWEjL2JBIKpggKBgeG+MnOasyquLUYbacN/HxKE7wm48jDHPNKLaVzpcACEKe/MWZdbso2WMxjJHhqzsVWqmIqU+3SirrXM+EbJ2SfO+3lbVNnYwWFlSfWN2b2X3MHtSuQi2vZ/wCJWdWhx722fyLaPmB5Vr/p6NTrZNd22vnfT13LnSTjkS43L9ToM9a9acY+0AoBQCgFAKAUAoBQCgFAKAUAoBQGpxThkVzE0U8ayxt1Vhkeh9CPAjcUBUPHfY1NA5n4TctGevZOxHyDjZh91x8TUVWjTrRy1EmvE2hOUHeLsclf8XurVx/anD21DA+kR5if5TRd1vgGArmT6Jyq1CbS/tfaj7Mtfq8zvNXfNaMmbDnO1lXR9MwG/wDav7cSL6jtI8Y+LFq50ujq1N5ur9YSt8Hf4WNuujJWv7o6DhoDANDBG4Xp/Z99gfOJmjj+Rziq1S6dpya/5w+ur+Ri/L4MycRhjfBuPp4Kju9tZ9roz1AktY84ONxr3xW1KU4/+PLryla/pJ/QjklLf5G5Ycdit1ESXnDYkX3Y2iaDHidmm2JO/Tqa0qYedR5pU5t875vkgmlxNbiEC3MnbRzWYkICs8F7p1gdNSmJ1JA21Yz4ZwBUlKcqMckoytycb2+K9tiOdOE9zwOARYH+zWWR1ccQlDPvkmVliBl3+3msPFTvfPL/AKKy8tdPQ36uLtovz0MFvwmOEg9lZYTOlZL+R0T9RJItIOCRnqBsKTxE6itmlrygk36p3JIU4RldJX8zNccyL0F3w5D0AWQyn4YUrVX9E93Tm/TL80y1GtbZr5/Ygb+GGVjI6zTNtqMdoIlbHTVJcDBx56/hVinKrSWSLUV4zzP2j9jdxhN5pK78Fb4v7kPxDm+K3Ddj2aOwGWDdvKeuzSElBg+byY+zVul0bUr2dS7Xlkj6Lf4R8zSeKjDu7+799vi/Im/ZLyTPc3Q4leq2hTqhWXdnb6r4PRV6jYDOCBgV6OjSjSgoRVkuWhy5zc3dl61IaigFAKAUAoBQCgFAKAUAoBQCgFAKAUAoDy6BgQQCD1BGRQHKcY9mvDLnJe0jVj9aLMZ+P6MgH5g0BxvEfYJbHe3up4TnI1hZAN/DGg/nQGi3ss4xB/heKagPBpJU/h74qvPCUJ96C9kZzPmfH4FzRHsJ45gPvRH/AIiA1XfRWEf7Pi/ubZ5GnJacxk9+xt5P1o7c/wAmFa/7VQWza9WOsZgNjx0nH9lWef8AcQfz11n/AGyn/fL/ALMZ/A+rwfmAnu2FrH6iK2H82NP9so8XJ/8A0zPWs24+TOY5dmuIYQfvqv8AwYzWy6Mwq/Zfzu/mzbr6nM2rb2HzykG94i746qoZ/wAHkbb92rdOlTp9yKXkrEcpylu7ncctezDh1mQyQ9rIOkkx1nbxAwFU+oAqQ1OzoBQCgFAKAUAoBQCgFAKAUAoBQCgFAKAUAoBQCgFAKAUAoBQCgFAKAUAoBQCgFAKAUAoBQCgFAKAUAoBQCgFAf//Z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41989" name="Picture 4" descr="UF IFAS 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5537" y="6394451"/>
            <a:ext cx="7143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4648200" y="723181"/>
            <a:ext cx="69945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</a:rPr>
              <a:t>Building Trust with Shared Values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/>
              <a:t>What are the issues that reflect your values?</a:t>
            </a:r>
          </a:p>
        </p:txBody>
      </p:sp>
      <p:pic>
        <p:nvPicPr>
          <p:cNvPr id="19464" name="Picture 10" descr="https://encrypted-tbn1.gstatic.com/images?q=tbn:ANd9GcRGW3kWdvJeY_lkgrHS84oCjdqYGJ2TftiQjyzq7q5HhqF1hDQ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87" y="4802351"/>
            <a:ext cx="2862263" cy="19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4" descr="http://cache4.asset-cache.net/xc/84462568.jpg?v=2&amp;c=IWSAsset&amp;k=2&amp;d=eHoW_5VilXd3sOkPeJuwWZ9obU8kvdfvYhrgmipCNIY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87" y="2805904"/>
            <a:ext cx="2862263" cy="191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6" descr="http://www.energycair.com/images/saveenvironment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50" y="2120888"/>
            <a:ext cx="25463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87" y="457201"/>
            <a:ext cx="2862263" cy="220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347D150-14BE-4D62-897F-D7418F1FEE0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537" y="2661441"/>
            <a:ext cx="4572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68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09A5-E89C-4878-8326-EE654327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494126"/>
            <a:ext cx="8020050" cy="1143000"/>
          </a:xfrm>
        </p:spPr>
        <p:txBody>
          <a:bodyPr/>
          <a:lstStyle/>
          <a:p>
            <a:r>
              <a:rPr lang="en-US"/>
              <a:t>Listen to Understand</a:t>
            </a:r>
            <a:br>
              <a:rPr lang="en-US"/>
            </a:br>
            <a:r>
              <a:rPr lang="en-US"/>
              <a:t>Not to Debate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54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UF IFAS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1738" y="6394450"/>
            <a:ext cx="7143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073083" y="1908543"/>
            <a:ext cx="5319712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7200" b="1" dirty="0"/>
              <a:t> </a:t>
            </a:r>
            <a:r>
              <a:rPr lang="en-US" altLang="en-US" sz="8800" b="1" dirty="0"/>
              <a:t>80/20 Rule</a:t>
            </a:r>
          </a:p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3600" b="1" dirty="0"/>
          </a:p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3600" b="1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524000" y="3339704"/>
            <a:ext cx="5319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800" b="1" dirty="0"/>
              <a:t> </a:t>
            </a:r>
            <a:endParaRPr lang="en-US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UF IFAS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1738" y="6394450"/>
            <a:ext cx="7143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8" descr="Image result for police hostage negotia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8825" y="817563"/>
            <a:ext cx="51228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10" descr="Image result for police hostage negotiatio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3048000"/>
            <a:ext cx="43481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490663" y="0"/>
            <a:ext cx="9144000" cy="6858000"/>
          </a:xfrm>
          <a:prstGeom prst="rect">
            <a:avLst/>
          </a:prstGeom>
          <a:solidFill>
            <a:schemeClr val="bg1">
              <a:lumMod val="75000"/>
              <a:alpha val="6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6" name="Picture 6" descr="Image result for Never split the differenc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685800"/>
            <a:ext cx="24288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236663" y="1029493"/>
            <a:ext cx="5319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800" b="1" dirty="0"/>
              <a:t> </a:t>
            </a:r>
            <a:r>
              <a:rPr lang="en-US" altLang="en-US" sz="3600" b="1" dirty="0"/>
              <a:t>Active Listening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490663" y="2303463"/>
            <a:ext cx="53197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800" b="1" dirty="0"/>
              <a:t> </a:t>
            </a:r>
            <a:r>
              <a:rPr lang="en-US" altLang="en-US" sz="3600" b="1" dirty="0"/>
              <a:t>Intellectual Charity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524000" y="3339704"/>
            <a:ext cx="53197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800" b="1" dirty="0"/>
              <a:t> </a:t>
            </a:r>
            <a:r>
              <a:rPr lang="en-US" altLang="en-US" sz="3600" b="1" dirty="0"/>
              <a:t>Provide a sense of power and control in the conversation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68BE6AB1-798B-40A9-8E32-534143C4487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375" y="4288829"/>
            <a:ext cx="4572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88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09A5-E89C-4878-8326-EE654327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494126"/>
            <a:ext cx="8020050" cy="1143000"/>
          </a:xfrm>
        </p:spPr>
        <p:txBody>
          <a:bodyPr/>
          <a:lstStyle/>
          <a:p>
            <a:r>
              <a:rPr lang="en-US"/>
              <a:t>Consider Intent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12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46B040-C4B7-294F-09E0-68B25EFFA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829" y="630585"/>
            <a:ext cx="8229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FF00"/>
                </a:solidFill>
              </a:rPr>
              <a:t>Confronting information on the internet requires understanding </a:t>
            </a:r>
            <a:r>
              <a:rPr lang="en-US" altLang="en-US" b="1" i="1" u="sng">
                <a:solidFill>
                  <a:srgbClr val="FFFF00"/>
                </a:solidFill>
              </a:rPr>
              <a:t>intent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1" i="1" u="sng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Misinformation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Disinformation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566976-5625-489A-CB80-5032440F6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117" y="4842420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Assume innocent intent of spreading false information; the speaker may be a victim of bad information</a:t>
            </a:r>
          </a:p>
        </p:txBody>
      </p:sp>
    </p:spTree>
    <p:extLst>
      <p:ext uri="{BB962C8B-B14F-4D97-AF65-F5344CB8AC3E}">
        <p14:creationId xmlns:p14="http://schemas.microsoft.com/office/powerpoint/2010/main" val="305524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B7504F-EE92-C545-DE10-2CD0CC6F39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0255" y="3577658"/>
            <a:ext cx="1802344" cy="240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F8786A-45BE-02A3-F3B9-13731928F4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3219" y="4235532"/>
            <a:ext cx="1680896" cy="24395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189748-44E4-C363-79FD-0056F2999D8D}"/>
              </a:ext>
            </a:extLst>
          </p:cNvPr>
          <p:cNvSpPr txBox="1"/>
          <p:nvPr/>
        </p:nvSpPr>
        <p:spPr>
          <a:xfrm>
            <a:off x="734119" y="840914"/>
            <a:ext cx="487610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</a:t>
            </a:r>
            <a:r>
              <a:rPr lang="en-US" sz="2000"/>
              <a:t>grow seasonal fruit/veg and raise animals on 18 acres near Archer, FL</a:t>
            </a:r>
            <a:endParaRPr lang="en-US" sz="2000" dirty="0"/>
          </a:p>
          <a:p>
            <a:endParaRPr lang="en-US" sz="2000" dirty="0"/>
          </a:p>
          <a:p>
            <a:r>
              <a:rPr lang="en-US" dirty="0"/>
              <a:t>Peaches, Jujube, Apples, Citrus, Feijoa</a:t>
            </a:r>
          </a:p>
          <a:p>
            <a:r>
              <a:rPr lang="en-US" dirty="0"/>
              <a:t>Mulberry, Persimmons, Blackberry,</a:t>
            </a:r>
          </a:p>
          <a:p>
            <a:r>
              <a:rPr lang="en-US" dirty="0"/>
              <a:t>Strawberry, Pears, Papaya, Watermelons</a:t>
            </a:r>
          </a:p>
          <a:p>
            <a:r>
              <a:rPr lang="en-US" dirty="0"/>
              <a:t>Starfruit, Figs, Guava, Blueberries, Muscadine Grape, Avocado</a:t>
            </a:r>
          </a:p>
          <a:p>
            <a:endParaRPr lang="en-US" dirty="0"/>
          </a:p>
          <a:p>
            <a:r>
              <a:rPr lang="en-US" dirty="0"/>
              <a:t>Seasonal vegetables</a:t>
            </a:r>
          </a:p>
          <a:p>
            <a:endParaRPr lang="en-US" dirty="0"/>
          </a:p>
          <a:p>
            <a:r>
              <a:rPr lang="en-US"/>
              <a:t>Chicken/Duck Eggs</a:t>
            </a:r>
            <a:endParaRPr lang="en-US" dirty="0"/>
          </a:p>
          <a:p>
            <a:endParaRPr lang="en-US" dirty="0"/>
          </a:p>
          <a:p>
            <a:r>
              <a:rPr lang="en-US" dirty="0"/>
              <a:t>Heritage breed turkeys, ducks </a:t>
            </a:r>
            <a:r>
              <a:rPr lang="en-US"/>
              <a:t>and chickens</a:t>
            </a:r>
          </a:p>
          <a:p>
            <a:endParaRPr lang="en-US"/>
          </a:p>
          <a:p>
            <a:r>
              <a:rPr lang="en-US"/>
              <a:t>Idaho Pasture Pigs, artisan sausage, pork products</a:t>
            </a:r>
            <a:endParaRPr lang="en-US" dirty="0"/>
          </a:p>
          <a:p>
            <a:endParaRPr lang="en-US" dirty="0"/>
          </a:p>
          <a:p>
            <a:r>
              <a:rPr lang="en-US" dirty="0"/>
              <a:t>Farmers Markets, Restaurants, Local Markets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55D8A4-9667-EF19-F518-0E52464429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960" y="794012"/>
            <a:ext cx="2763520" cy="2072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D06030-94AE-A633-1A25-73A0E0D54F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2866" y="2326432"/>
            <a:ext cx="1924673" cy="250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01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09A5-E89C-4878-8326-EE654327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775" y="2522701"/>
            <a:ext cx="6076950" cy="1143000"/>
          </a:xfrm>
        </p:spPr>
        <p:txBody>
          <a:bodyPr/>
          <a:lstStyle/>
          <a:p>
            <a:r>
              <a:rPr lang="en-US"/>
              <a:t>FAILURE 7</a:t>
            </a:r>
            <a:br>
              <a:rPr lang="en-US" dirty="0"/>
            </a:br>
            <a:r>
              <a:rPr lang="en-US" dirty="0"/>
              <a:t>Relying on Your ‘What’ and ‘How’</a:t>
            </a:r>
          </a:p>
        </p:txBody>
      </p:sp>
    </p:spTree>
    <p:extLst>
      <p:ext uri="{BB962C8B-B14F-4D97-AF65-F5344CB8AC3E}">
        <p14:creationId xmlns:p14="http://schemas.microsoft.com/office/powerpoint/2010/main" val="4043399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UF IFAS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7738" y="6394450"/>
            <a:ext cx="7143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506538" y="-42863"/>
            <a:ext cx="9144000" cy="6829426"/>
          </a:xfrm>
          <a:prstGeom prst="rect">
            <a:avLst/>
          </a:prstGeom>
          <a:solidFill>
            <a:schemeClr val="bg1">
              <a:lumMod val="75000"/>
              <a:alpha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506538" y="-65088"/>
            <a:ext cx="9161462" cy="6900863"/>
          </a:xfrm>
          <a:prstGeom prst="rect">
            <a:avLst/>
          </a:prstGeom>
          <a:solidFill>
            <a:schemeClr val="bg1">
              <a:lumMod val="50000"/>
              <a:alpha val="7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192338" y="609600"/>
            <a:ext cx="80010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“Golden Circle”- Simon Simek, Rand Corporation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People don’t buy what you do, they buy why you do it.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45062" name="Oval 1"/>
          <p:cNvSpPr>
            <a:spLocks noChangeArrowheads="1"/>
          </p:cNvSpPr>
          <p:nvPr/>
        </p:nvSpPr>
        <p:spPr bwMode="auto">
          <a:xfrm>
            <a:off x="2798763" y="2455653"/>
            <a:ext cx="4495800" cy="4419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Oval 3"/>
          <p:cNvSpPr/>
          <p:nvPr/>
        </p:nvSpPr>
        <p:spPr bwMode="auto">
          <a:xfrm>
            <a:off x="3222625" y="3087478"/>
            <a:ext cx="3200400" cy="3040062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5064" name="Oval 9"/>
          <p:cNvSpPr>
            <a:spLocks noChangeArrowheads="1"/>
          </p:cNvSpPr>
          <p:nvPr/>
        </p:nvSpPr>
        <p:spPr bwMode="auto">
          <a:xfrm>
            <a:off x="4086225" y="3841540"/>
            <a:ext cx="1600200" cy="16002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WHY</a:t>
            </a:r>
          </a:p>
        </p:txBody>
      </p:sp>
      <p:sp>
        <p:nvSpPr>
          <p:cNvPr id="45065" name="TextBox 5"/>
          <p:cNvSpPr txBox="1">
            <a:spLocks noChangeArrowheads="1"/>
          </p:cNvSpPr>
          <p:nvPr/>
        </p:nvSpPr>
        <p:spPr bwMode="auto">
          <a:xfrm>
            <a:off x="5665788" y="4805153"/>
            <a:ext cx="64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How</a:t>
            </a:r>
          </a:p>
        </p:txBody>
      </p:sp>
      <p:sp>
        <p:nvSpPr>
          <p:cNvPr id="45066" name="TextBox 7"/>
          <p:cNvSpPr txBox="1">
            <a:spLocks noChangeArrowheads="1"/>
          </p:cNvSpPr>
          <p:nvPr/>
        </p:nvSpPr>
        <p:spPr bwMode="auto">
          <a:xfrm>
            <a:off x="6499225" y="4271753"/>
            <a:ext cx="722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What</a:t>
            </a:r>
          </a:p>
        </p:txBody>
      </p:sp>
      <p:sp>
        <p:nvSpPr>
          <p:cNvPr id="2" name="AutoShape 2" descr="Image result for start with why simon sin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start with why simon sine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8506" y="2455653"/>
            <a:ext cx="2289165" cy="34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9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09A5-E89C-4878-8326-EE654327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525" y="2532226"/>
            <a:ext cx="6838950" cy="1143000"/>
          </a:xfrm>
        </p:spPr>
        <p:txBody>
          <a:bodyPr/>
          <a:lstStyle/>
          <a:p>
            <a:r>
              <a:rPr lang="en-US"/>
              <a:t>Exploit Networks,</a:t>
            </a:r>
            <a:br>
              <a:rPr lang="en-US"/>
            </a:br>
            <a:r>
              <a:rPr lang="en-US"/>
              <a:t>Be Part of the Conversation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292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UF IFAS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7738" y="6394450"/>
            <a:ext cx="7143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 descr="Image result for writ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65" t="-5437" r="18333" b="5437"/>
          <a:stretch>
            <a:fillRect/>
          </a:stretch>
        </p:blipFill>
        <p:spPr bwMode="auto">
          <a:xfrm>
            <a:off x="1525588" y="279400"/>
            <a:ext cx="4687887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7" descr="Related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96" r="10522"/>
          <a:stretch>
            <a:fillRect/>
          </a:stretch>
        </p:blipFill>
        <p:spPr bwMode="auto">
          <a:xfrm>
            <a:off x="6248400" y="609600"/>
            <a:ext cx="4419600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>
              <a:lumMod val="75000"/>
              <a:alpha val="6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62238" y="654050"/>
            <a:ext cx="2416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CONTENT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24600" y="685800"/>
            <a:ext cx="3767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AMPLIFICATION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09800" y="3200400"/>
            <a:ext cx="3581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Write something and share with 1000 people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13525" y="3124200"/>
            <a:ext cx="3581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Share something you like with 1000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4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UF IFAS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7738" y="6394450"/>
            <a:ext cx="7143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5" descr="Image result for writ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65" t="-5437" r="18333" b="5437"/>
          <a:stretch>
            <a:fillRect/>
          </a:stretch>
        </p:blipFill>
        <p:spPr bwMode="auto">
          <a:xfrm>
            <a:off x="3276600" y="152400"/>
            <a:ext cx="4687888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447800" y="7938"/>
            <a:ext cx="9144000" cy="6858000"/>
          </a:xfrm>
          <a:prstGeom prst="rect">
            <a:avLst/>
          </a:prstGeom>
          <a:solidFill>
            <a:schemeClr val="bg1">
              <a:lumMod val="75000"/>
              <a:alpha val="6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62488" y="693738"/>
            <a:ext cx="2416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CONTENT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1868488"/>
            <a:ext cx="76279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Video / YouTube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Blogs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Podcasts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Discussion boards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Reddit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Articles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News Article Comments Sections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Professionally societies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924" y="152400"/>
            <a:ext cx="5033963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8524" y="3789405"/>
            <a:ext cx="4426413" cy="283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2F5DBF-40F6-CC21-344C-85EFCF13D7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003" y="251255"/>
            <a:ext cx="4619469" cy="3276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52AAAC-E7AC-2489-FCDF-E5B18AD284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487" y="3678419"/>
            <a:ext cx="3481927" cy="2842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72032A7-D604-EA9C-B074-8B5F113576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8576" y="231090"/>
            <a:ext cx="4921295" cy="3490217"/>
          </a:xfrm>
          <a:prstGeom prst="rect">
            <a:avLst/>
          </a:prstGeom>
        </p:spPr>
      </p:pic>
      <p:sp>
        <p:nvSpPr>
          <p:cNvPr id="64515" name="TextBox 4"/>
          <p:cNvSpPr txBox="1">
            <a:spLocks noChangeArrowheads="1"/>
          </p:cNvSpPr>
          <p:nvPr/>
        </p:nvSpPr>
        <p:spPr bwMode="auto">
          <a:xfrm>
            <a:off x="502920" y="489863"/>
            <a:ext cx="56997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We Must Define the Narrative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89EE2B-9458-1814-6D23-744E9D9715C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114" y="2654844"/>
            <a:ext cx="2615771" cy="31337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A7948E-4FE9-821E-D1FA-3ECB78622A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684" y="1976199"/>
            <a:ext cx="4730289" cy="19035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01B5E4-2737-5DC6-2FBA-763B08FFBD7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/>
          <a:stretch/>
        </p:blipFill>
        <p:spPr>
          <a:xfrm>
            <a:off x="3938864" y="1558291"/>
            <a:ext cx="4730289" cy="6981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CF3AFA-B131-87AC-7913-5B48BCD89E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684" y="1258946"/>
            <a:ext cx="4730289" cy="707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63DA96-F307-C7BF-E5FD-A8417B5FC2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547" y="4221716"/>
            <a:ext cx="4004444" cy="17830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1E8429-8898-DF04-EC9C-C3E6EDEF1D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547" y="3489960"/>
            <a:ext cx="4004444" cy="9677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336971-3612-772A-4715-EE5DCF88BCB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545" y="4755959"/>
            <a:ext cx="4509751" cy="16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4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3"/>
          <p:cNvSpPr txBox="1">
            <a:spLocks noChangeArrowheads="1"/>
          </p:cNvSpPr>
          <p:nvPr/>
        </p:nvSpPr>
        <p:spPr bwMode="auto">
          <a:xfrm>
            <a:off x="2514600" y="690563"/>
            <a:ext cx="7259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The Power of Amplification and Networks</a:t>
            </a:r>
          </a:p>
        </p:txBody>
      </p:sp>
      <p:pic>
        <p:nvPicPr>
          <p:cNvPr id="66563" name="Picture 4" descr="UF IFAS log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7738" y="6394450"/>
            <a:ext cx="7143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447800"/>
            <a:ext cx="3276600" cy="51129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326" y="1600200"/>
            <a:ext cx="4062412" cy="257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UF IFAS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7738" y="6394450"/>
            <a:ext cx="7143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7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96" r="10522"/>
          <a:stretch>
            <a:fillRect/>
          </a:stretch>
        </p:blipFill>
        <p:spPr bwMode="auto">
          <a:xfrm>
            <a:off x="3390900" y="-30163"/>
            <a:ext cx="533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524000" y="-30163"/>
            <a:ext cx="9144000" cy="6888163"/>
          </a:xfrm>
          <a:prstGeom prst="rect">
            <a:avLst/>
          </a:prstGeom>
          <a:solidFill>
            <a:schemeClr val="bg1">
              <a:lumMod val="75000"/>
              <a:alpha val="6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67200" y="152400"/>
            <a:ext cx="4545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AMPLIFICATION</a:t>
            </a:r>
          </a:p>
        </p:txBody>
      </p:sp>
      <p:sp>
        <p:nvSpPr>
          <p:cNvPr id="68614" name="TextBox 2"/>
          <p:cNvSpPr txBox="1">
            <a:spLocks noChangeArrowheads="1"/>
          </p:cNvSpPr>
          <p:nvPr/>
        </p:nvSpPr>
        <p:spPr bwMode="auto">
          <a:xfrm>
            <a:off x="2422525" y="1151760"/>
            <a:ext cx="7772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/>
              <a:t>Promote good information into your networks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/>
              <a:t>Share media outside of your trusted communities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1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/>
              <a:t>Share your “Why”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10972800" cy="1143000"/>
          </a:xfrm>
        </p:spPr>
        <p:txBody>
          <a:bodyPr/>
          <a:lstStyle/>
          <a:p>
            <a:pPr>
              <a:defRPr/>
            </a:pPr>
            <a:br>
              <a:rPr lang="en-US" dirty="0"/>
            </a:br>
            <a:r>
              <a:rPr lang="en-US" dirty="0"/>
              <a:t>Why do we need to </a:t>
            </a:r>
            <a:r>
              <a:rPr lang="en-US" dirty="0" err="1"/>
              <a:t>to</a:t>
            </a:r>
            <a:r>
              <a:rPr lang="en-US" dirty="0"/>
              <a:t> this?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189748-44E4-C363-79FD-0056F2999D8D}"/>
              </a:ext>
            </a:extLst>
          </p:cNvPr>
          <p:cNvSpPr txBox="1"/>
          <p:nvPr/>
        </p:nvSpPr>
        <p:spPr>
          <a:xfrm>
            <a:off x="3657947" y="2068352"/>
            <a:ext cx="48761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My most important role is in extension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97016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71816"/>
            <a:ext cx="10972800" cy="1143000"/>
          </a:xfrm>
        </p:spPr>
        <p:txBody>
          <a:bodyPr/>
          <a:lstStyle/>
          <a:p>
            <a:pPr>
              <a:defRPr/>
            </a:pPr>
            <a:br>
              <a:rPr lang="en-US"/>
            </a:br>
            <a:r>
              <a:rPr lang="en-US"/>
              <a:t>Listen</a:t>
            </a:r>
            <a:br>
              <a:rPr lang="en-US"/>
            </a:br>
            <a:r>
              <a:rPr lang="en-US"/>
              <a:t>Earn trust</a:t>
            </a:r>
            <a:br>
              <a:rPr lang="en-US"/>
            </a:br>
            <a:r>
              <a:rPr lang="en-US"/>
              <a:t>Share goals and values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then talk about ag and science!</a:t>
            </a:r>
            <a:br>
              <a:rPr lang="en-US"/>
            </a:br>
            <a:r>
              <a:rPr lang="en-US"/>
              <a:t>Devleop content</a:t>
            </a:r>
            <a:br>
              <a:rPr lang="en-US"/>
            </a:br>
            <a:r>
              <a:rPr lang="en-US"/>
              <a:t>Share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131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australian fire kangaroos">
            <a:extLst>
              <a:ext uri="{FF2B5EF4-FFF2-40B4-BE49-F238E27FC236}">
                <a16:creationId xmlns:a16="http://schemas.microsoft.com/office/drawing/2014/main" id="{3B26C1E6-8D1D-479C-96AA-6370A192F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5675" y="1654577"/>
            <a:ext cx="3622715" cy="203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4E6C764-89D2-430E-8918-ABE6F105A164}"/>
              </a:ext>
            </a:extLst>
          </p:cNvPr>
          <p:cNvGrpSpPr/>
          <p:nvPr/>
        </p:nvGrpSpPr>
        <p:grpSpPr>
          <a:xfrm>
            <a:off x="6358248" y="2015301"/>
            <a:ext cx="4316822" cy="1817873"/>
            <a:chOff x="4955343" y="609600"/>
            <a:chExt cx="5005387" cy="226518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EA2547-2CB1-451F-8835-9F423161F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5343" y="609600"/>
              <a:ext cx="5005387" cy="226518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B16A81-8217-4DA9-A92F-093BAA8742ED}"/>
                </a:ext>
              </a:extLst>
            </p:cNvPr>
            <p:cNvSpPr/>
            <p:nvPr/>
          </p:nvSpPr>
          <p:spPr bwMode="auto">
            <a:xfrm>
              <a:off x="8963780" y="963433"/>
              <a:ext cx="990600" cy="1905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9" name="Picture 4" descr="UF IFAS logo">
            <a:extLst>
              <a:ext uri="{FF2B5EF4-FFF2-40B4-BE49-F238E27FC236}">
                <a16:creationId xmlns:a16="http://schemas.microsoft.com/office/drawing/2014/main" id="{1CD55D7B-73C5-4A2C-829C-A623840D3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1738" y="6394450"/>
            <a:ext cx="7143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Image result for hungry children">
            <a:extLst>
              <a:ext uri="{FF2B5EF4-FFF2-40B4-BE49-F238E27FC236}">
                <a16:creationId xmlns:a16="http://schemas.microsoft.com/office/drawing/2014/main" id="{FAD5C4BE-75F4-40BD-8CB3-3ED4D3CD32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5530" y="3428951"/>
            <a:ext cx="262870" cy="26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4B61456-5710-4B61-9A4C-8486DD946804}"/>
              </a:ext>
            </a:extLst>
          </p:cNvPr>
          <p:cNvGrpSpPr/>
          <p:nvPr/>
        </p:nvGrpSpPr>
        <p:grpSpPr>
          <a:xfrm>
            <a:off x="1869858" y="3833174"/>
            <a:ext cx="3880119" cy="2297047"/>
            <a:chOff x="1250950" y="3157537"/>
            <a:chExt cx="4499027" cy="28622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DB99765-95D9-41D2-AE93-BE3976CB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50950" y="3157537"/>
              <a:ext cx="3084565" cy="205263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5DF480-BE03-474E-8D7A-C4DD30F7B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1052" y="4400550"/>
              <a:ext cx="2828925" cy="1619250"/>
            </a:xfrm>
            <a:prstGeom prst="rect">
              <a:avLst/>
            </a:prstGeom>
          </p:spPr>
        </p:pic>
      </p:grpSp>
      <p:pic>
        <p:nvPicPr>
          <p:cNvPr id="7172" name="Picture 4" descr="Image result for cancer patient child">
            <a:extLst>
              <a:ext uri="{FF2B5EF4-FFF2-40B4-BE49-F238E27FC236}">
                <a16:creationId xmlns:a16="http://schemas.microsoft.com/office/drawing/2014/main" id="{B78ED7BC-18AE-470A-98A2-11BD8EAB5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8248" y="4021166"/>
            <a:ext cx="3565970" cy="237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AB6805-75C5-1F55-4A24-728536619914}"/>
              </a:ext>
            </a:extLst>
          </p:cNvPr>
          <p:cNvSpPr txBox="1"/>
          <p:nvPr/>
        </p:nvSpPr>
        <p:spPr>
          <a:xfrm>
            <a:off x="620920" y="571025"/>
            <a:ext cx="10729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Innovation only moves to application with communication. </a:t>
            </a:r>
          </a:p>
        </p:txBody>
      </p:sp>
    </p:spTree>
    <p:extLst>
      <p:ext uri="{BB962C8B-B14F-4D97-AF65-F5344CB8AC3E}">
        <p14:creationId xmlns:p14="http://schemas.microsoft.com/office/powerpoint/2010/main" val="296786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UF IFAS logo">
            <a:extLst>
              <a:ext uri="{FF2B5EF4-FFF2-40B4-BE49-F238E27FC236}">
                <a16:creationId xmlns:a16="http://schemas.microsoft.com/office/drawing/2014/main" id="{1CD55D7B-73C5-4A2C-829C-A623840D3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1738" y="6394450"/>
            <a:ext cx="7143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6F9B22-37AA-B6B0-D328-2D1B1A80A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627" y="601362"/>
            <a:ext cx="9275026" cy="546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673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8" descr="Image result for Norman Borlau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6019" name="AutoShape 10" descr="Image result for Norman Borlau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6020" name="AutoShape 12" descr="data:image/jpeg;base64,/9j/4AAQSkZJRgABAQAAAQABAAD/2wCEAAkGBxQSEhUUExQVFBUVFxQWFxgWFRQUGBQYFRQWFhQXFBQYHCggGBolHBQVITEhJSkrLi4uFx8zODMsNygtLiwBCgoKDg0OGhAQGywkHyQsLCwsLCwsLCwsLCwsLCwsLCwsLCwsLCwsLCwsLCwsLCwsLCwsLCwsLCwsLCwsLCwsLP/AABEIAK4BIgMBIgACEQEDEQH/xAAbAAACAwEBAQAAAAAAAAAAAAAEBQIDBgEAB//EAEAQAAEDAgQDBgQDBgQGAwAAAAEAAhEDBAUSITFBUWEGEyJxgZEyobHBI9HwQlJicuHxBxQVshYkM1OSs3N0gv/EABkBAAMBAQEAAAAAAAAAAAAAAAECAwAEBf/EACYRAAICAwEAAQMEAwAAAAAAAAABAhEDEiExQQQiURMjMmFCceH/2gAMAwEAAhEDEQA/APqtQ+I+Z+q40L1X4j5n6rzQsYnCrqU1aq6roRMKalfWFGpUU7i1DiShH0HREqiSEbZXXaCgqjddFYaLp0KlTt9Nd1VcJvpVTqEHdG0bg8UI20JOuivbR5JZNBjYTUqgoYW5cdzCY29sI1VhtQEqlQ2tgVKjkCJoF24Uu59UwpRCzYUiVB5I1RAVbQrQFMc4UJVpyZRsKt7VjCC+drGiEq1gnF3hxcZCDq4aW6lVTRNpishcp6FFvtTvqqqlIgbJ7QlBLWiFKNFK0pEhdq0zMQpscCr1IVTahRFS3J4LzLbVNaB07RbKI7tWMYpEgbkD1Cm5IdIpNND19EbmbzHuh69EnbXyhBSX5M0wMFTa1WGkRuF1MApdTVFQK+o5CuMrAZ4hdAUVNjZWMeyryJFBeQDRpajvEfM/VSY5U1fid5n6rrSpjhIKjUbKra9SzomF1y0tQ76shMLxshJ7hkbKsek5cOh0bqLXSVZaddVZTpRJhM2KulF3WDGknZoQnZ27NYF8Q0k5eoSftpf5W9yPiqFo9ytPg1mKdJjQIgBQu5DjFjlZIKqyLrU4xw0+SjJCscFVnWQA+g6QiWlAUqkIpj0GMELpaotK8ao2kJTUTyqJYCphdWCUiiOSrq2gcNkYAuwjYKElxZluoRdlawJO5R5avQs2agK5twRslV3aHQUyBzJE+yb1Dm9yusoqcpN8Q1IQHCyfic5x6nT2GikMPjgn/dLvdqeiDZnH2aHqUXN1WqdSQ9W1B4IOAbM4bvgRPn+agSDsY8/zTmvh4KW18PhZSnHwDSYFV03Qbno97XN03HJBVbYHVsg8jt78FeGdP+XCUoP4OByYWLJCWUmHNBEQnNDQKshYl+ReUc68kHGFV/id/MfqV4PSyvcxUf8Azu/3FXMrI6gUg11RQFdVZ5XRSRo1lzqiAqs1RD2kIas4pooWTJZI2U7irlaSdEPTqwlfa/EclA66kEBafFYExBhn/N4iS6CKQ04joQvplFgWF/wxsQKbqxHieSB5Bb5rFGCpDxLAxDutEW1y6SmsYXVKZCGcmrwga9DXRMmK0CMe4K9t6G7nVCX1TuxKU0rkzqPuoZ82nF6Ww4tus0LsR4A7qQuhxKSsuOnyKuFXTULj/WbOv9JIc0MSg8wmtCuHiQsp3glG2VwAYkidiq48zumTyYlVo0gKkEDZXWfQxI3j7IwLqTs5WqJFVV3aRzU1TUMuWfhjjGqwBcAUkqCeXF1QfUA3MTt18ljHSq3VAq6tSVW4wCUGzFV3ehm+vQJVVxn+DRHtw/Nq8+i5Wwhh2UnsxuALLmnU0+E9dvdV3FrChdYYWa7hct65bodR+tktv5CC1Gxv78v6K6mSEVXpCOh2KB209lWE9ePwnKPySLyvIU1eq8umidh96wZ3/wAzvqVXRqQpXw/Ef/M7/cVU1hVUuEm+jCnVCKpvCUhpVtN5CDiMpjfQqD7cFCMuCESK8paaGtMFfZweiwPbyvme2kN9NOMnZfTCdCvl7aRucRaRGhnyDfup5XaUQNUbfs9SdSosaRs0J5SroUED0U2vBVKCnQc1ykSgRUXTcpdRtkX1akKmpcKAryo1qohGgWJcZeXuyzoACUA67ZTGplL+3dd8BtKcz9IE+5I4LBuwmsPEajXu83COUErzsyTm+ndhbUUfTW4nTPSdjzTKjWBG2iyGLWVRlhTMfitaDpvMa+e6zGG3+IB0Nkgbh7h8pUYovJ18H1OqyNURZ0y7Q8fv+gs5g+LOrNhwy1GaPY7f06dU5t67muB/Q/ULRas0k6HOElwfrrvHXTRaBjpAPNIcGvBUfsQW8xvpwTyiPCPIfRd2N8OLJ6TVB+M+Q+6vhUv+P0+hTy8ELAvLy8lMU3dwKbS48OHEngB1J0QdFh+J+r3b/wAI/db0+qqxCpmr06fBoNQ+YIaz6k+iuqOU27YUcc5WMMhBVHqdrX1go2EYBdVWZSLk1gPVAkt7bQZG3JOc6DuwkkrRkK6T/wBk8dvNB3XJWXO6BxG6AZmO/HzU1+AsGdcjkF5Zx+JCTrxXkbZO0fRMQogVH/zO+qGZojcUoEVHciSfmh6XUL0k+EGuk2n3XCTyRtGkOCvNu0obIbVi0NCk3RGvsdNEMaJHBFNMVpoi6uWtd5H6LOf4fW4LqtUgb5Rpz1K0NYeE+R+iHwXDhb0gxpnck8ydUsoXJMKY7cxpCGdb8lAPKm2qU1GbTIZCulpVwr8wq8yJilzCFAtndH0aw2IU7i2nZCza2Y68qgVnNPT2gJdWoUhUAGrt4nRo2n7KjtxUdSrmAfhafksjQpvqZqxc4GYGp2GwheRkX7j/ANnrYn+2j6Xc1A8CBmgbAj7oC2taVQ52OjmORnXyKxeG0bio7x1n0gNiDE+fNW3VR1pVzBxex58RJnxc/VSa6VTPoL205GnjA+KBPlKHZeA7/fgk1hi3eAa6oy4o/tDfeBxPklCUXdzUNdjqVQjuqlMFgO+ZzZLhyhy+tNWD7OYSx9fvd3HK544NLYieug9lvGrt+mTps4/qWrSRYENdGHMPOR9/siQhsS+EO/dc0/Y/VdEvDnRKVx50UQVCsdPdTsYQ0K83lf8AhZRaPUOcfqmD3JdSoZK9Z8/9Qs9MrYRT3KCl1hoqrOQZrQVbcOSu5qotmNRZVg9sqzZZHDMV7t+ux0PRas1AWyNQU8ZWgMk58IW4qghV1a+UEmFlsbx8NGVh14kINgboKxS/DJ1WJxrFy7QbLt5UqPBc6QPqkRJLoSonKTPZzyXk/p4S6BpwC4jYurPrt6Mxd5n6pbWpnYbrmJ4qyk5+YgeJ3HqdEDY4618ZPG4mAB+tB1XSslcGcUwwHIN9VfTquV9vZBxlx1Py6BcuKOQxw4K6kmTaaLad0r31JCXqyg+dFmkFNg9yzQ/rirxTK5ej4RzcPzTSlTQ3oOli80iOCjCbGmqHWYmUVMDgAQvBFXIEQAh4Tp2I1ROkRyV4rcihQpMZJStBTMp20aBXY5w0c2PVpIP1CxL8LDnS+plpgkZRIDj1cDK+l9sMONW3cWjxU/G3nA+ID0+i+ftLHtBLoHLqOq8vPFxyNr5PTwSUoUTo4bbaDP7d5Poc/wBlC/7Ow0fjPeHGAHhmnqBKItxREEOn1Ur6o3LObkufZnRSLe5Y1oLf2QB5wnXZ63FxVaD8DBmd14Bs9SZ9Fk6lzmZ4eK3XYuhlpOPEuj2A/Mq308Np9I556x4bK3ptaMrQGgcAICIahaQPFENK9Bo4bLgqr1mam4cwfeNFIFSQCAW75a09B9F6odFVa6Zm/uuI9DqF2q79fVQYxmcWujTuaUnwVA5h/nEFmvUBwTAvS/tPZd7Sc0GHCHMP7r2asPuAh8GxMVqQds74Xj917dHA+srnlyQwbcuSi5emNw9J7neVmzArnaymmFYzkBa4y3cdOiVViAROyV311HhZvwQjdgm6Qxx3HnOmNuQU8Dwk1B3lT5/klFGxc2KjwTz0nL58kxusZys8JjRHbtGWP7dmL+1WINk027BC9lsKNSoHHYFKnvNR8niV9G7LU2NYOBVOEopydjYWI5LyKLwvJqRSj5jj9664ua8mKbKtRsfvFr3CP6rU9hrVrWZxqXaDkOYCx3aSie+fRpjxVK9Vzz51HQPLVfRMApMpU2MmA0ADrzVYrtkF6aSg6N1bcvDm7Jf/AJsbBTFQnjoqWPVku7ETMIOvcNBkOCzHaHtPFTu6YLgOWslAf625n/UpvYDxjRc8/qmnSLQ+nTVs2lxcyWEaxJ+ScWd1IXzmzxPMdDotVhN1I1VIZN/STWrNOKyszBLO9V7KspzBFenIVH+UEK2nUXqtcDUkAdTCZSYNUDdzBUy0IW+xKnTGZztOmsrBY/8A4jupuLKLGh2/jk6dYIAPRbZmpI1va3E3W1rVqMjM1riJ2EDc+S+JXldxpsqNPxAF38xGp909xXH7i9pik4Gq6u5wbTbFMNA316DU+gSV9i+i0U37ESPLb30KhmK4n0W0L0kwDt+tE3s3uq09Tt8kgt2Q+eC0+Dt/DcOsKGSl4UUmF0W5WADhErdf4f4p3hqU5kN8TT12eB6kexWFt6b6zxTYPi8JcfhaJ1JKfYFdMtb4uk920OZO8tA3Hrqn+ni72Yc8lSij6uxWgIKyvadQAse10gHQiY6jgjV1nMdlc7xeVdQIGA7g5as8Hj5t/ofkuVSo4mwlkj4mw4enD1EqtlYOaHDiJUZejoBullLv/lqpqD4Hkd50OzXx8j6LW3ISG/ZMgiVzzQxJ9WRpx2QQO6XUS6j4Zmnw5s6eSMpVJ1UgWA4pXygpLZ1G55JkjXyTO4oF79TAS28sxOYENLfmmb5RscblbNY25zNzNgO4g/C/oVicbqDO4NBb/CeHMDoj7PFMo4kH5JNitXO+VoejfUNa8JYayXLT22Mdych2O3kszZENR98zO1rhu06+RWydYcCqJrBjZXlmm3C8p2y1oX3pr1Lq4NJpdlr1hIHEVHCAjRUv6YH4b3acBK+i4TYNo5wAAXVaz3HSSX1XOMn1CZGoPRehqcCgfM6WO3bGy+i4QNyIRLu0hfTiS0nfVaPtVcE0obGpA81ibrDiW7ifZQyTrhbHjvofZ3dNpkxP64pzTxam4RoR6FYBmDVXOg1GjykppS7MmJFV0+ii0vydCb/BobsUzq0AHomOG3kAQsnZ4BVDpdULm8gcp6bptZZmGCqY3XyQzLt0b2nVDmyqn3OQTqY4DdDYVcNFIkmSTsOnJZ69xGs1ztfCRtyHCCupStdJPg5u72vWBFCo1k6S3V3UyRAS3EcCqZGEVTUqAHMXOLiJ8ys7QunsIgka8NR1/Ur1bGqzHzLoPPY9J4cFSPUCxsbermaK7zkYJiAMx2aElvMFYXeN0ZjroOev9lXjmKVJp5yJOsgyNOBIOyWXWIOJBnTfSfulmn8AbDaNPJWpToKfeZYMEh5JjMDPFKb2tUuLip4S1jBka0jLlA205mZTa0e2sIduvW4yVMrtZnKSdSORPQLnnNtMbDL7lZn2YY7LEahNLUCmDmkxBgb+RPBF45dtpQ1olx1Ma5RzI3KWWt4X/FrPWT6kqaTcdmVzSUeIvwOrUrXuZxIYAGtbMMa2ZADR1A8007TURTcWNMucRMCYk7aHQkKvB7RmZrw4tIzZhH/jHlE+q0jcAZUeMpzaTvqSeJPPWV2RfERXUC4FQcSA1x2G3hJ01kzPstzTxJtvTHeVddsrjJ8p3WFxXCKrfC2Qdy4EtI6nqkdLDqrqoeZIa74i58mPPUH1TLwJ9btO01F+hOTz29/zTllQESCCD6r40+m+k4uaCQSf2dY6cPdbDszdZmCpSqkAfHTfMecHY9Qt70xsqjAkrR3dV1PgZe31+Ieh+qMoYix5gEZuX5c0PiFEvbmb8bDmb15tPQhTn0ZFNy79fZJb4aFMP8wKjQRx3HIjcHqlWNVwxhJ3XPIaxJVrAmEIQWnwmBy3H9EC2sS+eCJzSVNk0yXeVDsG+ev0VV7bkAFxBJ3jQDpCvyQp1x4SEtFE6M9c2x+JvqPurbWwDnAn5oweHfdC3tQ8E8U6EnLZ8Lr+wA1Zqp4Y8DQ/3RWCPaR4t490ovcUZRqEaDXgk6+I6YqusfdxT/cXUn/4mYvLav8AAd0b66xdgqVIMw949Q4g/MJbiPadtMOiS4agemixuN4iGXVxH/eqj2qO1SW5x4nQ7ncrsts4djQU8Xq1Hue8Eg7Dkr3tc4cvVZOjirnaDwjgSp1bh/8A3J8lGUFfSuOc64aWnTIdEjrrCaW9i9w0ePWYC+f/AOqluh1jrqjG9qSG6Tp1SSxP4Kwm/wDI29exuB8NSmeklB0qlZp/FEdQQUvsH1qga7NGbYakmdlpKVg0ZRUeKhjxADQeRCbFilYMmSLVBFldeGGq2tfNc3Ifi2B4+qDty1jiGzHCVVf0DIcE6lq6Zzoc2eCAjNMDzISawwYVLouDgGzlAncDUkj33VV5ib20oGvSTOu6GwXFTnc4eEDnLQTEcvmrxafhhx2u7PF1T8OCIA2kcd42I6JDbYQ7OGuGWZ+Ech1lOKHayM2fQ9evI8RulWOY/mgsIkcus/mmldWFuhbfUHUXDLGvKdUVaXDaoE/E0g+oS5+IOc6lPX59E1ubWnkD6YyuG/Xz8/sufW+on74LcVsC45iY1zHf5EIWoC1w1k6J9Z3YeADuN0N2gt2gB7TrOqzdxozdlD3hrhvrrInT02KdYJi7qZL8w4nfLHnOkJdZWRe3MOUcD9VKrZOy6t8PMaE+fRUg+IZDd/alxcXOmBJAg68joisMx0VQQRwJ21BJ4hYq6pECPENeUjTy/JOux9Mkuc7XTQ76a8eSaTqI1mkv8Sp93BA00QlJ1J4bkMO2jafNZ3G7nXKJMEkhL8LuXZ8/LhqNuXCUkJNroLNjidpUphr52ghwJ9eKe9nsf71pZUI7wAn+YCJnrqsRifaJ9Rop6xI33JV1lRe0Zxo4azrOu4Rk+ms19/dCk7vf2HEB45Hg4LL9oL01XBrfT1XsXvHPY1h01zEeW31QlkcpzH06KEvTOV8B7xmSAOH1XGVo1K9iVyJkoEXYcUtC2OadSdUJd4gAN9ZQVxfcktrV+JTKJnKw997mcqMQqvJytBJQWHVMzyeAVFTFy2tIOydR4FWiNPEajXRsV3DcPfd3AZxJ1PIcSi31adedMruBWw7IWQoMzOjM/wCQ4BFf0Mp36aKj2bt2tAyAwAPYQvK0XZ5ryfRGs+SdqHgXVz/89f8A9rilNtYvqGYgbyTA8+qa4zSzXlyXfCLmv/8Ao98/5Kb7gQY0k/Ra68JAd9QaykQPjBHiPEdBwHRLLeTrMFMMSZ4JJ1J+SUhyMVwpFjzDrfWXakqu4tAypAEhxmPI6hVWt8AAEyw+1fcVAfYHgEiT2KSktRva3hY0OHxagR+yI1jkr2V+7YXOa6XfxuHylMMP7NvqOEy1o4A5ffcqeM4Q8SA54aBzzDoPFP0XSkkqJJA2DX2bn6mU+q1CWlZazovpu1AM6yBlI8x19FoaVSRquTMum8FlVuZjgqrSyLaJJa45tZB1jhofzRdHRxaditJXpU3NaGkAxH9pTYQJHz5tNwADXbmYJjps5UXrX5CSI34AeW3RbS9sqZmYaeGYQDy14pH2iwplO3zNgGeED5KzdoL8/wCmTo1iYnhsj3X0Q3xN55XfYyEqwyS8N11OkcT0TqphlWSHNBPUQ7gdCN/ZLDgIlNvdFjswdInj4T5ELQuc2ozn+az+L2HdURo4OJ4gR7gqzs/iGzSVPJHor9HlhWcwhp24p3eXrXDQCPJIbwcRqrGt/DJmFO6QyYW6nTeNNDHDn/dE4NSbTY+I3iR0WatqjhmcTpKeW9fLbkncyfNGcr4FMUX1KWPfEkuygniegVFtRyiDA2kj7BUW2KuLsoB01E/vO2OnRMaNENbLtU/8eGCrHCw494QQ0bTqXHpyRtzeANgJW3E3OGXQAbR91XVrQlmwWHuqT4nf2S6vebwg694SIQdWpASJWLZDELuTClRZ4JS5+6dWbQWa7JnwABSqZjurMUc2BHLVVXD2lxyiAhK79Ea6PBWy/DzlY4pHUaST5pxQd+GQOKCqUsu6omM30JwW1qPJDBOUStJhmMOaclSdNPJDdmqr2NIpZWudq57tqbRxKjiteiSBQDnO/aqO0zeQ4BLYrNU3EtBsvLD/AOYfzPzXlrAFYrpcXX/2LjfrXeldzUmABl+aZ9pHRWuetzXHoKrylFl4qjZ5j5lH+wHca8LWiRI3AMx5nh5JS0Jti+rQOUj2cR7obC7fO6Okpk6Qy8LbGxnU7LWdnb7uc8MlxgTuQOgS2QIHJEURueMpFP7hkrVmr/4kFFsR4ncxH1V1p2ha4eLQDc7frlrCwVS4drqfI6j2K5aVjIDfCd+MH04eitYEz6Hd02PbnED7dI4Jfb1UhfirhTEacNNt4Rtm/ZRyoDfQ2to9UXN45hkQfXKf6+6KczSUtxehmGhUscqZiTsckd3Ua7KddRpyEEevEJJ2grOaA3PnESD0PAwSu2TCKhAcRw/X9kN2pqk1GgxsBoB9guuStWBteCy0q5Xg7dV9T7O1qVw4ZiJgCTA2HHgvkv7S2fZ6q9kObrpsTEeWhSKkzL00vb62pik4B3CQJHLgvn2HU5EjcH3TLHcVe6cw3/iJ3/sk+F1cr+iMwy9NLa15bB9UVWd4ISqxqST5o+sPCudoVAFatAjgjb65i1ieHHqh8MoCpUM7AKzF2fgGOEn0WS6goTdn2y4nqT9gnlzrASvBacAplVdHoml1mPCjlQl5WhGUnSJKWYmUr9AUPfxQlxVlWvfol1apCeKMX03E+ia2rvwilFGsY6fromlo78Io5I0AAdUyjzQ1cztqvXhXaJIjU6+wRrljp0EhuRnX6IWkM7xJ03Ppurbt0NCGtzMhGgWGuql3hbo2eHHlKb4ZY6xx49PNAWzckHiUxpXwaAGiNdTxceZKm+8MaduE20CQ4nicx1Xkk/1jouLaxGs//9k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6021" name="AutoShape 18" descr="Image result for Teruyuki Okazaki"/>
          <p:cNvSpPr>
            <a:spLocks noChangeAspect="1" noChangeArrowheads="1"/>
          </p:cNvSpPr>
          <p:nvPr/>
        </p:nvSpPr>
        <p:spPr bwMode="auto">
          <a:xfrm>
            <a:off x="2136775" y="23383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6022" name="AutoShape 19" descr="Image result for talking biotech podcast"/>
          <p:cNvSpPr>
            <a:spLocks noChangeAspect="1" noChangeArrowheads="1"/>
          </p:cNvSpPr>
          <p:nvPr/>
        </p:nvSpPr>
        <p:spPr bwMode="auto">
          <a:xfrm>
            <a:off x="2289175" y="2490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86023" name="Picture 14" descr="norman borlau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9"/>
          <a:stretch>
            <a:fillRect/>
          </a:stretch>
        </p:blipFill>
        <p:spPr bwMode="auto">
          <a:xfrm>
            <a:off x="1600200" y="39688"/>
            <a:ext cx="8991600" cy="547846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4" name="Rectangle 1"/>
          <p:cNvSpPr>
            <a:spLocks noChangeArrowheads="1"/>
          </p:cNvSpPr>
          <p:nvPr/>
        </p:nvSpPr>
        <p:spPr bwMode="auto">
          <a:xfrm>
            <a:off x="1524000" y="1588"/>
            <a:ext cx="9144000" cy="6934200"/>
          </a:xfrm>
          <a:prstGeom prst="rect">
            <a:avLst/>
          </a:prstGeom>
          <a:solidFill>
            <a:schemeClr val="bg1">
              <a:alpha val="4588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86025" name="Picture 4" descr="UF IFAS 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9800" y="6402388"/>
            <a:ext cx="7143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6" name="TextBox 1"/>
          <p:cNvSpPr txBox="1">
            <a:spLocks noChangeArrowheads="1"/>
          </p:cNvSpPr>
          <p:nvPr/>
        </p:nvSpPr>
        <p:spPr bwMode="auto">
          <a:xfrm>
            <a:off x="7577138" y="5975350"/>
            <a:ext cx="21717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kfolta.blogspot.com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@kevinfolta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86027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6105525"/>
            <a:ext cx="2079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8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6410325"/>
            <a:ext cx="20796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9" name="Text Box 17"/>
          <p:cNvSpPr txBox="1">
            <a:spLocks noChangeArrowheads="1"/>
          </p:cNvSpPr>
          <p:nvPr/>
        </p:nvSpPr>
        <p:spPr bwMode="auto">
          <a:xfrm>
            <a:off x="7577138" y="5667375"/>
            <a:ext cx="16621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kfolta@ufl.edu</a:t>
            </a:r>
          </a:p>
        </p:txBody>
      </p:sp>
      <p:sp>
        <p:nvSpPr>
          <p:cNvPr id="86030" name="TextBox 1"/>
          <p:cNvSpPr txBox="1">
            <a:spLocks noChangeArrowheads="1"/>
          </p:cNvSpPr>
          <p:nvPr/>
        </p:nvSpPr>
        <p:spPr bwMode="auto">
          <a:xfrm>
            <a:off x="1679575" y="4454525"/>
            <a:ext cx="29461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www.talkingbiotech.com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iTunes, Stitcher, Player FM</a:t>
            </a:r>
          </a:p>
        </p:txBody>
      </p:sp>
      <p:sp>
        <p:nvSpPr>
          <p:cNvPr id="86032" name="TextBox 1"/>
          <p:cNvSpPr txBox="1">
            <a:spLocks noChangeArrowheads="1"/>
          </p:cNvSpPr>
          <p:nvPr/>
        </p:nvSpPr>
        <p:spPr bwMode="auto">
          <a:xfrm>
            <a:off x="1689100" y="2433638"/>
            <a:ext cx="206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Thank you. </a:t>
            </a:r>
          </a:p>
        </p:txBody>
      </p:sp>
      <p:sp>
        <p:nvSpPr>
          <p:cNvPr id="86033" name="TextBox 19"/>
          <p:cNvSpPr txBox="1">
            <a:spLocks noChangeArrowheads="1"/>
          </p:cNvSpPr>
          <p:nvPr/>
        </p:nvSpPr>
        <p:spPr bwMode="auto">
          <a:xfrm>
            <a:off x="1684338" y="5503863"/>
            <a:ext cx="397033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All funding, reimbursement: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hlinkClick r:id="rId9"/>
              </a:rPr>
              <a:t>www.kevinfolta.com/transparency</a:t>
            </a:r>
            <a:endParaRPr lang="en-US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All slides: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hlinkClick r:id="rId10"/>
              </a:rPr>
              <a:t>www.slideshare.net/kevinfolta</a:t>
            </a:r>
            <a:endParaRPr lang="en-US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6034" name="TextBox 1"/>
          <p:cNvSpPr txBox="1">
            <a:spLocks noChangeArrowheads="1"/>
          </p:cNvSpPr>
          <p:nvPr/>
        </p:nvSpPr>
        <p:spPr bwMode="auto">
          <a:xfrm>
            <a:off x="1865313" y="106363"/>
            <a:ext cx="8305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“Don’t tell me it can’t be done, tell me what needs to be done and help me do it. “  - Dr. Norman Borlaug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D1CA9-6A18-A33D-5CF3-4D66E35D7A7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575" y="3014663"/>
            <a:ext cx="2301967" cy="14579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D35AE4-60C4-D284-8A1C-16799F6AC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627" y="601362"/>
            <a:ext cx="9275026" cy="546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88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8EBAC2-CE4E-0A36-BFD7-69C688480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672671"/>
            <a:ext cx="5514975" cy="1047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7D6989-5343-E3B2-1397-F5DC9B2E44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781" y="672671"/>
            <a:ext cx="4807455" cy="2564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9B1C9F-D66D-53CB-4AE1-13C3E83EBF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851" y="2289625"/>
            <a:ext cx="4015560" cy="22787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350DF4-9399-2730-AB8B-6FCEF26EA2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851" y="4568374"/>
            <a:ext cx="4015561" cy="6614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421C26-EA15-19C9-8361-C02A9B29E36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2"/>
          <a:stretch/>
        </p:blipFill>
        <p:spPr>
          <a:xfrm>
            <a:off x="1124851" y="5229839"/>
            <a:ext cx="4015560" cy="647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A27BD9-FCC1-DCE8-9E5A-2A020D45F9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782" y="3591987"/>
            <a:ext cx="4363535" cy="12052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15BDEA-B50C-F4F4-413B-F3F8556B826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781" y="4753202"/>
            <a:ext cx="4372917" cy="13410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6D8C9C-ABA8-FCF9-BE32-6CA62E8D011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781" y="6078018"/>
            <a:ext cx="4363535" cy="41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35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067885F5-58D4-4F73-96C4-F82507D98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1" y="361975"/>
            <a:ext cx="50321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/>
              <a:t>Micronutrient deficiency</a:t>
            </a:r>
          </a:p>
        </p:txBody>
      </p:sp>
      <p:pic>
        <p:nvPicPr>
          <p:cNvPr id="49155" name="Picture 3" descr="360px-Vitamin_A_deficiency">
            <a:extLst>
              <a:ext uri="{FF2B5EF4-FFF2-40B4-BE49-F238E27FC236}">
                <a16:creationId xmlns:a16="http://schemas.microsoft.com/office/drawing/2014/main" id="{771CD758-A4FB-46CC-820C-0DC8DDF64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308124"/>
            <a:ext cx="4571948" cy="21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8" name="Picture 16">
            <a:extLst>
              <a:ext uri="{FF2B5EF4-FFF2-40B4-BE49-F238E27FC236}">
                <a16:creationId xmlns:a16="http://schemas.microsoft.com/office/drawing/2014/main" id="{22E8B259-B414-4B26-A89F-B2E63796E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2597" y="3606198"/>
            <a:ext cx="2265363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45D2FC-2277-9C75-DB1F-031B30F18CB7}"/>
              </a:ext>
            </a:extLst>
          </p:cNvPr>
          <p:cNvSpPr txBox="1"/>
          <p:nvPr/>
        </p:nvSpPr>
        <p:spPr>
          <a:xfrm>
            <a:off x="6096000" y="687156"/>
            <a:ext cx="563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Deficiencies in vitamin A, zinc, and iron lead to millions of deaths each year</a:t>
            </a:r>
          </a:p>
          <a:p>
            <a:endParaRPr lang="en-US" sz="3200" b="1" dirty="0"/>
          </a:p>
          <a:p>
            <a:r>
              <a:rPr lang="en-US" sz="3200" b="1" dirty="0"/>
              <a:t>Biofortification of crops may help</a:t>
            </a:r>
          </a:p>
          <a:p>
            <a:endParaRPr lang="en-US" sz="3200" b="1" dirty="0"/>
          </a:p>
          <a:p>
            <a:r>
              <a:rPr lang="en-US" sz="3200" b="1" dirty="0"/>
              <a:t>Approved for use in the Philippines (sort of)</a:t>
            </a:r>
          </a:p>
        </p:txBody>
      </p:sp>
    </p:spTree>
    <p:extLst>
      <p:ext uri="{BB962C8B-B14F-4D97-AF65-F5344CB8AC3E}">
        <p14:creationId xmlns:p14="http://schemas.microsoft.com/office/powerpoint/2010/main" val="14159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067885F5-58D4-4F73-96C4-F82507D98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1" y="361975"/>
            <a:ext cx="50321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/>
              <a:t>Micronutrient deficiency</a:t>
            </a:r>
          </a:p>
        </p:txBody>
      </p:sp>
      <p:pic>
        <p:nvPicPr>
          <p:cNvPr id="49155" name="Picture 3" descr="360px-Vitamin_A_deficiency">
            <a:extLst>
              <a:ext uri="{FF2B5EF4-FFF2-40B4-BE49-F238E27FC236}">
                <a16:creationId xmlns:a16="http://schemas.microsoft.com/office/drawing/2014/main" id="{771CD758-A4FB-46CC-820C-0DC8DDF64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308124"/>
            <a:ext cx="4571948" cy="21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8" name="Picture 16">
            <a:extLst>
              <a:ext uri="{FF2B5EF4-FFF2-40B4-BE49-F238E27FC236}">
                <a16:creationId xmlns:a16="http://schemas.microsoft.com/office/drawing/2014/main" id="{22E8B259-B414-4B26-A89F-B2E63796E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2597" y="3606198"/>
            <a:ext cx="2265363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45D2FC-2277-9C75-DB1F-031B30F18CB7}"/>
              </a:ext>
            </a:extLst>
          </p:cNvPr>
          <p:cNvSpPr txBox="1"/>
          <p:nvPr/>
        </p:nvSpPr>
        <p:spPr>
          <a:xfrm>
            <a:off x="6096000" y="687156"/>
            <a:ext cx="563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Deficiencies in vitamin A, zinc, and iron lead to millions of deaths each year</a:t>
            </a:r>
          </a:p>
          <a:p>
            <a:endParaRPr lang="en-US" sz="3200" b="1" dirty="0"/>
          </a:p>
          <a:p>
            <a:r>
              <a:rPr lang="en-US" sz="3200" b="1" dirty="0"/>
              <a:t>Biofortification of crops may help</a:t>
            </a:r>
          </a:p>
          <a:p>
            <a:endParaRPr lang="en-US" sz="3200" b="1" dirty="0"/>
          </a:p>
          <a:p>
            <a:r>
              <a:rPr lang="en-US" sz="3200" b="1" dirty="0"/>
              <a:t>Approved for use in the Philippines (sort of)</a:t>
            </a:r>
          </a:p>
        </p:txBody>
      </p:sp>
    </p:spTree>
    <p:extLst>
      <p:ext uri="{BB962C8B-B14F-4D97-AF65-F5344CB8AC3E}">
        <p14:creationId xmlns:p14="http://schemas.microsoft.com/office/powerpoint/2010/main" val="26421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067885F5-58D4-4F73-96C4-F82507D98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61974"/>
            <a:ext cx="269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/>
              <a:t>Golden Rice</a:t>
            </a:r>
          </a:p>
        </p:txBody>
      </p:sp>
      <p:pic>
        <p:nvPicPr>
          <p:cNvPr id="49156" name="Picture 4" descr="figure14">
            <a:extLst>
              <a:ext uri="{FF2B5EF4-FFF2-40B4-BE49-F238E27FC236}">
                <a16:creationId xmlns:a16="http://schemas.microsoft.com/office/drawing/2014/main" id="{3AA7177A-0324-4C95-9C42-5DD5DE18C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6" y="1437997"/>
            <a:ext cx="4491035" cy="326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F08C39-C964-E1AC-2FA9-69C03F6C1535}"/>
              </a:ext>
            </a:extLst>
          </p:cNvPr>
          <p:cNvSpPr txBox="1"/>
          <p:nvPr/>
        </p:nvSpPr>
        <p:spPr>
          <a:xfrm>
            <a:off x="6862764" y="609601"/>
            <a:ext cx="44910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Scientists have engineered in genes to turn ubiquitous precursors into pro-Vitamin A</a:t>
            </a:r>
          </a:p>
        </p:txBody>
      </p:sp>
      <p:pic>
        <p:nvPicPr>
          <p:cNvPr id="4098" name="Picture 2" descr="Where are we on Golden Rice? - Food Politics by Marion Nestle">
            <a:extLst>
              <a:ext uri="{FF2B5EF4-FFF2-40B4-BE49-F238E27FC236}">
                <a16:creationId xmlns:a16="http://schemas.microsoft.com/office/drawing/2014/main" id="{A724E16D-9423-874D-1DA2-F11979833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4369" y="3071344"/>
            <a:ext cx="2790102" cy="367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280px-Carotenoid">
            <a:extLst>
              <a:ext uri="{FF2B5EF4-FFF2-40B4-BE49-F238E27FC236}">
                <a16:creationId xmlns:a16="http://schemas.microsoft.com/office/drawing/2014/main" id="{64107563-0167-58E8-3645-481DC3892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023" y="3455011"/>
            <a:ext cx="4050501" cy="318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68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33440</TotalTime>
  <Words>818</Words>
  <Application>Microsoft Office PowerPoint</Application>
  <PresentationFormat>Widescreen</PresentationFormat>
  <Paragraphs>182</Paragraphs>
  <Slides>43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Informal Roman</vt:lpstr>
      <vt:lpstr>Wingdings</vt:lpstr>
      <vt:lpstr>Beam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need to control the narrative</vt:lpstr>
      <vt:lpstr>Who is our audience?</vt:lpstr>
      <vt:lpstr>PowerPoint Presentation</vt:lpstr>
      <vt:lpstr>Facts don’t matter.</vt:lpstr>
      <vt:lpstr>PowerPoint Presentation</vt:lpstr>
      <vt:lpstr>A deficit of trust.</vt:lpstr>
      <vt:lpstr>PowerPoint Presentation</vt:lpstr>
      <vt:lpstr>Understand how information resonates</vt:lpstr>
      <vt:lpstr>PowerPoint Presentation</vt:lpstr>
      <vt:lpstr>Lead With Your Ethics.</vt:lpstr>
      <vt:lpstr>PowerPoint Presentation</vt:lpstr>
      <vt:lpstr>Listen to Understand Not to Debate</vt:lpstr>
      <vt:lpstr>PowerPoint Presentation</vt:lpstr>
      <vt:lpstr>PowerPoint Presentation</vt:lpstr>
      <vt:lpstr>Consider Intent</vt:lpstr>
      <vt:lpstr>PowerPoint Presentation</vt:lpstr>
      <vt:lpstr>FAILURE 7 Relying on Your ‘What’ and ‘How’</vt:lpstr>
      <vt:lpstr>PowerPoint Presentation</vt:lpstr>
      <vt:lpstr>Exploit Networks, Be Part of the Conversation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Why do we need to to this?</vt:lpstr>
      <vt:lpstr> Listen Earn trust Share goals and values   then talk about ag and science! Devleop content Share content</vt:lpstr>
      <vt:lpstr>PowerPoint Presentation</vt:lpstr>
      <vt:lpstr>PowerPoint Presentation</vt:lpstr>
      <vt:lpstr>PowerPoint Presentation</vt:lpstr>
    </vt:vector>
  </TitlesOfParts>
  <Company>Finance and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Create The Next Great Website!</dc:title>
  <dc:creator>danwill</dc:creator>
  <cp:lastModifiedBy>Sara Uttech</cp:lastModifiedBy>
  <cp:revision>709</cp:revision>
  <dcterms:created xsi:type="dcterms:W3CDTF">2007-03-21T12:12:53Z</dcterms:created>
  <dcterms:modified xsi:type="dcterms:W3CDTF">2024-10-16T17:38:16Z</dcterms:modified>
</cp:coreProperties>
</file>