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42"/>
  </p:notesMasterIdLst>
  <p:sldIdLst>
    <p:sldId id="256" r:id="rId3"/>
    <p:sldId id="274" r:id="rId4"/>
    <p:sldId id="277" r:id="rId5"/>
    <p:sldId id="272" r:id="rId6"/>
    <p:sldId id="275" r:id="rId7"/>
    <p:sldId id="276" r:id="rId8"/>
    <p:sldId id="271" r:id="rId9"/>
    <p:sldId id="258" r:id="rId10"/>
    <p:sldId id="264" r:id="rId11"/>
    <p:sldId id="260" r:id="rId12"/>
    <p:sldId id="279" r:id="rId13"/>
    <p:sldId id="261" r:id="rId14"/>
    <p:sldId id="257" r:id="rId15"/>
    <p:sldId id="280" r:id="rId16"/>
    <p:sldId id="262" r:id="rId17"/>
    <p:sldId id="281" r:id="rId18"/>
    <p:sldId id="263" r:id="rId19"/>
    <p:sldId id="282" r:id="rId20"/>
    <p:sldId id="294" r:id="rId21"/>
    <p:sldId id="295" r:id="rId22"/>
    <p:sldId id="296" r:id="rId23"/>
    <p:sldId id="283" r:id="rId24"/>
    <p:sldId id="290" r:id="rId25"/>
    <p:sldId id="289" r:id="rId26"/>
    <p:sldId id="288" r:id="rId27"/>
    <p:sldId id="287" r:id="rId28"/>
    <p:sldId id="286" r:id="rId29"/>
    <p:sldId id="285" r:id="rId30"/>
    <p:sldId id="284" r:id="rId31"/>
    <p:sldId id="291" r:id="rId32"/>
    <p:sldId id="298" r:id="rId33"/>
    <p:sldId id="297" r:id="rId34"/>
    <p:sldId id="259" r:id="rId35"/>
    <p:sldId id="278" r:id="rId36"/>
    <p:sldId id="299" r:id="rId37"/>
    <p:sldId id="300" r:id="rId38"/>
    <p:sldId id="301" r:id="rId39"/>
    <p:sldId id="302"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C672B"/>
    <a:srgbClr val="E51837"/>
    <a:srgbClr val="00643C"/>
    <a:srgbClr val="AA1740"/>
    <a:srgbClr val="C00C2F"/>
    <a:srgbClr val="000000"/>
    <a:srgbClr val="002E5E"/>
    <a:srgbClr val="E31534"/>
    <a:srgbClr val="AC6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DF1CF-8556-42BA-BB31-82EC96BFED19}" v="583" dt="2025-08-18T21:57:43.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E7577-4E15-45C1-8F4A-F65F00F2B4C6}"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491FF3ED-6B0A-47A6-9169-62AA2DFF3341}">
      <dgm:prSet custT="1"/>
      <dgm:spPr/>
      <dgm:t>
        <a:bodyPr/>
        <a:lstStyle/>
        <a:p>
          <a:pPr>
            <a:spcAft>
              <a:spcPts val="0"/>
            </a:spcAft>
          </a:pPr>
          <a:r>
            <a:rPr lang="en-US" sz="1800" dirty="0"/>
            <a:t>CCA Needs Analysis </a:t>
          </a:r>
        </a:p>
        <a:p>
          <a:pPr>
            <a:spcAft>
              <a:spcPts val="0"/>
            </a:spcAft>
          </a:pPr>
          <a:r>
            <a:rPr lang="en-US" sz="1800" dirty="0"/>
            <a:t>(Summer ‘24)</a:t>
          </a:r>
        </a:p>
      </dgm:t>
    </dgm:pt>
    <dgm:pt modelId="{EB46002D-1CDD-4F74-A982-FDDF084A9A69}" type="parTrans" cxnId="{58754FB6-7964-4087-A322-E453CE34C899}">
      <dgm:prSet/>
      <dgm:spPr/>
      <dgm:t>
        <a:bodyPr/>
        <a:lstStyle/>
        <a:p>
          <a:endParaRPr lang="en-US"/>
        </a:p>
      </dgm:t>
    </dgm:pt>
    <dgm:pt modelId="{EBA5F4C3-BCCC-4DA3-9278-E36FC9AE7DF0}" type="sibTrans" cxnId="{58754FB6-7964-4087-A322-E453CE34C899}">
      <dgm:prSet/>
      <dgm:spPr/>
      <dgm:t>
        <a:bodyPr/>
        <a:lstStyle/>
        <a:p>
          <a:endParaRPr lang="en-US"/>
        </a:p>
      </dgm:t>
    </dgm:pt>
    <dgm:pt modelId="{53DDDD5C-0891-43FD-AB3A-4EEAFDECDAF0}">
      <dgm:prSet custT="1"/>
      <dgm:spPr/>
      <dgm:t>
        <a:bodyPr/>
        <a:lstStyle/>
        <a:p>
          <a:r>
            <a:rPr lang="en-US" sz="1800" dirty="0"/>
            <a:t>Perspectives of CCA Boards from 1:1 conversations (Lara Bryant)</a:t>
          </a:r>
        </a:p>
      </dgm:t>
    </dgm:pt>
    <dgm:pt modelId="{9D68BE27-A347-4D49-931C-B11904722F6F}" type="parTrans" cxnId="{C3241CEC-9C85-40AA-A6FC-EC03778B70EE}">
      <dgm:prSet/>
      <dgm:spPr/>
      <dgm:t>
        <a:bodyPr/>
        <a:lstStyle/>
        <a:p>
          <a:endParaRPr lang="en-US"/>
        </a:p>
      </dgm:t>
    </dgm:pt>
    <dgm:pt modelId="{6579EDE1-30BC-4D52-9B61-B7B5C8E968B1}" type="sibTrans" cxnId="{C3241CEC-9C85-40AA-A6FC-EC03778B70EE}">
      <dgm:prSet/>
      <dgm:spPr/>
      <dgm:t>
        <a:bodyPr/>
        <a:lstStyle/>
        <a:p>
          <a:endParaRPr lang="en-US"/>
        </a:p>
      </dgm:t>
    </dgm:pt>
    <dgm:pt modelId="{1AEBAE42-AB98-4198-8E41-7A66455C69AF}">
      <dgm:prSet custT="1"/>
      <dgm:spPr/>
      <dgm:t>
        <a:bodyPr/>
        <a:lstStyle/>
        <a:p>
          <a:r>
            <a:rPr lang="en-US" sz="1800" dirty="0"/>
            <a:t>Perspectives of Professional Staff</a:t>
          </a:r>
        </a:p>
      </dgm:t>
    </dgm:pt>
    <dgm:pt modelId="{AD675063-FCBD-42D9-9EE8-24B3926FDC6B}" type="parTrans" cxnId="{8BF8EB70-C727-4799-9C8A-9E6C84F4CBC3}">
      <dgm:prSet/>
      <dgm:spPr/>
      <dgm:t>
        <a:bodyPr/>
        <a:lstStyle/>
        <a:p>
          <a:endParaRPr lang="en-US"/>
        </a:p>
      </dgm:t>
    </dgm:pt>
    <dgm:pt modelId="{191B79BC-3915-4A35-8B10-CC641F850710}" type="sibTrans" cxnId="{8BF8EB70-C727-4799-9C8A-9E6C84F4CBC3}">
      <dgm:prSet/>
      <dgm:spPr/>
      <dgm:t>
        <a:bodyPr/>
        <a:lstStyle/>
        <a:p>
          <a:endParaRPr lang="en-US"/>
        </a:p>
      </dgm:t>
    </dgm:pt>
    <dgm:pt modelId="{AE652055-2116-4AA6-AD58-0BEB53257177}">
      <dgm:prSet custT="1"/>
      <dgm:spPr/>
      <dgm:t>
        <a:bodyPr/>
        <a:lstStyle/>
        <a:p>
          <a:r>
            <a:rPr lang="en-US" sz="1800" dirty="0"/>
            <a:t>Extensive Strategic-Planning Task Force Dialogue</a:t>
          </a:r>
        </a:p>
      </dgm:t>
    </dgm:pt>
    <dgm:pt modelId="{9CF83863-E420-49FB-909E-04A606B56A97}" type="parTrans" cxnId="{A8B17BA2-83A0-4D6C-8EA1-4A5F68648E71}">
      <dgm:prSet/>
      <dgm:spPr/>
      <dgm:t>
        <a:bodyPr/>
        <a:lstStyle/>
        <a:p>
          <a:endParaRPr lang="en-US"/>
        </a:p>
      </dgm:t>
    </dgm:pt>
    <dgm:pt modelId="{FC303562-4136-4542-8390-A6C45C556A52}" type="sibTrans" cxnId="{A8B17BA2-83A0-4D6C-8EA1-4A5F68648E71}">
      <dgm:prSet/>
      <dgm:spPr/>
      <dgm:t>
        <a:bodyPr/>
        <a:lstStyle/>
        <a:p>
          <a:endParaRPr lang="en-US"/>
        </a:p>
      </dgm:t>
    </dgm:pt>
    <dgm:pt modelId="{CA1FB4C2-F624-456F-86EF-D7D907359E1C}">
      <dgm:prSet custT="1"/>
      <dgm:spPr/>
      <dgm:t>
        <a:bodyPr/>
        <a:lstStyle/>
        <a:p>
          <a:r>
            <a:rPr lang="en-US" sz="1800" dirty="0"/>
            <a:t>ICCA Board Meeting in August</a:t>
          </a:r>
        </a:p>
      </dgm:t>
    </dgm:pt>
    <dgm:pt modelId="{2AE45FC4-A7C7-4124-8C11-F8F4F3416384}" type="parTrans" cxnId="{E24D3469-8F27-4DEC-9F4F-B163C3358F2E}">
      <dgm:prSet/>
      <dgm:spPr/>
      <dgm:t>
        <a:bodyPr/>
        <a:lstStyle/>
        <a:p>
          <a:endParaRPr lang="en-US"/>
        </a:p>
      </dgm:t>
    </dgm:pt>
    <dgm:pt modelId="{326573C4-AB36-476D-B010-401C6188216A}" type="sibTrans" cxnId="{E24D3469-8F27-4DEC-9F4F-B163C3358F2E}">
      <dgm:prSet/>
      <dgm:spPr/>
      <dgm:t>
        <a:bodyPr/>
        <a:lstStyle/>
        <a:p>
          <a:endParaRPr lang="en-US"/>
        </a:p>
      </dgm:t>
    </dgm:pt>
    <dgm:pt modelId="{A956F9EC-1EE5-48E2-901C-5AD624E4A7E4}" type="pres">
      <dgm:prSet presAssocID="{7F0E7577-4E15-45C1-8F4A-F65F00F2B4C6}" presName="cycle" presStyleCnt="0">
        <dgm:presLayoutVars>
          <dgm:dir/>
          <dgm:resizeHandles val="exact"/>
        </dgm:presLayoutVars>
      </dgm:prSet>
      <dgm:spPr/>
    </dgm:pt>
    <dgm:pt modelId="{CA29FDDF-EE35-4330-B583-E7075AE4B564}" type="pres">
      <dgm:prSet presAssocID="{491FF3ED-6B0A-47A6-9169-62AA2DFF3341}" presName="node" presStyleLbl="node1" presStyleIdx="0" presStyleCnt="5" custScaleX="140363">
        <dgm:presLayoutVars>
          <dgm:bulletEnabled val="1"/>
        </dgm:presLayoutVars>
      </dgm:prSet>
      <dgm:spPr/>
    </dgm:pt>
    <dgm:pt modelId="{FE498223-6E0D-4763-9EB4-E8C496EF4402}" type="pres">
      <dgm:prSet presAssocID="{491FF3ED-6B0A-47A6-9169-62AA2DFF3341}" presName="spNode" presStyleCnt="0"/>
      <dgm:spPr/>
    </dgm:pt>
    <dgm:pt modelId="{30D89CE5-84F0-487A-9FE2-0F1D02BC8C61}" type="pres">
      <dgm:prSet presAssocID="{EBA5F4C3-BCCC-4DA3-9278-E36FC9AE7DF0}" presName="sibTrans" presStyleLbl="sibTrans1D1" presStyleIdx="0" presStyleCnt="5"/>
      <dgm:spPr/>
    </dgm:pt>
    <dgm:pt modelId="{947AF86D-DCBC-48D8-8CC3-9F5F6FA674DA}" type="pres">
      <dgm:prSet presAssocID="{53DDDD5C-0891-43FD-AB3A-4EEAFDECDAF0}" presName="node" presStyleLbl="node1" presStyleIdx="1" presStyleCnt="5" custScaleX="161348" custScaleY="159201">
        <dgm:presLayoutVars>
          <dgm:bulletEnabled val="1"/>
        </dgm:presLayoutVars>
      </dgm:prSet>
      <dgm:spPr/>
    </dgm:pt>
    <dgm:pt modelId="{86547E27-6545-47B7-B53C-9DD8847BABEB}" type="pres">
      <dgm:prSet presAssocID="{53DDDD5C-0891-43FD-AB3A-4EEAFDECDAF0}" presName="spNode" presStyleCnt="0"/>
      <dgm:spPr/>
    </dgm:pt>
    <dgm:pt modelId="{DE890276-0700-489F-97F4-59D8DD07BC18}" type="pres">
      <dgm:prSet presAssocID="{6579EDE1-30BC-4D52-9B61-B7B5C8E968B1}" presName="sibTrans" presStyleLbl="sibTrans1D1" presStyleIdx="1" presStyleCnt="5"/>
      <dgm:spPr/>
    </dgm:pt>
    <dgm:pt modelId="{566EA77F-D0FE-4FC0-B656-7941180B6ACA}" type="pres">
      <dgm:prSet presAssocID="{1AEBAE42-AB98-4198-8E41-7A66455C69AF}" presName="node" presStyleLbl="node1" presStyleIdx="2" presStyleCnt="5" custScaleX="137827">
        <dgm:presLayoutVars>
          <dgm:bulletEnabled val="1"/>
        </dgm:presLayoutVars>
      </dgm:prSet>
      <dgm:spPr/>
    </dgm:pt>
    <dgm:pt modelId="{5D0E0820-156E-40B7-A689-D691B10D2FDC}" type="pres">
      <dgm:prSet presAssocID="{1AEBAE42-AB98-4198-8E41-7A66455C69AF}" presName="spNode" presStyleCnt="0"/>
      <dgm:spPr/>
    </dgm:pt>
    <dgm:pt modelId="{B965ED8D-C1D5-4E1C-A353-FF7CC03A5F4B}" type="pres">
      <dgm:prSet presAssocID="{191B79BC-3915-4A35-8B10-CC641F850710}" presName="sibTrans" presStyleLbl="sibTrans1D1" presStyleIdx="2" presStyleCnt="5"/>
      <dgm:spPr/>
    </dgm:pt>
    <dgm:pt modelId="{1CE5F690-12B3-4736-AC4F-517F64B286E5}" type="pres">
      <dgm:prSet presAssocID="{AE652055-2116-4AA6-AD58-0BEB53257177}" presName="node" presStyleLbl="node1" presStyleIdx="3" presStyleCnt="5" custScaleX="134358" custScaleY="144940">
        <dgm:presLayoutVars>
          <dgm:bulletEnabled val="1"/>
        </dgm:presLayoutVars>
      </dgm:prSet>
      <dgm:spPr/>
    </dgm:pt>
    <dgm:pt modelId="{A5BE03BF-C6E2-4A5F-BCCE-A257EEDFC169}" type="pres">
      <dgm:prSet presAssocID="{AE652055-2116-4AA6-AD58-0BEB53257177}" presName="spNode" presStyleCnt="0"/>
      <dgm:spPr/>
    </dgm:pt>
    <dgm:pt modelId="{E76743E7-E83C-46F8-9285-026A68CD215C}" type="pres">
      <dgm:prSet presAssocID="{FC303562-4136-4542-8390-A6C45C556A52}" presName="sibTrans" presStyleLbl="sibTrans1D1" presStyleIdx="3" presStyleCnt="5"/>
      <dgm:spPr/>
    </dgm:pt>
    <dgm:pt modelId="{B418980F-2B14-4FFE-AC8D-720FF321D648}" type="pres">
      <dgm:prSet presAssocID="{CA1FB4C2-F624-456F-86EF-D7D907359E1C}" presName="node" presStyleLbl="node1" presStyleIdx="4" presStyleCnt="5">
        <dgm:presLayoutVars>
          <dgm:bulletEnabled val="1"/>
        </dgm:presLayoutVars>
      </dgm:prSet>
      <dgm:spPr/>
    </dgm:pt>
    <dgm:pt modelId="{BEBDF63F-D35C-418B-B4E4-D14E0AD93F8F}" type="pres">
      <dgm:prSet presAssocID="{CA1FB4C2-F624-456F-86EF-D7D907359E1C}" presName="spNode" presStyleCnt="0"/>
      <dgm:spPr/>
    </dgm:pt>
    <dgm:pt modelId="{9031EFE7-B550-47F1-920F-610DD0707C4F}" type="pres">
      <dgm:prSet presAssocID="{326573C4-AB36-476D-B010-401C6188216A}" presName="sibTrans" presStyleLbl="sibTrans1D1" presStyleIdx="4" presStyleCnt="5"/>
      <dgm:spPr/>
    </dgm:pt>
  </dgm:ptLst>
  <dgm:cxnLst>
    <dgm:cxn modelId="{17C92B3F-0BCB-44B6-B1E0-5659FED78950}" type="presOf" srcId="{6579EDE1-30BC-4D52-9B61-B7B5C8E968B1}" destId="{DE890276-0700-489F-97F4-59D8DD07BC18}" srcOrd="0" destOrd="0" presId="urn:microsoft.com/office/officeart/2005/8/layout/cycle6"/>
    <dgm:cxn modelId="{0642C45B-F1B5-4E30-A35E-6AA2824DD4E7}" type="presOf" srcId="{191B79BC-3915-4A35-8B10-CC641F850710}" destId="{B965ED8D-C1D5-4E1C-A353-FF7CC03A5F4B}" srcOrd="0" destOrd="0" presId="urn:microsoft.com/office/officeart/2005/8/layout/cycle6"/>
    <dgm:cxn modelId="{E24D3469-8F27-4DEC-9F4F-B163C3358F2E}" srcId="{7F0E7577-4E15-45C1-8F4A-F65F00F2B4C6}" destId="{CA1FB4C2-F624-456F-86EF-D7D907359E1C}" srcOrd="4" destOrd="0" parTransId="{2AE45FC4-A7C7-4124-8C11-F8F4F3416384}" sibTransId="{326573C4-AB36-476D-B010-401C6188216A}"/>
    <dgm:cxn modelId="{8BF8EB70-C727-4799-9C8A-9E6C84F4CBC3}" srcId="{7F0E7577-4E15-45C1-8F4A-F65F00F2B4C6}" destId="{1AEBAE42-AB98-4198-8E41-7A66455C69AF}" srcOrd="2" destOrd="0" parTransId="{AD675063-FCBD-42D9-9EE8-24B3926FDC6B}" sibTransId="{191B79BC-3915-4A35-8B10-CC641F850710}"/>
    <dgm:cxn modelId="{4DD8297A-B4C4-4C96-8B2B-AE688128A6EF}" type="presOf" srcId="{CA1FB4C2-F624-456F-86EF-D7D907359E1C}" destId="{B418980F-2B14-4FFE-AC8D-720FF321D648}" srcOrd="0" destOrd="0" presId="urn:microsoft.com/office/officeart/2005/8/layout/cycle6"/>
    <dgm:cxn modelId="{0DBA9C90-AAFE-4AA2-A0A9-149B04020BF6}" type="presOf" srcId="{326573C4-AB36-476D-B010-401C6188216A}" destId="{9031EFE7-B550-47F1-920F-610DD0707C4F}" srcOrd="0" destOrd="0" presId="urn:microsoft.com/office/officeart/2005/8/layout/cycle6"/>
    <dgm:cxn modelId="{9C2FC59E-A873-4253-8893-2AA5416317B1}" type="presOf" srcId="{FC303562-4136-4542-8390-A6C45C556A52}" destId="{E76743E7-E83C-46F8-9285-026A68CD215C}" srcOrd="0" destOrd="0" presId="urn:microsoft.com/office/officeart/2005/8/layout/cycle6"/>
    <dgm:cxn modelId="{A8B17BA2-83A0-4D6C-8EA1-4A5F68648E71}" srcId="{7F0E7577-4E15-45C1-8F4A-F65F00F2B4C6}" destId="{AE652055-2116-4AA6-AD58-0BEB53257177}" srcOrd="3" destOrd="0" parTransId="{9CF83863-E420-49FB-909E-04A606B56A97}" sibTransId="{FC303562-4136-4542-8390-A6C45C556A52}"/>
    <dgm:cxn modelId="{3935F9AB-DBD6-4924-A12B-DFA62F4473E9}" type="presOf" srcId="{EBA5F4C3-BCCC-4DA3-9278-E36FC9AE7DF0}" destId="{30D89CE5-84F0-487A-9FE2-0F1D02BC8C61}" srcOrd="0" destOrd="0" presId="urn:microsoft.com/office/officeart/2005/8/layout/cycle6"/>
    <dgm:cxn modelId="{AE1617AE-1E15-48F7-A461-3967D11DB152}" type="presOf" srcId="{AE652055-2116-4AA6-AD58-0BEB53257177}" destId="{1CE5F690-12B3-4736-AC4F-517F64B286E5}" srcOrd="0" destOrd="0" presId="urn:microsoft.com/office/officeart/2005/8/layout/cycle6"/>
    <dgm:cxn modelId="{ADB3A2AF-8679-4AFF-A31C-EBB4F09CB6D0}" type="presOf" srcId="{53DDDD5C-0891-43FD-AB3A-4EEAFDECDAF0}" destId="{947AF86D-DCBC-48D8-8CC3-9F5F6FA674DA}" srcOrd="0" destOrd="0" presId="urn:microsoft.com/office/officeart/2005/8/layout/cycle6"/>
    <dgm:cxn modelId="{58754FB6-7964-4087-A322-E453CE34C899}" srcId="{7F0E7577-4E15-45C1-8F4A-F65F00F2B4C6}" destId="{491FF3ED-6B0A-47A6-9169-62AA2DFF3341}" srcOrd="0" destOrd="0" parTransId="{EB46002D-1CDD-4F74-A982-FDDF084A9A69}" sibTransId="{EBA5F4C3-BCCC-4DA3-9278-E36FC9AE7DF0}"/>
    <dgm:cxn modelId="{AE7B98CD-DD8E-40BC-8D68-1D0E3B47E1AB}" type="presOf" srcId="{491FF3ED-6B0A-47A6-9169-62AA2DFF3341}" destId="{CA29FDDF-EE35-4330-B583-E7075AE4B564}" srcOrd="0" destOrd="0" presId="urn:microsoft.com/office/officeart/2005/8/layout/cycle6"/>
    <dgm:cxn modelId="{84D561DB-B26C-4D0D-994B-8600F509ABAC}" type="presOf" srcId="{7F0E7577-4E15-45C1-8F4A-F65F00F2B4C6}" destId="{A956F9EC-1EE5-48E2-901C-5AD624E4A7E4}" srcOrd="0" destOrd="0" presId="urn:microsoft.com/office/officeart/2005/8/layout/cycle6"/>
    <dgm:cxn modelId="{C3241CEC-9C85-40AA-A6FC-EC03778B70EE}" srcId="{7F0E7577-4E15-45C1-8F4A-F65F00F2B4C6}" destId="{53DDDD5C-0891-43FD-AB3A-4EEAFDECDAF0}" srcOrd="1" destOrd="0" parTransId="{9D68BE27-A347-4D49-931C-B11904722F6F}" sibTransId="{6579EDE1-30BC-4D52-9B61-B7B5C8E968B1}"/>
    <dgm:cxn modelId="{57BC8AF2-5A32-4D30-9E2F-4FBA8D98F1C3}" type="presOf" srcId="{1AEBAE42-AB98-4198-8E41-7A66455C69AF}" destId="{566EA77F-D0FE-4FC0-B656-7941180B6ACA}" srcOrd="0" destOrd="0" presId="urn:microsoft.com/office/officeart/2005/8/layout/cycle6"/>
    <dgm:cxn modelId="{3BDB79FC-7260-46B4-A8EB-8B917AF8568D}" type="presParOf" srcId="{A956F9EC-1EE5-48E2-901C-5AD624E4A7E4}" destId="{CA29FDDF-EE35-4330-B583-E7075AE4B564}" srcOrd="0" destOrd="0" presId="urn:microsoft.com/office/officeart/2005/8/layout/cycle6"/>
    <dgm:cxn modelId="{94B4B12D-9474-4F9C-B638-05D5EEDF4739}" type="presParOf" srcId="{A956F9EC-1EE5-48E2-901C-5AD624E4A7E4}" destId="{FE498223-6E0D-4763-9EB4-E8C496EF4402}" srcOrd="1" destOrd="0" presId="urn:microsoft.com/office/officeart/2005/8/layout/cycle6"/>
    <dgm:cxn modelId="{E66CC8A7-86EE-46E8-847A-523547EC1BCC}" type="presParOf" srcId="{A956F9EC-1EE5-48E2-901C-5AD624E4A7E4}" destId="{30D89CE5-84F0-487A-9FE2-0F1D02BC8C61}" srcOrd="2" destOrd="0" presId="urn:microsoft.com/office/officeart/2005/8/layout/cycle6"/>
    <dgm:cxn modelId="{9E40562E-FBCD-4161-BDB0-61DB8B597AD2}" type="presParOf" srcId="{A956F9EC-1EE5-48E2-901C-5AD624E4A7E4}" destId="{947AF86D-DCBC-48D8-8CC3-9F5F6FA674DA}" srcOrd="3" destOrd="0" presId="urn:microsoft.com/office/officeart/2005/8/layout/cycle6"/>
    <dgm:cxn modelId="{E152EA2A-0107-48F4-AC4F-C2FC3AF9C2EB}" type="presParOf" srcId="{A956F9EC-1EE5-48E2-901C-5AD624E4A7E4}" destId="{86547E27-6545-47B7-B53C-9DD8847BABEB}" srcOrd="4" destOrd="0" presId="urn:microsoft.com/office/officeart/2005/8/layout/cycle6"/>
    <dgm:cxn modelId="{32060459-F61E-4291-8B93-1126D170B850}" type="presParOf" srcId="{A956F9EC-1EE5-48E2-901C-5AD624E4A7E4}" destId="{DE890276-0700-489F-97F4-59D8DD07BC18}" srcOrd="5" destOrd="0" presId="urn:microsoft.com/office/officeart/2005/8/layout/cycle6"/>
    <dgm:cxn modelId="{201BAD70-3964-4B47-B278-D7ABC4D1FEAE}" type="presParOf" srcId="{A956F9EC-1EE5-48E2-901C-5AD624E4A7E4}" destId="{566EA77F-D0FE-4FC0-B656-7941180B6ACA}" srcOrd="6" destOrd="0" presId="urn:microsoft.com/office/officeart/2005/8/layout/cycle6"/>
    <dgm:cxn modelId="{C53DA5DE-5E7A-4C03-80FC-0A35830C3BBE}" type="presParOf" srcId="{A956F9EC-1EE5-48E2-901C-5AD624E4A7E4}" destId="{5D0E0820-156E-40B7-A689-D691B10D2FDC}" srcOrd="7" destOrd="0" presId="urn:microsoft.com/office/officeart/2005/8/layout/cycle6"/>
    <dgm:cxn modelId="{53C87B67-D40A-4FD5-85A9-CB4E52F54E9F}" type="presParOf" srcId="{A956F9EC-1EE5-48E2-901C-5AD624E4A7E4}" destId="{B965ED8D-C1D5-4E1C-A353-FF7CC03A5F4B}" srcOrd="8" destOrd="0" presId="urn:microsoft.com/office/officeart/2005/8/layout/cycle6"/>
    <dgm:cxn modelId="{872B9045-4773-4D1E-8EBC-255FF9D01069}" type="presParOf" srcId="{A956F9EC-1EE5-48E2-901C-5AD624E4A7E4}" destId="{1CE5F690-12B3-4736-AC4F-517F64B286E5}" srcOrd="9" destOrd="0" presId="urn:microsoft.com/office/officeart/2005/8/layout/cycle6"/>
    <dgm:cxn modelId="{AD740AD8-88D3-4949-A1AA-FB384846269C}" type="presParOf" srcId="{A956F9EC-1EE5-48E2-901C-5AD624E4A7E4}" destId="{A5BE03BF-C6E2-4A5F-BCCE-A257EEDFC169}" srcOrd="10" destOrd="0" presId="urn:microsoft.com/office/officeart/2005/8/layout/cycle6"/>
    <dgm:cxn modelId="{4787E381-F014-4B1F-9ABE-4A2D34F11BE2}" type="presParOf" srcId="{A956F9EC-1EE5-48E2-901C-5AD624E4A7E4}" destId="{E76743E7-E83C-46F8-9285-026A68CD215C}" srcOrd="11" destOrd="0" presId="urn:microsoft.com/office/officeart/2005/8/layout/cycle6"/>
    <dgm:cxn modelId="{FA279638-E830-428E-B8D8-1644EA3A5EA4}" type="presParOf" srcId="{A956F9EC-1EE5-48E2-901C-5AD624E4A7E4}" destId="{B418980F-2B14-4FFE-AC8D-720FF321D648}" srcOrd="12" destOrd="0" presId="urn:microsoft.com/office/officeart/2005/8/layout/cycle6"/>
    <dgm:cxn modelId="{50921318-C4FE-4002-8C44-1C47ED10BC4C}" type="presParOf" srcId="{A956F9EC-1EE5-48E2-901C-5AD624E4A7E4}" destId="{BEBDF63F-D35C-418B-B4E4-D14E0AD93F8F}" srcOrd="13" destOrd="0" presId="urn:microsoft.com/office/officeart/2005/8/layout/cycle6"/>
    <dgm:cxn modelId="{3CD2BD68-F122-4DB0-AB61-7755B1889D93}" type="presParOf" srcId="{A956F9EC-1EE5-48E2-901C-5AD624E4A7E4}" destId="{9031EFE7-B550-47F1-920F-610DD0707C4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9FDDF-EE35-4330-B583-E7075AE4B564}">
      <dsp:nvSpPr>
        <dsp:cNvPr id="0" name=""/>
        <dsp:cNvSpPr/>
      </dsp:nvSpPr>
      <dsp:spPr>
        <a:xfrm>
          <a:off x="3443492" y="-73851"/>
          <a:ext cx="2026305" cy="93835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kern="1200" dirty="0"/>
            <a:t>CCA Needs Analysis </a:t>
          </a:r>
        </a:p>
        <a:p>
          <a:pPr marL="0" lvl="0" indent="0" algn="ctr" defTabSz="800100">
            <a:lnSpc>
              <a:spcPct val="90000"/>
            </a:lnSpc>
            <a:spcBef>
              <a:spcPct val="0"/>
            </a:spcBef>
            <a:spcAft>
              <a:spcPts val="0"/>
            </a:spcAft>
            <a:buNone/>
          </a:pPr>
          <a:r>
            <a:rPr lang="en-US" sz="1800" kern="1200" dirty="0"/>
            <a:t>(Summer ‘24)</a:t>
          </a:r>
        </a:p>
      </dsp:txBody>
      <dsp:txXfrm>
        <a:off x="3489299" y="-28044"/>
        <a:ext cx="1934691" cy="846737"/>
      </dsp:txXfrm>
    </dsp:sp>
    <dsp:sp modelId="{30D89CE5-84F0-487A-9FE2-0F1D02BC8C61}">
      <dsp:nvSpPr>
        <dsp:cNvPr id="0" name=""/>
        <dsp:cNvSpPr/>
      </dsp:nvSpPr>
      <dsp:spPr>
        <a:xfrm>
          <a:off x="2581205" y="395324"/>
          <a:ext cx="3750879" cy="3750879"/>
        </a:xfrm>
        <a:custGeom>
          <a:avLst/>
          <a:gdLst/>
          <a:ahLst/>
          <a:cxnLst/>
          <a:rect l="0" t="0" r="0" b="0"/>
          <a:pathLst>
            <a:path>
              <a:moveTo>
                <a:pt x="2891968" y="299386"/>
              </a:moveTo>
              <a:arcTo wR="1875439" hR="1875439" stAng="18169281" swAng="722482"/>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7AF86D-DCBC-48D8-8CC3-9F5F6FA674DA}">
      <dsp:nvSpPr>
        <dsp:cNvPr id="0" name=""/>
        <dsp:cNvSpPr/>
      </dsp:nvSpPr>
      <dsp:spPr>
        <a:xfrm>
          <a:off x="5075670" y="944289"/>
          <a:ext cx="2329248" cy="149386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Perspectives of CCA Boards from 1:1 conversations (Lara Bryant)</a:t>
          </a:r>
        </a:p>
      </dsp:txBody>
      <dsp:txXfrm>
        <a:off x="5148594" y="1017213"/>
        <a:ext cx="2183400" cy="1348017"/>
      </dsp:txXfrm>
    </dsp:sp>
    <dsp:sp modelId="{DE890276-0700-489F-97F4-59D8DD07BC18}">
      <dsp:nvSpPr>
        <dsp:cNvPr id="0" name=""/>
        <dsp:cNvSpPr/>
      </dsp:nvSpPr>
      <dsp:spPr>
        <a:xfrm>
          <a:off x="2581205" y="395324"/>
          <a:ext cx="3750879" cy="3750879"/>
        </a:xfrm>
        <a:custGeom>
          <a:avLst/>
          <a:gdLst/>
          <a:ahLst/>
          <a:cxnLst/>
          <a:rect l="0" t="0" r="0" b="0"/>
          <a:pathLst>
            <a:path>
              <a:moveTo>
                <a:pt x="3742537" y="2052136"/>
              </a:moveTo>
              <a:arcTo wR="1875439" hR="1875439" stAng="324371" swAng="1697070"/>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6EA77F-D0FE-4FC0-B656-7941180B6ACA}">
      <dsp:nvSpPr>
        <dsp:cNvPr id="0" name=""/>
        <dsp:cNvSpPr/>
      </dsp:nvSpPr>
      <dsp:spPr>
        <a:xfrm>
          <a:off x="4564153" y="3318851"/>
          <a:ext cx="1989695" cy="93835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Perspectives of Professional Staff</a:t>
          </a:r>
        </a:p>
      </dsp:txBody>
      <dsp:txXfrm>
        <a:off x="4609960" y="3364658"/>
        <a:ext cx="1898081" cy="846737"/>
      </dsp:txXfrm>
    </dsp:sp>
    <dsp:sp modelId="{B965ED8D-C1D5-4E1C-A353-FF7CC03A5F4B}">
      <dsp:nvSpPr>
        <dsp:cNvPr id="0" name=""/>
        <dsp:cNvSpPr/>
      </dsp:nvSpPr>
      <dsp:spPr>
        <a:xfrm>
          <a:off x="2581205" y="395324"/>
          <a:ext cx="3750879" cy="3750879"/>
        </a:xfrm>
        <a:custGeom>
          <a:avLst/>
          <a:gdLst/>
          <a:ahLst/>
          <a:cxnLst/>
          <a:rect l="0" t="0" r="0" b="0"/>
          <a:pathLst>
            <a:path>
              <a:moveTo>
                <a:pt x="1980551" y="3747931"/>
              </a:moveTo>
              <a:arcTo wR="1875439" hR="1875439" stAng="5207226" swAng="431541"/>
            </a:path>
          </a:pathLst>
        </a:custGeom>
        <a:noFill/>
        <a:ln w="1270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E5F690-12B3-4736-AC4F-517F64B286E5}">
      <dsp:nvSpPr>
        <dsp:cNvPr id="0" name=""/>
        <dsp:cNvSpPr/>
      </dsp:nvSpPr>
      <dsp:spPr>
        <a:xfrm>
          <a:off x="2384481" y="3108004"/>
          <a:ext cx="1939616" cy="136004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Extensive Strategic-Planning Task Force Dialogue</a:t>
          </a:r>
        </a:p>
      </dsp:txBody>
      <dsp:txXfrm>
        <a:off x="2450873" y="3174396"/>
        <a:ext cx="1806832" cy="1227263"/>
      </dsp:txXfrm>
    </dsp:sp>
    <dsp:sp modelId="{E76743E7-E83C-46F8-9285-026A68CD215C}">
      <dsp:nvSpPr>
        <dsp:cNvPr id="0" name=""/>
        <dsp:cNvSpPr/>
      </dsp:nvSpPr>
      <dsp:spPr>
        <a:xfrm>
          <a:off x="2581205" y="395324"/>
          <a:ext cx="3750879" cy="3750879"/>
        </a:xfrm>
        <a:custGeom>
          <a:avLst/>
          <a:gdLst/>
          <a:ahLst/>
          <a:cxnLst/>
          <a:rect l="0" t="0" r="0" b="0"/>
          <a:pathLst>
            <a:path>
              <a:moveTo>
                <a:pt x="192959" y="2704012"/>
              </a:moveTo>
              <a:arcTo wR="1875439" hR="1875439" stAng="9226866" swAng="1757827"/>
            </a:path>
          </a:pathLst>
        </a:custGeom>
        <a:noFill/>
        <a:ln w="1270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18980F-2B14-4FFE-AC8D-720FF321D648}">
      <dsp:nvSpPr>
        <dsp:cNvPr id="0" name=""/>
        <dsp:cNvSpPr/>
      </dsp:nvSpPr>
      <dsp:spPr>
        <a:xfrm>
          <a:off x="1951187" y="1222046"/>
          <a:ext cx="1443618" cy="938351"/>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ICCA Board Meeting in August</a:t>
          </a:r>
        </a:p>
      </dsp:txBody>
      <dsp:txXfrm>
        <a:off x="1996994" y="1267853"/>
        <a:ext cx="1352004" cy="846737"/>
      </dsp:txXfrm>
    </dsp:sp>
    <dsp:sp modelId="{9031EFE7-B550-47F1-920F-610DD0707C4F}">
      <dsp:nvSpPr>
        <dsp:cNvPr id="0" name=""/>
        <dsp:cNvSpPr/>
      </dsp:nvSpPr>
      <dsp:spPr>
        <a:xfrm>
          <a:off x="2581205" y="395324"/>
          <a:ext cx="3750879" cy="3750879"/>
        </a:xfrm>
        <a:custGeom>
          <a:avLst/>
          <a:gdLst/>
          <a:ahLst/>
          <a:cxnLst/>
          <a:rect l="0" t="0" r="0" b="0"/>
          <a:pathLst>
            <a:path>
              <a:moveTo>
                <a:pt x="324868" y="820449"/>
              </a:moveTo>
              <a:arcTo wR="1875439" hR="1875439" stAng="12853854" swAng="1370338"/>
            </a:path>
          </a:pathLst>
        </a:custGeom>
        <a:noFill/>
        <a:ln w="1270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89156-1FF0-4D48-A7D7-DC6A723F778E}"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034F6-1537-4480-A3FC-9EC460D59549}" type="slidenum">
              <a:rPr lang="en-US" smtClean="0"/>
              <a:t>‹#›</a:t>
            </a:fld>
            <a:endParaRPr lang="en-US"/>
          </a:p>
        </p:txBody>
      </p:sp>
    </p:spTree>
    <p:extLst>
      <p:ext uri="{BB962C8B-B14F-4D97-AF65-F5344CB8AC3E}">
        <p14:creationId xmlns:p14="http://schemas.microsoft.com/office/powerpoint/2010/main" val="7265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what I said is true, that the process is more important than the plan, I want to assure you that we have been as inclusive as possible, this to ensure that we are building our strategic objectives around the understood and articulated needs of all our stakeholders – including everyone on this call. </a:t>
            </a:r>
          </a:p>
          <a:p>
            <a:endParaRPr lang="en-US" dirty="0"/>
          </a:p>
          <a:p>
            <a:pPr marL="171450" indent="-171450">
              <a:buFont typeface="Arial" panose="020B0604020202020204" pitchFamily="34" charset="0"/>
              <a:buChar char="•"/>
            </a:pPr>
            <a:r>
              <a:rPr lang="en-US" dirty="0"/>
              <a:t>This began last summer when we did a needs assessment of our current population of CCAs.</a:t>
            </a:r>
          </a:p>
          <a:p>
            <a:pPr marL="171450" indent="-171450">
              <a:buFont typeface="Arial" panose="020B0604020202020204" pitchFamily="34" charset="0"/>
              <a:buChar char="•"/>
            </a:pPr>
            <a:r>
              <a:rPr lang="en-US" dirty="0"/>
              <a:t>A few months ago, we hired Lara Bryan as our new Associated Director of Component Relations, and she’s spent a lot of time over the time since she’s been here talking one-on-one with local CCA boards … we’ll be baking what she’s heard from you into our process</a:t>
            </a:r>
          </a:p>
          <a:p>
            <a:pPr marL="171450" indent="-171450">
              <a:buFont typeface="Arial" panose="020B0604020202020204" pitchFamily="34" charset="0"/>
              <a:buChar char="•"/>
            </a:pPr>
            <a:r>
              <a:rPr lang="en-US" dirty="0"/>
              <a:t>We’ll likewise lean on the perspectives of our professional staff, particularly those with day-to-day involvement w/ the CCA Program</a:t>
            </a:r>
          </a:p>
          <a:p>
            <a:pPr marL="171450" indent="-171450">
              <a:buFont typeface="Arial" panose="020B0604020202020204" pitchFamily="34" charset="0"/>
              <a:buChar char="•"/>
            </a:pPr>
            <a:r>
              <a:rPr lang="en-US" dirty="0"/>
              <a:t>Of course, we’ve held extensive dialogue with the strategic-planning task force, which helps to put all of this into perspective</a:t>
            </a:r>
          </a:p>
          <a:p>
            <a:pPr marL="171450" indent="-171450">
              <a:buFont typeface="Arial" panose="020B0604020202020204" pitchFamily="34" charset="0"/>
              <a:buChar char="•"/>
            </a:pPr>
            <a:r>
              <a:rPr lang="en-US" dirty="0"/>
              <a:t>And of course, we’ll present you with the plan in August, refine it as necessary, and likewise use your feedback to ensure we build a tactical plan that supports our strategic plan</a:t>
            </a:r>
          </a:p>
        </p:txBody>
      </p:sp>
      <p:sp>
        <p:nvSpPr>
          <p:cNvPr id="4" name="Slide Number Placeholder 3"/>
          <p:cNvSpPr>
            <a:spLocks noGrp="1"/>
          </p:cNvSpPr>
          <p:nvPr>
            <p:ph type="sldNum" sz="quarter" idx="5"/>
          </p:nvPr>
        </p:nvSpPr>
        <p:spPr/>
        <p:txBody>
          <a:bodyPr/>
          <a:lstStyle/>
          <a:p>
            <a:fld id="{5223A7B4-EC7A-4BCB-9930-A8939F9B2329}" type="slidenum">
              <a:rPr lang="en-US" smtClean="0"/>
              <a:t>2</a:t>
            </a:fld>
            <a:endParaRPr lang="en-US"/>
          </a:p>
        </p:txBody>
      </p:sp>
    </p:spTree>
    <p:extLst>
      <p:ext uri="{BB962C8B-B14F-4D97-AF65-F5344CB8AC3E}">
        <p14:creationId xmlns:p14="http://schemas.microsoft.com/office/powerpoint/2010/main" val="51164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saw this slide earlier, but I want to reiterate a few things…</a:t>
            </a:r>
          </a:p>
        </p:txBody>
      </p:sp>
      <p:sp>
        <p:nvSpPr>
          <p:cNvPr id="4" name="Slide Number Placeholder 3"/>
          <p:cNvSpPr>
            <a:spLocks noGrp="1"/>
          </p:cNvSpPr>
          <p:nvPr>
            <p:ph type="sldNum" sz="quarter" idx="5"/>
          </p:nvPr>
        </p:nvSpPr>
        <p:spPr/>
        <p:txBody>
          <a:bodyPr/>
          <a:lstStyle/>
          <a:p>
            <a:fld id="{5223A7B4-EC7A-4BCB-9930-A8939F9B2329}" type="slidenum">
              <a:rPr lang="en-US" smtClean="0"/>
              <a:t>3</a:t>
            </a:fld>
            <a:endParaRPr lang="en-US"/>
          </a:p>
        </p:txBody>
      </p:sp>
    </p:spTree>
    <p:extLst>
      <p:ext uri="{BB962C8B-B14F-4D97-AF65-F5344CB8AC3E}">
        <p14:creationId xmlns:p14="http://schemas.microsoft.com/office/powerpoint/2010/main" val="13025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Collaboration, if we do this right – and we will – ultimately everyone on this call will play some type of role in the execution of our next strategic plan. </a:t>
            </a:r>
          </a:p>
          <a:p>
            <a:endParaRPr lang="en-US" dirty="0"/>
          </a:p>
          <a:p>
            <a:r>
              <a:rPr lang="en-US" dirty="0"/>
              <a:t>But I’d like to introduce you to the task force that has been part of the process to date. </a:t>
            </a:r>
          </a:p>
          <a:p>
            <a:endParaRPr lang="en-US" dirty="0"/>
          </a:p>
          <a:p>
            <a:r>
              <a:rPr lang="en-US" dirty="0"/>
              <a:t>The task force has included members of the ICCA Executive Committee, volunteer representatives from CCA Boards, contract administrators, from our CCA Boards, and, of course, representatives from our professional staff. </a:t>
            </a:r>
          </a:p>
          <a:p>
            <a:endParaRPr lang="en-US" dirty="0"/>
          </a:p>
          <a:p>
            <a:r>
              <a:rPr lang="en-US" dirty="0"/>
              <a:t>Everyone brings important perspectives to the process.</a:t>
            </a:r>
          </a:p>
        </p:txBody>
      </p:sp>
      <p:sp>
        <p:nvSpPr>
          <p:cNvPr id="4" name="Slide Number Placeholder 3"/>
          <p:cNvSpPr>
            <a:spLocks noGrp="1"/>
          </p:cNvSpPr>
          <p:nvPr>
            <p:ph type="sldNum" sz="quarter" idx="5"/>
          </p:nvPr>
        </p:nvSpPr>
        <p:spPr/>
        <p:txBody>
          <a:bodyPr/>
          <a:lstStyle/>
          <a:p>
            <a:fld id="{5223A7B4-EC7A-4BCB-9930-A8939F9B2329}" type="slidenum">
              <a:rPr lang="en-US" smtClean="0"/>
              <a:t>4</a:t>
            </a:fld>
            <a:endParaRPr lang="en-US"/>
          </a:p>
        </p:txBody>
      </p:sp>
    </p:spTree>
    <p:extLst>
      <p:ext uri="{BB962C8B-B14F-4D97-AF65-F5344CB8AC3E}">
        <p14:creationId xmlns:p14="http://schemas.microsoft.com/office/powerpoint/2010/main" val="330948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the SWOT analysis, something we put a lot of time and thought into</a:t>
            </a:r>
          </a:p>
          <a:p>
            <a:endParaRPr lang="en-US" dirty="0"/>
          </a:p>
          <a:p>
            <a:r>
              <a:rPr lang="en-US" dirty="0"/>
              <a:t>Here is what the task force sees as the strengths, weaknesses, opportunities, and threats of the CCA Program. </a:t>
            </a:r>
          </a:p>
          <a:p>
            <a:endParaRPr lang="en-US" dirty="0"/>
          </a:p>
          <a:p>
            <a:r>
              <a:rPr lang="en-US" dirty="0"/>
              <a:t>Our plan should leverage and fortify, it should address our weaknesses, it should put us in a place to seize opportunities, while limiting our threats.</a:t>
            </a:r>
          </a:p>
          <a:p>
            <a:endParaRPr lang="en-US" dirty="0"/>
          </a:p>
          <a:p>
            <a:r>
              <a:rPr lang="en-US" dirty="0"/>
              <a:t>What does the task force see as our strengths? </a:t>
            </a:r>
          </a:p>
        </p:txBody>
      </p:sp>
      <p:sp>
        <p:nvSpPr>
          <p:cNvPr id="4" name="Slide Number Placeholder 3"/>
          <p:cNvSpPr>
            <a:spLocks noGrp="1"/>
          </p:cNvSpPr>
          <p:nvPr>
            <p:ph type="sldNum" sz="quarter" idx="5"/>
          </p:nvPr>
        </p:nvSpPr>
        <p:spPr/>
        <p:txBody>
          <a:bodyPr/>
          <a:lstStyle/>
          <a:p>
            <a:fld id="{5223A7B4-EC7A-4BCB-9930-A8939F9B2329}" type="slidenum">
              <a:rPr lang="en-US" smtClean="0"/>
              <a:t>5</a:t>
            </a:fld>
            <a:endParaRPr lang="en-US"/>
          </a:p>
        </p:txBody>
      </p:sp>
    </p:spTree>
    <p:extLst>
      <p:ext uri="{BB962C8B-B14F-4D97-AF65-F5344CB8AC3E}">
        <p14:creationId xmlns:p14="http://schemas.microsoft.com/office/powerpoint/2010/main" val="187365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meeting focused on what we want the CCA program to become to address the challenges we’ll face over the next 20 years…</a:t>
            </a:r>
          </a:p>
        </p:txBody>
      </p:sp>
      <p:sp>
        <p:nvSpPr>
          <p:cNvPr id="4" name="Slide Number Placeholder 3"/>
          <p:cNvSpPr>
            <a:spLocks noGrp="1"/>
          </p:cNvSpPr>
          <p:nvPr>
            <p:ph type="sldNum" sz="quarter" idx="5"/>
          </p:nvPr>
        </p:nvSpPr>
        <p:spPr/>
        <p:txBody>
          <a:bodyPr/>
          <a:lstStyle/>
          <a:p>
            <a:fld id="{5223A7B4-EC7A-4BCB-9930-A8939F9B2329}" type="slidenum">
              <a:rPr lang="en-US" smtClean="0"/>
              <a:t>6</a:t>
            </a:fld>
            <a:endParaRPr lang="en-US"/>
          </a:p>
        </p:txBody>
      </p:sp>
    </p:spTree>
    <p:extLst>
      <p:ext uri="{BB962C8B-B14F-4D97-AF65-F5344CB8AC3E}">
        <p14:creationId xmlns:p14="http://schemas.microsoft.com/office/powerpoint/2010/main" val="11929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our last call, a few weeks ago, I gave everyone an imaginary $100 bill and asked them to spend that $100 across key stakeholder groups. </a:t>
            </a:r>
          </a:p>
          <a:p>
            <a:endParaRPr lang="en-US" dirty="0"/>
          </a:p>
          <a:p>
            <a:r>
              <a:rPr lang="en-US" dirty="0"/>
              <a:t>This is how the group, collectively spent their $100. </a:t>
            </a:r>
          </a:p>
        </p:txBody>
      </p:sp>
      <p:sp>
        <p:nvSpPr>
          <p:cNvPr id="4" name="Slide Number Placeholder 3"/>
          <p:cNvSpPr>
            <a:spLocks noGrp="1"/>
          </p:cNvSpPr>
          <p:nvPr>
            <p:ph type="sldNum" sz="quarter" idx="5"/>
          </p:nvPr>
        </p:nvSpPr>
        <p:spPr/>
        <p:txBody>
          <a:bodyPr/>
          <a:lstStyle/>
          <a:p>
            <a:fld id="{5223A7B4-EC7A-4BCB-9930-A8939F9B2329}" type="slidenum">
              <a:rPr lang="en-US" smtClean="0"/>
              <a:t>7</a:t>
            </a:fld>
            <a:endParaRPr lang="en-US"/>
          </a:p>
        </p:txBody>
      </p:sp>
    </p:spTree>
    <p:extLst>
      <p:ext uri="{BB962C8B-B14F-4D97-AF65-F5344CB8AC3E}">
        <p14:creationId xmlns:p14="http://schemas.microsoft.com/office/powerpoint/2010/main" val="427524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"Third Place" concept, popularized by Ray Oldenburg, refers to </a:t>
            </a:r>
            <a:r>
              <a:rPr lang="en-US" dirty="0"/>
              <a:t>public gathering spaces that are distinct from home (first place) and work (second place)</a:t>
            </a:r>
            <a:r>
              <a:rPr lang="en-US" sz="1200" b="0" i="0" kern="1200" dirty="0">
                <a:solidFill>
                  <a:schemeClr val="tx1"/>
                </a:solidFill>
                <a:effectLst/>
                <a:latin typeface="+mn-lt"/>
                <a:ea typeface="+mn-ea"/>
                <a:cs typeface="+mn-cs"/>
              </a:rPr>
              <a:t>. These spaces foster social interaction, connection, and a sense of community. Brands can leverage the Third Place concept to build deeper relationships with customers and cultivate loyalty by creating spaces that embody these values</a:t>
            </a:r>
            <a:endParaRPr lang="en-US" dirty="0"/>
          </a:p>
        </p:txBody>
      </p:sp>
      <p:sp>
        <p:nvSpPr>
          <p:cNvPr id="4" name="Slide Number Placeholder 3"/>
          <p:cNvSpPr>
            <a:spLocks noGrp="1"/>
          </p:cNvSpPr>
          <p:nvPr>
            <p:ph type="sldNum" sz="quarter" idx="5"/>
          </p:nvPr>
        </p:nvSpPr>
        <p:spPr/>
        <p:txBody>
          <a:bodyPr/>
          <a:lstStyle/>
          <a:p>
            <a:fld id="{93E034F6-1537-4480-A3FC-9EC460D59549}" type="slidenum">
              <a:rPr lang="en-US" smtClean="0"/>
              <a:t>28</a:t>
            </a:fld>
            <a:endParaRPr lang="en-US"/>
          </a:p>
        </p:txBody>
      </p:sp>
    </p:spTree>
    <p:extLst>
      <p:ext uri="{BB962C8B-B14F-4D97-AF65-F5344CB8AC3E}">
        <p14:creationId xmlns:p14="http://schemas.microsoft.com/office/powerpoint/2010/main" val="183440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8D9D-BB4C-46FF-BF60-5BFC38BE45EE}" type="slidenum">
              <a:rPr lang="en-US" smtClean="0"/>
              <a:t>35</a:t>
            </a:fld>
            <a:endParaRPr lang="en-US"/>
          </a:p>
        </p:txBody>
      </p:sp>
    </p:spTree>
    <p:extLst>
      <p:ext uri="{BB962C8B-B14F-4D97-AF65-F5344CB8AC3E}">
        <p14:creationId xmlns:p14="http://schemas.microsoft.com/office/powerpoint/2010/main" val="63219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EEAC-AE51-DCD7-DF80-1518D8D05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641679-B7B5-C362-5F15-B6A6B9F85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E0D0FE-5C1D-F728-A814-21A4EC452A09}"/>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5" name="Footer Placeholder 4">
            <a:extLst>
              <a:ext uri="{FF2B5EF4-FFF2-40B4-BE49-F238E27FC236}">
                <a16:creationId xmlns:a16="http://schemas.microsoft.com/office/drawing/2014/main" id="{213F0639-C280-0A1E-4AFB-12E307F6F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D8F0A-974D-1C6C-A3F3-2441DAC1E3AF}"/>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11535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4B04-F214-6457-50DB-9CA71761F5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D2C92-E332-B99E-42BC-4F6D23DC64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F4593-C961-61E5-BCCC-4E8B818508DC}"/>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5" name="Footer Placeholder 4">
            <a:extLst>
              <a:ext uri="{FF2B5EF4-FFF2-40B4-BE49-F238E27FC236}">
                <a16:creationId xmlns:a16="http://schemas.microsoft.com/office/drawing/2014/main" id="{9672B3B0-5826-E335-8C73-2D2A4E656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B1EB6-90BF-F481-0600-352615F0E2E6}"/>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116192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C305E3-7E60-33AD-C41F-FFAE0D66B7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72A928-D69C-F55B-00D6-82F40ADCB4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8FAE-CFB4-1646-C388-ECE19C77E2D8}"/>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5" name="Footer Placeholder 4">
            <a:extLst>
              <a:ext uri="{FF2B5EF4-FFF2-40B4-BE49-F238E27FC236}">
                <a16:creationId xmlns:a16="http://schemas.microsoft.com/office/drawing/2014/main" id="{55126375-3A63-0E16-9AC7-F922856F0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D02EA-AE2A-7EE9-52F4-5909C0766E86}"/>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142067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D641-8B57-0BDA-F95E-529EEABE1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D1815-B123-51D0-6A7D-BE2FEE390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1A981F-EDDC-3183-8B0D-D3336A851467}"/>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5" name="Footer Placeholder 4">
            <a:extLst>
              <a:ext uri="{FF2B5EF4-FFF2-40B4-BE49-F238E27FC236}">
                <a16:creationId xmlns:a16="http://schemas.microsoft.com/office/drawing/2014/main" id="{C3DA94E6-CCBF-C079-4E72-5DF781BE3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3F360-AA35-756A-C0C0-DD1F18AC626B}"/>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2529893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7C5D-93DC-7DE0-0B65-09E3DDADD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BEC45-676D-338A-AC17-B0D08B26E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0D00F-4892-647C-4BC6-DA42BC4DB6F6}"/>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5" name="Footer Placeholder 4">
            <a:extLst>
              <a:ext uri="{FF2B5EF4-FFF2-40B4-BE49-F238E27FC236}">
                <a16:creationId xmlns:a16="http://schemas.microsoft.com/office/drawing/2014/main" id="{B9EA4A0D-8C17-742C-6B9D-41CA66004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27F50-1292-8C61-0181-06B15C59E4FC}"/>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252029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BFD7-F001-2D2A-2D87-18A0462B17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2B63D1-E195-24DB-C442-62352D53D7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D1BD6-CE5E-6107-3510-4725251A58E0}"/>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5" name="Footer Placeholder 4">
            <a:extLst>
              <a:ext uri="{FF2B5EF4-FFF2-40B4-BE49-F238E27FC236}">
                <a16:creationId xmlns:a16="http://schemas.microsoft.com/office/drawing/2014/main" id="{6C5E2922-6BBB-CA4F-9448-42E2BFFE3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FCD7F-E1F3-3223-6568-AD24B0A6230C}"/>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785503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E263-C458-A558-45CA-581FA5A517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5A38C-0352-2E81-B97A-08F1E0D40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81B431-7934-CDCF-5666-70C30153B4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0A6E6-7F9F-F40F-F680-3CECF25999BD}"/>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6" name="Footer Placeholder 5">
            <a:extLst>
              <a:ext uri="{FF2B5EF4-FFF2-40B4-BE49-F238E27FC236}">
                <a16:creationId xmlns:a16="http://schemas.microsoft.com/office/drawing/2014/main" id="{D840F27B-DDB8-6B21-47CD-1A934C635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95B50-056D-76A6-FF31-4609A9A9F782}"/>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279553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046D-B634-B7FF-FE0D-827267E61A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89AFC-0E9E-6135-4DD0-E53668C2E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92B95-BE3B-7857-B064-ECCB63B15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6D626E-AFD3-C58F-E982-57DAA07C8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91772B-6732-7907-9AC2-AA13A8A009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580880-D4DB-D1ED-1F6A-B58D874B7CFB}"/>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8" name="Footer Placeholder 7">
            <a:extLst>
              <a:ext uri="{FF2B5EF4-FFF2-40B4-BE49-F238E27FC236}">
                <a16:creationId xmlns:a16="http://schemas.microsoft.com/office/drawing/2014/main" id="{89D03146-7BDB-0364-DF86-7ECF3724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D78396-B8A5-9A59-B7E6-668BF82D7AF7}"/>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92988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9F11-E5E8-FC8F-842C-9DF839674A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4B58B-542D-A3C2-7E69-3EF528A35592}"/>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4" name="Footer Placeholder 3">
            <a:extLst>
              <a:ext uri="{FF2B5EF4-FFF2-40B4-BE49-F238E27FC236}">
                <a16:creationId xmlns:a16="http://schemas.microsoft.com/office/drawing/2014/main" id="{575BDD7D-AD75-95D0-C9EB-8B2BF47AD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8E3CC-F9CE-3E7F-5457-609178A43784}"/>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419888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7F2C4-BDE4-3FF4-415C-8F97D5FE8CC8}"/>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3" name="Footer Placeholder 2">
            <a:extLst>
              <a:ext uri="{FF2B5EF4-FFF2-40B4-BE49-F238E27FC236}">
                <a16:creationId xmlns:a16="http://schemas.microsoft.com/office/drawing/2014/main" id="{EE878A54-F30C-2630-AD08-A2B8275BFE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D8DBF9-A2DA-F9A5-EE2F-2F71F8E59F4C}"/>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168201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A0A4-51D4-EE57-A924-D8FFDD0BC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C24374-08C0-C4D6-2007-8D33E6EBB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F201CA-F1A1-5959-30EC-006B0E7F5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CE609-8228-8EC6-50CD-102F5BD12203}"/>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6" name="Footer Placeholder 5">
            <a:extLst>
              <a:ext uri="{FF2B5EF4-FFF2-40B4-BE49-F238E27FC236}">
                <a16:creationId xmlns:a16="http://schemas.microsoft.com/office/drawing/2014/main" id="{52FA5355-E560-2AC7-9781-3781BB539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D58D5-3238-4167-BCF1-EEF8FF918353}"/>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26175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6518-EB3E-44AC-CF74-C634F5ED3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04337-6136-F580-DD4B-775A9B460D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4F5E3-4BE3-BC47-2B34-463E4E717AD7}"/>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5" name="Footer Placeholder 4">
            <a:extLst>
              <a:ext uri="{FF2B5EF4-FFF2-40B4-BE49-F238E27FC236}">
                <a16:creationId xmlns:a16="http://schemas.microsoft.com/office/drawing/2014/main" id="{ECBDA3AD-D244-A632-2AB8-EDB54E6D4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4084C-7999-53DC-EC6C-3986D95F8FD4}"/>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345192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D247-92C3-973F-88A1-29A2F622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35B0F6-5364-17D4-A360-70E9179139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ED5FC8-84DD-813A-3D6F-CCEB65162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50EB3-B2BB-999A-A8E2-441861FAEC34}"/>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6" name="Footer Placeholder 5">
            <a:extLst>
              <a:ext uri="{FF2B5EF4-FFF2-40B4-BE49-F238E27FC236}">
                <a16:creationId xmlns:a16="http://schemas.microsoft.com/office/drawing/2014/main" id="{F0A5E4F8-20D1-2606-A6EC-A9B894A0B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158A4-E06E-5617-1377-00BE01488CB9}"/>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426327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A922-F3D6-F04E-9BF1-689BDD69E5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896950-A818-03A7-DAC0-C991CDC059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88DDF-4CD1-B90C-E9CC-1A58C639E108}"/>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5" name="Footer Placeholder 4">
            <a:extLst>
              <a:ext uri="{FF2B5EF4-FFF2-40B4-BE49-F238E27FC236}">
                <a16:creationId xmlns:a16="http://schemas.microsoft.com/office/drawing/2014/main" id="{53DDA65C-EC2C-2E4A-3B37-CA2120E44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82CF5-8C7E-AC64-ECD3-671230BBD369}"/>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3681890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A1A6D-09C5-C4D1-3DBD-D5468A046A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F186F-7314-6757-BA2C-8C43A2C431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D3958-C581-BCEE-5910-D516161E8864}"/>
              </a:ext>
            </a:extLst>
          </p:cNvPr>
          <p:cNvSpPr>
            <a:spLocks noGrp="1"/>
          </p:cNvSpPr>
          <p:nvPr>
            <p:ph type="dt" sz="half" idx="10"/>
          </p:nvPr>
        </p:nvSpPr>
        <p:spPr/>
        <p:txBody>
          <a:bodyPr/>
          <a:lstStyle/>
          <a:p>
            <a:fld id="{A4BE413A-1BC1-459A-831C-5015E130CC48}" type="datetimeFigureOut">
              <a:rPr lang="en-US" smtClean="0"/>
              <a:t>9/10/2025</a:t>
            </a:fld>
            <a:endParaRPr lang="en-US"/>
          </a:p>
        </p:txBody>
      </p:sp>
      <p:sp>
        <p:nvSpPr>
          <p:cNvPr id="5" name="Footer Placeholder 4">
            <a:extLst>
              <a:ext uri="{FF2B5EF4-FFF2-40B4-BE49-F238E27FC236}">
                <a16:creationId xmlns:a16="http://schemas.microsoft.com/office/drawing/2014/main" id="{9C0E71F4-5676-957B-A876-344D4B47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E4BB0-71C3-651B-7532-0D4935480797}"/>
              </a:ext>
            </a:extLst>
          </p:cNvPr>
          <p:cNvSpPr>
            <a:spLocks noGrp="1"/>
          </p:cNvSpPr>
          <p:nvPr>
            <p:ph type="sldNum" sz="quarter" idx="12"/>
          </p:nvPr>
        </p:nvSpPr>
        <p:spPr/>
        <p:txBody>
          <a:bodyPr/>
          <a:lstStyle/>
          <a:p>
            <a:fld id="{CFBAE9B3-E386-4681-A9A7-A90C5FF3CEBD}" type="slidenum">
              <a:rPr lang="en-US" smtClean="0"/>
              <a:t>‹#›</a:t>
            </a:fld>
            <a:endParaRPr lang="en-US"/>
          </a:p>
        </p:txBody>
      </p:sp>
    </p:spTree>
    <p:extLst>
      <p:ext uri="{BB962C8B-B14F-4D97-AF65-F5344CB8AC3E}">
        <p14:creationId xmlns:p14="http://schemas.microsoft.com/office/powerpoint/2010/main" val="117366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41A4-07FD-A8CE-8064-59CF12F3C5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D1D5A0-762D-0942-84D1-52F8B92562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94292-B900-21C3-111A-1F015DA8C390}"/>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5" name="Footer Placeholder 4">
            <a:extLst>
              <a:ext uri="{FF2B5EF4-FFF2-40B4-BE49-F238E27FC236}">
                <a16:creationId xmlns:a16="http://schemas.microsoft.com/office/drawing/2014/main" id="{FDECCA2F-70B9-02FE-8F55-0DCA9A5DB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7B824-28C9-F621-B625-664142EBD618}"/>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20003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B74E-5463-59B2-48D4-16FE42728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FFBA4-CB9C-1388-3A03-099712292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C9D134-75E6-2B2B-0D9C-3A2FB1EC6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A3B07-FB20-E118-C8F3-5AD6B2E13A0A}"/>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6" name="Footer Placeholder 5">
            <a:extLst>
              <a:ext uri="{FF2B5EF4-FFF2-40B4-BE49-F238E27FC236}">
                <a16:creationId xmlns:a16="http://schemas.microsoft.com/office/drawing/2014/main" id="{EBBD36BB-79B5-DA27-5F64-FC896F649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FD865-C290-75A1-4268-19CAE973ED9C}"/>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10329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611-2C14-CA33-1CFB-6875D682E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527B2-9859-8CF7-1533-A14529576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3CD592-AF78-EAD4-B646-E5713C022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7059F-9A58-1572-0CC3-3C1E8375CE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BA1C8-EB13-14B7-9693-227CBC671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35C90E-168D-4679-9541-DB93FA3C9486}"/>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8" name="Footer Placeholder 7">
            <a:extLst>
              <a:ext uri="{FF2B5EF4-FFF2-40B4-BE49-F238E27FC236}">
                <a16:creationId xmlns:a16="http://schemas.microsoft.com/office/drawing/2014/main" id="{70E95033-7DCD-D963-7B46-BAF54BFFD8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D66C92-1A0C-1705-2F52-688680315F67}"/>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214701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BE4C-BCE4-FF18-1041-D7BD02671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E09A9F-4CC2-A25D-0386-D6805769EA18}"/>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4" name="Footer Placeholder 3">
            <a:extLst>
              <a:ext uri="{FF2B5EF4-FFF2-40B4-BE49-F238E27FC236}">
                <a16:creationId xmlns:a16="http://schemas.microsoft.com/office/drawing/2014/main" id="{7B28E17A-8CEF-91A0-BA7E-32C0DB85C2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9B6B71-ABA6-18BE-6E69-637B1F14A0B0}"/>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148049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4779F-9161-F330-7DA8-C84BD43976EB}"/>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3" name="Footer Placeholder 2">
            <a:extLst>
              <a:ext uri="{FF2B5EF4-FFF2-40B4-BE49-F238E27FC236}">
                <a16:creationId xmlns:a16="http://schemas.microsoft.com/office/drawing/2014/main" id="{17CD69A8-3708-5D2E-5AAF-B730A3CE89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5BB5C-AA1A-63E5-38FB-ABB7D263FEFF}"/>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277906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CB6A-C85C-A5B4-A6AB-D4FC9FA32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B3F67E-AD2C-F460-3681-53298C67D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4F13F5-C4E9-5966-CB8B-5CA3C3D5F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C23B3-84B3-12D2-D11E-2C664221F0DE}"/>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6" name="Footer Placeholder 5">
            <a:extLst>
              <a:ext uri="{FF2B5EF4-FFF2-40B4-BE49-F238E27FC236}">
                <a16:creationId xmlns:a16="http://schemas.microsoft.com/office/drawing/2014/main" id="{3B7DF968-3B8E-5FB3-C4E1-C67D67068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AA920-244A-9C19-877E-6E3C948AF8A2}"/>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24684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AB60-2B7C-353B-FA55-DF00F8477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89E663-8710-B4E0-67DC-F12BFFA6B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2CE580-C45A-2C80-74E5-0EDDA0E31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93E49-978C-564F-9182-D0E9BE640752}"/>
              </a:ext>
            </a:extLst>
          </p:cNvPr>
          <p:cNvSpPr>
            <a:spLocks noGrp="1"/>
          </p:cNvSpPr>
          <p:nvPr>
            <p:ph type="dt" sz="half" idx="10"/>
          </p:nvPr>
        </p:nvSpPr>
        <p:spPr/>
        <p:txBody>
          <a:bodyPr/>
          <a:lstStyle/>
          <a:p>
            <a:fld id="{B483FB2F-2F58-4F5C-8494-B0902544D2AD}" type="datetimeFigureOut">
              <a:rPr lang="en-US" smtClean="0"/>
              <a:t>9/10/2025</a:t>
            </a:fld>
            <a:endParaRPr lang="en-US"/>
          </a:p>
        </p:txBody>
      </p:sp>
      <p:sp>
        <p:nvSpPr>
          <p:cNvPr id="6" name="Footer Placeholder 5">
            <a:extLst>
              <a:ext uri="{FF2B5EF4-FFF2-40B4-BE49-F238E27FC236}">
                <a16:creationId xmlns:a16="http://schemas.microsoft.com/office/drawing/2014/main" id="{90A11AB6-F0F3-04CE-9CC4-D2B096C3C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6B2DC3-7AAD-B97D-971B-EBB67951B8E6}"/>
              </a:ext>
            </a:extLst>
          </p:cNvPr>
          <p:cNvSpPr>
            <a:spLocks noGrp="1"/>
          </p:cNvSpPr>
          <p:nvPr>
            <p:ph type="sldNum" sz="quarter" idx="12"/>
          </p:nvPr>
        </p:nvSpPr>
        <p:spPr/>
        <p:txBody>
          <a:bodyPr/>
          <a:lstStyle/>
          <a:p>
            <a:fld id="{C29343F2-957C-4CC2-814E-B89065C35CAF}" type="slidenum">
              <a:rPr lang="en-US" smtClean="0"/>
              <a:t>‹#›</a:t>
            </a:fld>
            <a:endParaRPr lang="en-US"/>
          </a:p>
        </p:txBody>
      </p:sp>
    </p:spTree>
    <p:extLst>
      <p:ext uri="{BB962C8B-B14F-4D97-AF65-F5344CB8AC3E}">
        <p14:creationId xmlns:p14="http://schemas.microsoft.com/office/powerpoint/2010/main" val="52067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865E5-6D65-CF8B-F626-D2FD9E82E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C5024C-850D-7C88-56A1-7AB6EDC89A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04993-750F-7D01-0098-5AFA910EA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83FB2F-2F58-4F5C-8494-B0902544D2AD}" type="datetimeFigureOut">
              <a:rPr lang="en-US" smtClean="0"/>
              <a:t>9/10/2025</a:t>
            </a:fld>
            <a:endParaRPr lang="en-US"/>
          </a:p>
        </p:txBody>
      </p:sp>
      <p:sp>
        <p:nvSpPr>
          <p:cNvPr id="5" name="Footer Placeholder 4">
            <a:extLst>
              <a:ext uri="{FF2B5EF4-FFF2-40B4-BE49-F238E27FC236}">
                <a16:creationId xmlns:a16="http://schemas.microsoft.com/office/drawing/2014/main" id="{89E3678D-E854-EF43-E0CC-CA558CFB37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F07915E-69F6-48C6-D1C8-C9CF2AE94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9343F2-957C-4CC2-814E-B89065C35CAF}" type="slidenum">
              <a:rPr lang="en-US" smtClean="0"/>
              <a:t>‹#›</a:t>
            </a:fld>
            <a:endParaRPr lang="en-US"/>
          </a:p>
        </p:txBody>
      </p:sp>
    </p:spTree>
    <p:extLst>
      <p:ext uri="{BB962C8B-B14F-4D97-AF65-F5344CB8AC3E}">
        <p14:creationId xmlns:p14="http://schemas.microsoft.com/office/powerpoint/2010/main" val="1337501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59812-0373-1A04-9112-C7DFAF1D7B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66E71C-633D-8F34-0A02-A4CAC86F4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6FA2F-6B6A-D2BE-785E-D96E5B812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BE413A-1BC1-459A-831C-5015E130CC48}" type="datetimeFigureOut">
              <a:rPr lang="en-US" smtClean="0"/>
              <a:t>9/10/2025</a:t>
            </a:fld>
            <a:endParaRPr lang="en-US"/>
          </a:p>
        </p:txBody>
      </p:sp>
      <p:sp>
        <p:nvSpPr>
          <p:cNvPr id="5" name="Footer Placeholder 4">
            <a:extLst>
              <a:ext uri="{FF2B5EF4-FFF2-40B4-BE49-F238E27FC236}">
                <a16:creationId xmlns:a16="http://schemas.microsoft.com/office/drawing/2014/main" id="{B6F61484-080C-8551-321F-8A21E8D50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826671-60A6-337B-E571-7D1FB3FA54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BAE9B3-E386-4681-A9A7-A90C5FF3CEBD}" type="slidenum">
              <a:rPr lang="en-US" smtClean="0"/>
              <a:t>‹#›</a:t>
            </a:fld>
            <a:endParaRPr lang="en-US"/>
          </a:p>
        </p:txBody>
      </p:sp>
    </p:spTree>
    <p:extLst>
      <p:ext uri="{BB962C8B-B14F-4D97-AF65-F5344CB8AC3E}">
        <p14:creationId xmlns:p14="http://schemas.microsoft.com/office/powerpoint/2010/main" val="336334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20.png"/><Relationship Id="rId26" Type="http://schemas.openxmlformats.org/officeDocument/2006/relationships/image" Target="../media/image97.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19.png"/><Relationship Id="rId25" Type="http://schemas.openxmlformats.org/officeDocument/2006/relationships/image" Target="../media/image96.png"/><Relationship Id="rId2" Type="http://schemas.openxmlformats.org/officeDocument/2006/relationships/image" Target="../media/image4.png"/><Relationship Id="rId16" Type="http://schemas.openxmlformats.org/officeDocument/2006/relationships/image" Target="../media/image93.png"/><Relationship Id="rId20" Type="http://schemas.openxmlformats.org/officeDocument/2006/relationships/image" Target="../media/image22.png"/><Relationship Id="rId29" Type="http://schemas.openxmlformats.org/officeDocument/2006/relationships/image" Target="../media/image100.png"/><Relationship Id="rId1" Type="http://schemas.openxmlformats.org/officeDocument/2006/relationships/slideLayout" Target="../slideLayouts/slideLayout18.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95.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94.png"/><Relationship Id="rId28" Type="http://schemas.openxmlformats.org/officeDocument/2006/relationships/image" Target="../media/image99.png"/><Relationship Id="rId10" Type="http://schemas.openxmlformats.org/officeDocument/2006/relationships/image" Target="../media/image87.png"/><Relationship Id="rId19" Type="http://schemas.openxmlformats.org/officeDocument/2006/relationships/image" Target="../media/image21.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24.png"/><Relationship Id="rId27" Type="http://schemas.openxmlformats.org/officeDocument/2006/relationships/image" Target="../media/image9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A84E"/>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FCDF-2910-448B-CDDD-907C2DAD0572}"/>
              </a:ext>
            </a:extLst>
          </p:cNvPr>
          <p:cNvSpPr>
            <a:spLocks noGrp="1"/>
          </p:cNvSpPr>
          <p:nvPr>
            <p:ph type="ctrTitle"/>
          </p:nvPr>
        </p:nvSpPr>
        <p:spPr>
          <a:xfrm>
            <a:off x="4391526" y="1122363"/>
            <a:ext cx="6276474" cy="2387600"/>
          </a:xfrm>
        </p:spPr>
        <p:txBody>
          <a:bodyPr>
            <a:normAutofit fontScale="90000"/>
          </a:bodyPr>
          <a:lstStyle/>
          <a:p>
            <a:r>
              <a:rPr lang="en-US" b="1" dirty="0"/>
              <a:t>Connecting to the Future of Applied Agronomy</a:t>
            </a:r>
          </a:p>
        </p:txBody>
      </p:sp>
      <p:sp>
        <p:nvSpPr>
          <p:cNvPr id="3" name="Subtitle 2">
            <a:extLst>
              <a:ext uri="{FF2B5EF4-FFF2-40B4-BE49-F238E27FC236}">
                <a16:creationId xmlns:a16="http://schemas.microsoft.com/office/drawing/2014/main" id="{E0319011-602C-F24F-44E9-71E39AA08A83}"/>
              </a:ext>
            </a:extLst>
          </p:cNvPr>
          <p:cNvSpPr>
            <a:spLocks noGrp="1"/>
          </p:cNvSpPr>
          <p:nvPr>
            <p:ph type="subTitle" idx="1"/>
          </p:nvPr>
        </p:nvSpPr>
        <p:spPr>
          <a:xfrm>
            <a:off x="4391524" y="3602038"/>
            <a:ext cx="6276475" cy="1655762"/>
          </a:xfrm>
        </p:spPr>
        <p:txBody>
          <a:bodyPr>
            <a:normAutofit/>
          </a:bodyPr>
          <a:lstStyle/>
          <a:p>
            <a:r>
              <a:rPr lang="en-US" sz="3200" b="1" dirty="0"/>
              <a:t>The ASA 2026-31 Strategic Plan</a:t>
            </a:r>
          </a:p>
        </p:txBody>
      </p:sp>
      <p:pic>
        <p:nvPicPr>
          <p:cNvPr id="5" name="Picture 4">
            <a:extLst>
              <a:ext uri="{FF2B5EF4-FFF2-40B4-BE49-F238E27FC236}">
                <a16:creationId xmlns:a16="http://schemas.microsoft.com/office/drawing/2014/main" id="{0B5F24DF-5D72-FD70-5D52-FBC67B81A1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42646">
            <a:off x="630472" y="515731"/>
            <a:ext cx="3287034" cy="5480462"/>
          </a:xfrm>
          <a:prstGeom prst="rect">
            <a:avLst/>
          </a:prstGeom>
          <a:effectLst>
            <a:outerShdw blurRad="50800" dist="38100" dir="2700000" sx="103000" sy="103000" algn="tl" rotWithShape="0">
              <a:prstClr val="black">
                <a:alpha val="40000"/>
              </a:prstClr>
            </a:outerShdw>
          </a:effectLst>
        </p:spPr>
      </p:pic>
      <p:pic>
        <p:nvPicPr>
          <p:cNvPr id="6" name="Picture 5">
            <a:extLst>
              <a:ext uri="{FF2B5EF4-FFF2-40B4-BE49-F238E27FC236}">
                <a16:creationId xmlns:a16="http://schemas.microsoft.com/office/drawing/2014/main" id="{3D8D3A6F-9F74-2D6E-C32C-23D39897FD6F}"/>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Tree>
    <p:extLst>
      <p:ext uri="{BB962C8B-B14F-4D97-AF65-F5344CB8AC3E}">
        <p14:creationId xmlns:p14="http://schemas.microsoft.com/office/powerpoint/2010/main" val="158827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DA3A-9B12-AC8D-9787-B66FD3681036}"/>
              </a:ext>
            </a:extLst>
          </p:cNvPr>
          <p:cNvSpPr>
            <a:spLocks noGrp="1"/>
          </p:cNvSpPr>
          <p:nvPr>
            <p:ph type="title"/>
          </p:nvPr>
        </p:nvSpPr>
        <p:spPr>
          <a:xfrm>
            <a:off x="3781425" y="107950"/>
            <a:ext cx="7010400" cy="1325563"/>
          </a:xfrm>
        </p:spPr>
        <p:txBody>
          <a:bodyPr/>
          <a:lstStyle/>
          <a:p>
            <a:r>
              <a:rPr lang="en-US" dirty="0"/>
              <a:t>What would lead to failure?</a:t>
            </a:r>
          </a:p>
        </p:txBody>
      </p:sp>
      <p:pic>
        <p:nvPicPr>
          <p:cNvPr id="4" name="Picture 3">
            <a:extLst>
              <a:ext uri="{FF2B5EF4-FFF2-40B4-BE49-F238E27FC236}">
                <a16:creationId xmlns:a16="http://schemas.microsoft.com/office/drawing/2014/main" id="{A97FCDFE-9652-8C33-0FA5-5129EB4BF3A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38201" y="436561"/>
            <a:ext cx="2261517" cy="1688703"/>
          </a:xfrm>
          <a:prstGeom prst="rect">
            <a:avLst/>
          </a:prstGeom>
        </p:spPr>
      </p:pic>
      <p:pic>
        <p:nvPicPr>
          <p:cNvPr id="5" name="Picture 4">
            <a:extLst>
              <a:ext uri="{FF2B5EF4-FFF2-40B4-BE49-F238E27FC236}">
                <a16:creationId xmlns:a16="http://schemas.microsoft.com/office/drawing/2014/main" id="{817F65ED-BE91-5A30-DC8D-02EEA489A46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8200" y="5078015"/>
            <a:ext cx="2261517" cy="1518438"/>
          </a:xfrm>
          <a:prstGeom prst="rect">
            <a:avLst/>
          </a:prstGeom>
        </p:spPr>
      </p:pic>
      <p:pic>
        <p:nvPicPr>
          <p:cNvPr id="6" name="Picture 5">
            <a:extLst>
              <a:ext uri="{FF2B5EF4-FFF2-40B4-BE49-F238E27FC236}">
                <a16:creationId xmlns:a16="http://schemas.microsoft.com/office/drawing/2014/main" id="{5EF6223D-B25D-2E2A-B281-A2960CD9D5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8200" y="2125264"/>
            <a:ext cx="2261517" cy="704850"/>
          </a:xfrm>
          <a:prstGeom prst="rect">
            <a:avLst/>
          </a:prstGeom>
        </p:spPr>
      </p:pic>
      <p:pic>
        <p:nvPicPr>
          <p:cNvPr id="7" name="Picture 6">
            <a:extLst>
              <a:ext uri="{FF2B5EF4-FFF2-40B4-BE49-F238E27FC236}">
                <a16:creationId xmlns:a16="http://schemas.microsoft.com/office/drawing/2014/main" id="{BFE2AD45-B6BA-529B-F109-368808678F2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8200" y="2830114"/>
            <a:ext cx="2261517" cy="666751"/>
          </a:xfrm>
          <a:prstGeom prst="rect">
            <a:avLst/>
          </a:prstGeom>
        </p:spPr>
      </p:pic>
      <p:pic>
        <p:nvPicPr>
          <p:cNvPr id="8" name="Picture 7">
            <a:extLst>
              <a:ext uri="{FF2B5EF4-FFF2-40B4-BE49-F238E27FC236}">
                <a16:creationId xmlns:a16="http://schemas.microsoft.com/office/drawing/2014/main" id="{FF85E300-168C-1ADF-FD1A-A2A77AFB0DD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38200" y="3496865"/>
            <a:ext cx="2261517" cy="685800"/>
          </a:xfrm>
          <a:prstGeom prst="rect">
            <a:avLst/>
          </a:prstGeom>
        </p:spPr>
      </p:pic>
      <p:pic>
        <p:nvPicPr>
          <p:cNvPr id="9" name="Picture 8">
            <a:extLst>
              <a:ext uri="{FF2B5EF4-FFF2-40B4-BE49-F238E27FC236}">
                <a16:creationId xmlns:a16="http://schemas.microsoft.com/office/drawing/2014/main" id="{70E7D056-0606-80A7-0473-4E8AADC71D9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38200" y="4182665"/>
            <a:ext cx="2261517" cy="895350"/>
          </a:xfrm>
          <a:prstGeom prst="rect">
            <a:avLst/>
          </a:prstGeom>
        </p:spPr>
      </p:pic>
      <p:sp>
        <p:nvSpPr>
          <p:cNvPr id="10" name="TextBox 9">
            <a:extLst>
              <a:ext uri="{FF2B5EF4-FFF2-40B4-BE49-F238E27FC236}">
                <a16:creationId xmlns:a16="http://schemas.microsoft.com/office/drawing/2014/main" id="{FE7AA492-3F6A-AEAC-BCC2-C8A3BD2CCACD}"/>
              </a:ext>
            </a:extLst>
          </p:cNvPr>
          <p:cNvSpPr txBox="1"/>
          <p:nvPr/>
        </p:nvSpPr>
        <p:spPr>
          <a:xfrm>
            <a:off x="3525253" y="1267303"/>
            <a:ext cx="8157410" cy="5478423"/>
          </a:xfrm>
          <a:prstGeom prst="rect">
            <a:avLst/>
          </a:prstGeom>
          <a:noFill/>
        </p:spPr>
        <p:txBody>
          <a:bodyPr wrap="square" rtlCol="0">
            <a:spAutoFit/>
          </a:bodyPr>
          <a:lstStyle/>
          <a:p>
            <a:pPr marL="342900" indent="-342900">
              <a:buAutoNum type="arabicPeriod"/>
            </a:pPr>
            <a:r>
              <a:rPr lang="en-US" sz="2400" dirty="0"/>
              <a:t>Lack of engagement across the org for executing the plan</a:t>
            </a:r>
          </a:p>
          <a:p>
            <a:pPr marL="342900" indent="-342900">
              <a:buAutoNum type="arabicPeriod"/>
            </a:pPr>
            <a:r>
              <a:rPr lang="en-US" sz="2400" dirty="0"/>
              <a:t>Total lack of outreach effort (didn’t coordinate) </a:t>
            </a:r>
          </a:p>
          <a:p>
            <a:pPr marL="342900" indent="-342900">
              <a:buAutoNum type="arabicPeriod"/>
            </a:pPr>
            <a:r>
              <a:rPr lang="en-US" sz="2400" dirty="0"/>
              <a:t>We can’t get employers on board (maybe don’t know enough about where our CCAs work)</a:t>
            </a:r>
          </a:p>
          <a:p>
            <a:pPr marL="342900" indent="-342900">
              <a:buAutoNum type="arabicPeriod"/>
            </a:pPr>
            <a:r>
              <a:rPr lang="en-US" sz="2400" dirty="0"/>
              <a:t>Didn’t budget to put the time into it w/ different stakeholder groups</a:t>
            </a:r>
          </a:p>
          <a:p>
            <a:pPr marL="342900" indent="-342900">
              <a:buAutoNum type="arabicPeriod"/>
            </a:pPr>
            <a:r>
              <a:rPr lang="en-US" sz="2400" dirty="0"/>
              <a:t>Failed to communicate the value proposition to stakeholders … with our succeeding board members (and turnover among staff not prepared) ***</a:t>
            </a:r>
          </a:p>
          <a:p>
            <a:pPr marL="342900" indent="-342900">
              <a:buAutoNum type="arabicPeriod"/>
            </a:pPr>
            <a:r>
              <a:rPr lang="en-US" sz="2400" dirty="0"/>
              <a:t>Silo-d responsibilities (small group of people instead of wide-spread buy-in across boards)</a:t>
            </a:r>
          </a:p>
          <a:p>
            <a:pPr marL="342900" indent="-342900">
              <a:buAutoNum type="arabicPeriod"/>
            </a:pPr>
            <a:r>
              <a:rPr lang="en-US" sz="2400" dirty="0"/>
              <a:t>* Across the board shared effort</a:t>
            </a:r>
          </a:p>
          <a:p>
            <a:pPr marL="342900" indent="-342900">
              <a:buAutoNum type="arabicPeriod"/>
            </a:pPr>
            <a:r>
              <a:rPr lang="en-US" sz="2400" dirty="0"/>
              <a:t>Didn’t blow our horn enough in areas where we could pick up some clientele</a:t>
            </a:r>
          </a:p>
          <a:p>
            <a:pPr marL="342900" indent="-342900">
              <a:buAutoNum type="arabicPeriod"/>
            </a:pPr>
            <a:endParaRPr lang="en-US" sz="1400" dirty="0"/>
          </a:p>
        </p:txBody>
      </p:sp>
    </p:spTree>
    <p:extLst>
      <p:ext uri="{BB962C8B-B14F-4D97-AF65-F5344CB8AC3E}">
        <p14:creationId xmlns:p14="http://schemas.microsoft.com/office/powerpoint/2010/main" val="20914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additive="base">
                                        <p:cTn id="3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 calcmode="lin" valueType="num">
                                      <p:cBhvr additive="base">
                                        <p:cTn id="4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 calcmode="lin" valueType="num">
                                      <p:cBhvr additive="base">
                                        <p:cTn id="5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 calcmode="lin" valueType="num">
                                      <p:cBhvr additive="base">
                                        <p:cTn id="5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 calcmode="lin" valueType="num">
                                      <p:cBhvr additive="base">
                                        <p:cTn id="6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xEl>
                                              <p:pRg st="5" end="5"/>
                                            </p:txEl>
                                          </p:spTgt>
                                        </p:tgtEl>
                                        <p:attrNameLst>
                                          <p:attrName>style.visibility</p:attrName>
                                        </p:attrNameLst>
                                      </p:cBhvr>
                                      <p:to>
                                        <p:strVal val="visible"/>
                                      </p:to>
                                    </p:set>
                                    <p:anim calcmode="lin" valueType="num">
                                      <p:cBhvr additive="base">
                                        <p:cTn id="68"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
                                            <p:txEl>
                                              <p:pRg st="6" end="6"/>
                                            </p:txEl>
                                          </p:spTgt>
                                        </p:tgtEl>
                                        <p:attrNameLst>
                                          <p:attrName>style.visibility</p:attrName>
                                        </p:attrNameLst>
                                      </p:cBhvr>
                                      <p:to>
                                        <p:strVal val="visible"/>
                                      </p:to>
                                    </p:set>
                                    <p:anim calcmode="lin" valueType="num">
                                      <p:cBhvr additive="base">
                                        <p:cTn id="7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
                                            <p:txEl>
                                              <p:pRg st="7" end="7"/>
                                            </p:txEl>
                                          </p:spTgt>
                                        </p:tgtEl>
                                        <p:attrNameLst>
                                          <p:attrName>style.visibility</p:attrName>
                                        </p:attrNameLst>
                                      </p:cBhvr>
                                      <p:to>
                                        <p:strVal val="visible"/>
                                      </p:to>
                                    </p:set>
                                    <p:anim calcmode="lin" valueType="num">
                                      <p:cBhvr additive="base">
                                        <p:cTn id="8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1FB2CC2-4D39-45B6-49F1-43AE2EF28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81127-36C7-29D5-279E-4F64DFDE81E9}"/>
              </a:ext>
            </a:extLst>
          </p:cNvPr>
          <p:cNvSpPr>
            <a:spLocks noGrp="1"/>
          </p:cNvSpPr>
          <p:nvPr>
            <p:ph type="title"/>
          </p:nvPr>
        </p:nvSpPr>
        <p:spPr>
          <a:xfrm>
            <a:off x="3781425" y="107950"/>
            <a:ext cx="7010400" cy="1325563"/>
          </a:xfrm>
        </p:spPr>
        <p:txBody>
          <a:bodyPr/>
          <a:lstStyle/>
          <a:p>
            <a:r>
              <a:rPr lang="en-US" dirty="0"/>
              <a:t>What will breed success?</a:t>
            </a:r>
          </a:p>
        </p:txBody>
      </p:sp>
      <p:pic>
        <p:nvPicPr>
          <p:cNvPr id="4" name="Picture 3">
            <a:extLst>
              <a:ext uri="{FF2B5EF4-FFF2-40B4-BE49-F238E27FC236}">
                <a16:creationId xmlns:a16="http://schemas.microsoft.com/office/drawing/2014/main" id="{D984B7D6-94B6-96B4-E70A-802C13F691E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38201" y="436561"/>
            <a:ext cx="2261517" cy="1688703"/>
          </a:xfrm>
          <a:prstGeom prst="rect">
            <a:avLst/>
          </a:prstGeom>
        </p:spPr>
      </p:pic>
      <p:pic>
        <p:nvPicPr>
          <p:cNvPr id="5" name="Picture 4">
            <a:extLst>
              <a:ext uri="{FF2B5EF4-FFF2-40B4-BE49-F238E27FC236}">
                <a16:creationId xmlns:a16="http://schemas.microsoft.com/office/drawing/2014/main" id="{66475894-08CF-68D1-E05D-4F03BBEDAEC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8200" y="5078015"/>
            <a:ext cx="2261517" cy="1518438"/>
          </a:xfrm>
          <a:prstGeom prst="rect">
            <a:avLst/>
          </a:prstGeom>
        </p:spPr>
      </p:pic>
      <p:pic>
        <p:nvPicPr>
          <p:cNvPr id="6" name="Picture 5">
            <a:extLst>
              <a:ext uri="{FF2B5EF4-FFF2-40B4-BE49-F238E27FC236}">
                <a16:creationId xmlns:a16="http://schemas.microsoft.com/office/drawing/2014/main" id="{42483A19-A2F4-2862-1907-CEEF2E09A38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8200" y="2125264"/>
            <a:ext cx="2261517" cy="704850"/>
          </a:xfrm>
          <a:prstGeom prst="rect">
            <a:avLst/>
          </a:prstGeom>
        </p:spPr>
      </p:pic>
      <p:pic>
        <p:nvPicPr>
          <p:cNvPr id="7" name="Picture 6">
            <a:extLst>
              <a:ext uri="{FF2B5EF4-FFF2-40B4-BE49-F238E27FC236}">
                <a16:creationId xmlns:a16="http://schemas.microsoft.com/office/drawing/2014/main" id="{2E99DB54-6FA6-A703-F929-809695763EC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8200" y="2830114"/>
            <a:ext cx="2261517" cy="666751"/>
          </a:xfrm>
          <a:prstGeom prst="rect">
            <a:avLst/>
          </a:prstGeom>
        </p:spPr>
      </p:pic>
      <p:pic>
        <p:nvPicPr>
          <p:cNvPr id="8" name="Picture 7">
            <a:extLst>
              <a:ext uri="{FF2B5EF4-FFF2-40B4-BE49-F238E27FC236}">
                <a16:creationId xmlns:a16="http://schemas.microsoft.com/office/drawing/2014/main" id="{50D169CA-7DDB-36E8-2453-8C11B4E4B66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38200" y="3496865"/>
            <a:ext cx="2261517" cy="685800"/>
          </a:xfrm>
          <a:prstGeom prst="rect">
            <a:avLst/>
          </a:prstGeom>
        </p:spPr>
      </p:pic>
      <p:pic>
        <p:nvPicPr>
          <p:cNvPr id="9" name="Picture 8">
            <a:extLst>
              <a:ext uri="{FF2B5EF4-FFF2-40B4-BE49-F238E27FC236}">
                <a16:creationId xmlns:a16="http://schemas.microsoft.com/office/drawing/2014/main" id="{CE8994DC-C230-2EB1-24CD-DF1C14F24D1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38200" y="4182665"/>
            <a:ext cx="2261517" cy="895350"/>
          </a:xfrm>
          <a:prstGeom prst="rect">
            <a:avLst/>
          </a:prstGeom>
        </p:spPr>
      </p:pic>
      <p:sp>
        <p:nvSpPr>
          <p:cNvPr id="10" name="TextBox 9">
            <a:extLst>
              <a:ext uri="{FF2B5EF4-FFF2-40B4-BE49-F238E27FC236}">
                <a16:creationId xmlns:a16="http://schemas.microsoft.com/office/drawing/2014/main" id="{342AAF18-B731-D73F-D98E-1F5968CEFC44}"/>
              </a:ext>
            </a:extLst>
          </p:cNvPr>
          <p:cNvSpPr txBox="1"/>
          <p:nvPr/>
        </p:nvSpPr>
        <p:spPr>
          <a:xfrm>
            <a:off x="4118881" y="1433513"/>
            <a:ext cx="7234917" cy="5109091"/>
          </a:xfrm>
          <a:prstGeom prst="rect">
            <a:avLst/>
          </a:prstGeom>
          <a:noFill/>
        </p:spPr>
        <p:txBody>
          <a:bodyPr wrap="square" rtlCol="0">
            <a:spAutoFit/>
          </a:bodyPr>
          <a:lstStyle/>
          <a:p>
            <a:pPr marL="342900" indent="-342900">
              <a:buAutoNum type="arabicPeriod"/>
            </a:pPr>
            <a:r>
              <a:rPr lang="en-US" sz="2400" dirty="0"/>
              <a:t>Engagement across the organization &amp; collaboration</a:t>
            </a:r>
          </a:p>
          <a:p>
            <a:pPr marL="342900" indent="-342900">
              <a:buAutoNum type="arabicPeriod"/>
            </a:pPr>
            <a:r>
              <a:rPr lang="en-US" sz="2400" dirty="0"/>
              <a:t>Coordinated, systemized outreach</a:t>
            </a:r>
          </a:p>
          <a:p>
            <a:pPr marL="342900" indent="-342900">
              <a:buAutoNum type="arabicPeriod"/>
            </a:pPr>
            <a:r>
              <a:rPr lang="en-US" sz="2400" dirty="0"/>
              <a:t>Get a better idea of WHERE CCAs work &amp; genuinely engage w/ their employers</a:t>
            </a:r>
          </a:p>
          <a:p>
            <a:pPr marL="342900" indent="-342900">
              <a:buAutoNum type="arabicPeriod"/>
            </a:pPr>
            <a:r>
              <a:rPr lang="en-US" sz="2400" dirty="0"/>
              <a:t>Budget &amp; allocate resources (money + time) to engage w/ key stakeholders</a:t>
            </a:r>
          </a:p>
          <a:p>
            <a:pPr marL="342900" indent="-342900">
              <a:buAutoNum type="arabicPeriod"/>
            </a:pPr>
            <a:r>
              <a:rPr lang="en-US" sz="2400" dirty="0"/>
              <a:t>Sell our value proposition WAY better than we have</a:t>
            </a:r>
          </a:p>
          <a:p>
            <a:pPr marL="342900" indent="-342900">
              <a:buAutoNum type="arabicPeriod"/>
            </a:pPr>
            <a:r>
              <a:rPr lang="en-US" sz="2400" dirty="0"/>
              <a:t>Everyone (“Madison” &amp; all boards) are held accountable</a:t>
            </a:r>
          </a:p>
          <a:p>
            <a:pPr marL="342900" indent="-342900">
              <a:buAutoNum type="arabicPeriod"/>
            </a:pPr>
            <a:r>
              <a:rPr lang="en-US" sz="2400" dirty="0"/>
              <a:t>* Comprehensive buy-in</a:t>
            </a:r>
          </a:p>
          <a:p>
            <a:pPr marL="342900" indent="-342900">
              <a:buAutoNum type="arabicPeriod"/>
            </a:pPr>
            <a:r>
              <a:rPr lang="en-US" sz="2400" dirty="0"/>
              <a:t>Never miss (big) opportunities to blow our own horn</a:t>
            </a:r>
          </a:p>
          <a:p>
            <a:pPr marL="342900" indent="-342900">
              <a:buAutoNum type="arabicPeriod"/>
            </a:pPr>
            <a:endParaRPr lang="en-US" sz="1400" dirty="0"/>
          </a:p>
        </p:txBody>
      </p:sp>
    </p:spTree>
    <p:extLst>
      <p:ext uri="{BB962C8B-B14F-4D97-AF65-F5344CB8AC3E}">
        <p14:creationId xmlns:p14="http://schemas.microsoft.com/office/powerpoint/2010/main" val="24634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additive="base">
                                        <p:cTn id="3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 calcmode="lin" valueType="num">
                                      <p:cBhvr additive="base">
                                        <p:cTn id="4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 calcmode="lin" valueType="num">
                                      <p:cBhvr additive="base">
                                        <p:cTn id="5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 calcmode="lin" valueType="num">
                                      <p:cBhvr additive="base">
                                        <p:cTn id="5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 calcmode="lin" valueType="num">
                                      <p:cBhvr additive="base">
                                        <p:cTn id="6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xEl>
                                              <p:pRg st="5" end="5"/>
                                            </p:txEl>
                                          </p:spTgt>
                                        </p:tgtEl>
                                        <p:attrNameLst>
                                          <p:attrName>style.visibility</p:attrName>
                                        </p:attrNameLst>
                                      </p:cBhvr>
                                      <p:to>
                                        <p:strVal val="visible"/>
                                      </p:to>
                                    </p:set>
                                    <p:anim calcmode="lin" valueType="num">
                                      <p:cBhvr additive="base">
                                        <p:cTn id="68"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
                                            <p:txEl>
                                              <p:pRg st="6" end="6"/>
                                            </p:txEl>
                                          </p:spTgt>
                                        </p:tgtEl>
                                        <p:attrNameLst>
                                          <p:attrName>style.visibility</p:attrName>
                                        </p:attrNameLst>
                                      </p:cBhvr>
                                      <p:to>
                                        <p:strVal val="visible"/>
                                      </p:to>
                                    </p:set>
                                    <p:anim calcmode="lin" valueType="num">
                                      <p:cBhvr additive="base">
                                        <p:cTn id="7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
                                            <p:txEl>
                                              <p:pRg st="7" end="7"/>
                                            </p:txEl>
                                          </p:spTgt>
                                        </p:tgtEl>
                                        <p:attrNameLst>
                                          <p:attrName>style.visibility</p:attrName>
                                        </p:attrNameLst>
                                      </p:cBhvr>
                                      <p:to>
                                        <p:strVal val="visible"/>
                                      </p:to>
                                    </p:set>
                                    <p:anim calcmode="lin" valueType="num">
                                      <p:cBhvr additive="base">
                                        <p:cTn id="8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466B-B3CD-727D-EC89-6E705FCE9329}"/>
              </a:ext>
            </a:extLst>
          </p:cNvPr>
          <p:cNvSpPr>
            <a:spLocks noGrp="1"/>
          </p:cNvSpPr>
          <p:nvPr>
            <p:ph type="title"/>
          </p:nvPr>
        </p:nvSpPr>
        <p:spPr>
          <a:xfrm>
            <a:off x="1009649" y="216126"/>
            <a:ext cx="7210425" cy="1325563"/>
          </a:xfrm>
        </p:spPr>
        <p:txBody>
          <a:bodyPr/>
          <a:lstStyle/>
          <a:p>
            <a:r>
              <a:rPr lang="en-US" dirty="0"/>
              <a:t>What would lead to failure?</a:t>
            </a:r>
          </a:p>
        </p:txBody>
      </p:sp>
      <p:pic>
        <p:nvPicPr>
          <p:cNvPr id="4" name="Picture 3">
            <a:extLst>
              <a:ext uri="{FF2B5EF4-FFF2-40B4-BE49-F238E27FC236}">
                <a16:creationId xmlns:a16="http://schemas.microsoft.com/office/drawing/2014/main" id="{D5874D16-0739-1D4D-C249-1683CAD78E3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444229" y="269481"/>
            <a:ext cx="2326880" cy="1796260"/>
          </a:xfrm>
          <a:prstGeom prst="rect">
            <a:avLst/>
          </a:prstGeom>
        </p:spPr>
      </p:pic>
      <p:pic>
        <p:nvPicPr>
          <p:cNvPr id="5" name="Picture 4">
            <a:extLst>
              <a:ext uri="{FF2B5EF4-FFF2-40B4-BE49-F238E27FC236}">
                <a16:creationId xmlns:a16="http://schemas.microsoft.com/office/drawing/2014/main" id="{79A668C4-DBC5-53DC-CF05-55F4C5DDA42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444228" y="5029201"/>
            <a:ext cx="2326880" cy="1518438"/>
          </a:xfrm>
          <a:prstGeom prst="rect">
            <a:avLst/>
          </a:prstGeom>
        </p:spPr>
      </p:pic>
      <p:pic>
        <p:nvPicPr>
          <p:cNvPr id="6" name="Picture 5">
            <a:extLst>
              <a:ext uri="{FF2B5EF4-FFF2-40B4-BE49-F238E27FC236}">
                <a16:creationId xmlns:a16="http://schemas.microsoft.com/office/drawing/2014/main" id="{2FFC96B4-4982-7FE0-787F-46C4C8A4725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444229" y="2066924"/>
            <a:ext cx="2326880" cy="714375"/>
          </a:xfrm>
          <a:prstGeom prst="rect">
            <a:avLst/>
          </a:prstGeom>
        </p:spPr>
      </p:pic>
      <p:pic>
        <p:nvPicPr>
          <p:cNvPr id="7" name="Picture 6">
            <a:extLst>
              <a:ext uri="{FF2B5EF4-FFF2-40B4-BE49-F238E27FC236}">
                <a16:creationId xmlns:a16="http://schemas.microsoft.com/office/drawing/2014/main" id="{8A69C46C-75F0-D933-C6F1-0A93B0616DC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444229" y="2781299"/>
            <a:ext cx="2326880" cy="676275"/>
          </a:xfrm>
          <a:prstGeom prst="rect">
            <a:avLst/>
          </a:prstGeom>
        </p:spPr>
      </p:pic>
      <p:pic>
        <p:nvPicPr>
          <p:cNvPr id="8" name="Picture 7">
            <a:extLst>
              <a:ext uri="{FF2B5EF4-FFF2-40B4-BE49-F238E27FC236}">
                <a16:creationId xmlns:a16="http://schemas.microsoft.com/office/drawing/2014/main" id="{EF5347D3-1831-5983-649D-85B92B54EF5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444229" y="3429000"/>
            <a:ext cx="2326880" cy="733425"/>
          </a:xfrm>
          <a:prstGeom prst="rect">
            <a:avLst/>
          </a:prstGeom>
        </p:spPr>
      </p:pic>
      <p:pic>
        <p:nvPicPr>
          <p:cNvPr id="9" name="Picture 8">
            <a:extLst>
              <a:ext uri="{FF2B5EF4-FFF2-40B4-BE49-F238E27FC236}">
                <a16:creationId xmlns:a16="http://schemas.microsoft.com/office/drawing/2014/main" id="{1A12E0E6-01C5-436A-0484-928EF780370F}"/>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444228" y="4133850"/>
            <a:ext cx="2326880" cy="942975"/>
          </a:xfrm>
          <a:prstGeom prst="rect">
            <a:avLst/>
          </a:prstGeom>
        </p:spPr>
      </p:pic>
      <p:sp>
        <p:nvSpPr>
          <p:cNvPr id="10" name="TextBox 9">
            <a:extLst>
              <a:ext uri="{FF2B5EF4-FFF2-40B4-BE49-F238E27FC236}">
                <a16:creationId xmlns:a16="http://schemas.microsoft.com/office/drawing/2014/main" id="{6427F024-3144-0E84-15B8-C76C8DC1D1A0}"/>
              </a:ext>
            </a:extLst>
          </p:cNvPr>
          <p:cNvSpPr txBox="1"/>
          <p:nvPr/>
        </p:nvSpPr>
        <p:spPr>
          <a:xfrm>
            <a:off x="838201" y="1541689"/>
            <a:ext cx="7930732" cy="5078313"/>
          </a:xfrm>
          <a:prstGeom prst="rect">
            <a:avLst/>
          </a:prstGeom>
          <a:noFill/>
        </p:spPr>
        <p:txBody>
          <a:bodyPr wrap="square" rtlCol="0">
            <a:spAutoFit/>
          </a:bodyPr>
          <a:lstStyle/>
          <a:p>
            <a:pPr marL="342900" indent="-342900">
              <a:buAutoNum type="arabicPeriod"/>
            </a:pPr>
            <a:r>
              <a:rPr lang="en-US" dirty="0"/>
              <a:t>No one took it on (no one spearheaded it)</a:t>
            </a:r>
          </a:p>
          <a:p>
            <a:pPr marL="342900" indent="-342900">
              <a:buAutoNum type="arabicPeriod"/>
            </a:pPr>
            <a:r>
              <a:rPr lang="en-US" dirty="0"/>
              <a:t>One approach for all was done versus tailoring for markets (particularly int’l, but also regionally in U.S.) **</a:t>
            </a:r>
          </a:p>
          <a:p>
            <a:pPr marL="342900" indent="-342900">
              <a:buAutoNum type="arabicPeriod"/>
            </a:pPr>
            <a:r>
              <a:rPr lang="en-US" dirty="0"/>
              <a:t>Didn’t build resources &amp; infrastructure, </a:t>
            </a:r>
            <a:r>
              <a:rPr lang="en-US" dirty="0" err="1"/>
              <a:t>esp</a:t>
            </a:r>
            <a:r>
              <a:rPr lang="en-US" dirty="0"/>
              <a:t> looking at int’l spots where there’s language barrier ** (make it so easy)</a:t>
            </a:r>
          </a:p>
          <a:p>
            <a:pPr marL="342900" indent="-342900">
              <a:buAutoNum type="arabicPeriod"/>
            </a:pPr>
            <a:r>
              <a:rPr lang="en-US" dirty="0"/>
              <a:t>Didn’t have name recognition … </a:t>
            </a:r>
          </a:p>
          <a:p>
            <a:pPr marL="342900" indent="-342900">
              <a:buAutoNum type="arabicPeriod"/>
            </a:pPr>
            <a:r>
              <a:rPr lang="en-US" dirty="0"/>
              <a:t>States/provinces/countries so focused on awareness, overlooked opportunities to promote the program to exam takers (different in New Brunswick than in E. Lansing)</a:t>
            </a:r>
          </a:p>
          <a:p>
            <a:pPr marL="342900" indent="-342900">
              <a:buAutoNum type="arabicPeriod"/>
            </a:pPr>
            <a:r>
              <a:rPr lang="en-US" dirty="0"/>
              <a:t>We put things out there in a trough, but weren’t aggressive at pushing people to utilize</a:t>
            </a:r>
          </a:p>
          <a:p>
            <a:pPr marL="342900" indent="-342900">
              <a:buAutoNum type="arabicPeriod"/>
            </a:pPr>
            <a:r>
              <a:rPr lang="en-US" dirty="0"/>
              <a:t>Boards didn’t properly budget or don’t have money to implement (placed money elsewhere)</a:t>
            </a:r>
          </a:p>
          <a:p>
            <a:pPr marL="342900" indent="-342900">
              <a:buAutoNum type="arabicPeriod"/>
            </a:pPr>
            <a:r>
              <a:rPr lang="en-US" dirty="0"/>
              <a:t>Didn’t allocate the right resources (big task and we failed to allocate accordingly) … talent at MSN or on boards</a:t>
            </a:r>
          </a:p>
          <a:p>
            <a:pPr marL="342900" indent="-342900">
              <a:buAutoNum type="arabicPeriod"/>
            </a:pPr>
            <a:r>
              <a:rPr lang="en-US" dirty="0"/>
              <a:t>Failed to build the right teams to carry out the initiatives </a:t>
            </a:r>
          </a:p>
          <a:p>
            <a:pPr marL="342900" indent="-342900">
              <a:buAutoNum type="arabicPeriod"/>
            </a:pPr>
            <a:r>
              <a:rPr lang="en-US" dirty="0"/>
              <a:t>Didn’t do our homework on the employment market &amp; candidates who are using this to supplement their resumes </a:t>
            </a:r>
          </a:p>
        </p:txBody>
      </p:sp>
    </p:spTree>
    <p:extLst>
      <p:ext uri="{BB962C8B-B14F-4D97-AF65-F5344CB8AC3E}">
        <p14:creationId xmlns:p14="http://schemas.microsoft.com/office/powerpoint/2010/main" val="6843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additive="base">
                                        <p:cTn id="3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 calcmode="lin" valueType="num">
                                      <p:cBhvr additive="base">
                                        <p:cTn id="4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 calcmode="lin" valueType="num">
                                      <p:cBhvr additive="base">
                                        <p:cTn id="5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 calcmode="lin" valueType="num">
                                      <p:cBhvr additive="base">
                                        <p:cTn id="5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 calcmode="lin" valueType="num">
                                      <p:cBhvr additive="base">
                                        <p:cTn id="6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xEl>
                                              <p:pRg st="5" end="5"/>
                                            </p:txEl>
                                          </p:spTgt>
                                        </p:tgtEl>
                                        <p:attrNameLst>
                                          <p:attrName>style.visibility</p:attrName>
                                        </p:attrNameLst>
                                      </p:cBhvr>
                                      <p:to>
                                        <p:strVal val="visible"/>
                                      </p:to>
                                    </p:set>
                                    <p:anim calcmode="lin" valueType="num">
                                      <p:cBhvr additive="base">
                                        <p:cTn id="68"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
                                            <p:txEl>
                                              <p:pRg st="6" end="6"/>
                                            </p:txEl>
                                          </p:spTgt>
                                        </p:tgtEl>
                                        <p:attrNameLst>
                                          <p:attrName>style.visibility</p:attrName>
                                        </p:attrNameLst>
                                      </p:cBhvr>
                                      <p:to>
                                        <p:strVal val="visible"/>
                                      </p:to>
                                    </p:set>
                                    <p:anim calcmode="lin" valueType="num">
                                      <p:cBhvr additive="base">
                                        <p:cTn id="7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
                                            <p:txEl>
                                              <p:pRg st="7" end="7"/>
                                            </p:txEl>
                                          </p:spTgt>
                                        </p:tgtEl>
                                        <p:attrNameLst>
                                          <p:attrName>style.visibility</p:attrName>
                                        </p:attrNameLst>
                                      </p:cBhvr>
                                      <p:to>
                                        <p:strVal val="visible"/>
                                      </p:to>
                                    </p:set>
                                    <p:anim calcmode="lin" valueType="num">
                                      <p:cBhvr additive="base">
                                        <p:cTn id="8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0">
                                            <p:txEl>
                                              <p:pRg st="8" end="8"/>
                                            </p:txEl>
                                          </p:spTgt>
                                        </p:tgtEl>
                                        <p:attrNameLst>
                                          <p:attrName>style.visibility</p:attrName>
                                        </p:attrNameLst>
                                      </p:cBhvr>
                                      <p:to>
                                        <p:strVal val="visible"/>
                                      </p:to>
                                    </p:set>
                                    <p:anim calcmode="lin" valueType="num">
                                      <p:cBhvr additive="base">
                                        <p:cTn id="86"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0">
                                            <p:txEl>
                                              <p:pRg st="9" end="9"/>
                                            </p:txEl>
                                          </p:spTgt>
                                        </p:tgtEl>
                                        <p:attrNameLst>
                                          <p:attrName>style.visibility</p:attrName>
                                        </p:attrNameLst>
                                      </p:cBhvr>
                                      <p:to>
                                        <p:strVal val="visible"/>
                                      </p:to>
                                    </p:set>
                                    <p:anim calcmode="lin" valueType="num">
                                      <p:cBhvr additive="base">
                                        <p:cTn id="92"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CA8829-085B-07A1-C0D7-308C794A3D6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0"/>
            <a:ext cx="12191980" cy="6856718"/>
          </a:xfrm>
          <a:prstGeom prst="rect">
            <a:avLst/>
          </a:prstGeom>
        </p:spPr>
      </p:pic>
      <p:sp>
        <p:nvSpPr>
          <p:cNvPr id="20" name="Rectangle: Rounded Corners 19">
            <a:extLst>
              <a:ext uri="{FF2B5EF4-FFF2-40B4-BE49-F238E27FC236}">
                <a16:creationId xmlns:a16="http://schemas.microsoft.com/office/drawing/2014/main" id="{08B1C9F9-C4C2-9656-3F83-94CB68508680}"/>
              </a:ext>
            </a:extLst>
          </p:cNvPr>
          <p:cNvSpPr/>
          <p:nvPr/>
        </p:nvSpPr>
        <p:spPr>
          <a:xfrm>
            <a:off x="8103870" y="3429000"/>
            <a:ext cx="514350" cy="937260"/>
          </a:xfrm>
          <a:prstGeom prst="roundRect">
            <a:avLst/>
          </a:prstGeom>
          <a:noFill/>
          <a:ln w="76200">
            <a:solidFill>
              <a:srgbClr val="FF0000"/>
            </a:solidFill>
          </a:ln>
          <a:effectLst>
            <a:glow rad="2032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3D72D3C3-2DB4-DCDF-836A-42BD65BD1132}"/>
              </a:ext>
            </a:extLst>
          </p:cNvPr>
          <p:cNvSpPr/>
          <p:nvPr/>
        </p:nvSpPr>
        <p:spPr>
          <a:xfrm>
            <a:off x="4495800" y="232410"/>
            <a:ext cx="2853690" cy="2190750"/>
          </a:xfrm>
          <a:prstGeom prst="roundRect">
            <a:avLst/>
          </a:prstGeom>
          <a:noFill/>
          <a:ln w="76200">
            <a:solidFill>
              <a:srgbClr val="FF0000"/>
            </a:solidFill>
          </a:ln>
          <a:effectLst>
            <a:glow rad="2032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094969C-4C18-CDC2-3378-4EB5E4E8A0B3}"/>
              </a:ext>
            </a:extLst>
          </p:cNvPr>
          <p:cNvPicPr>
            <a:picLocks noChangeAspect="1"/>
          </p:cNvPicPr>
          <p:nvPr/>
        </p:nvPicPr>
        <p:blipFill>
          <a:blip r:embed="rId3"/>
          <a:stretch>
            <a:fillRect/>
          </a:stretch>
        </p:blipFill>
        <p:spPr>
          <a:xfrm rot="174528">
            <a:off x="7654682" y="1805773"/>
            <a:ext cx="2208072" cy="4183713"/>
          </a:xfrm>
          <a:prstGeom prst="rect">
            <a:avLst/>
          </a:prstGeom>
          <a:ln w="76200">
            <a:solidFill>
              <a:srgbClr val="FF0000"/>
            </a:solidFill>
          </a:ln>
        </p:spPr>
      </p:pic>
      <p:sp>
        <p:nvSpPr>
          <p:cNvPr id="23" name="Rectangle: Rounded Corners 22">
            <a:extLst>
              <a:ext uri="{FF2B5EF4-FFF2-40B4-BE49-F238E27FC236}">
                <a16:creationId xmlns:a16="http://schemas.microsoft.com/office/drawing/2014/main" id="{9559A441-E3CC-EC0E-787B-A1E7A18502E8}"/>
              </a:ext>
            </a:extLst>
          </p:cNvPr>
          <p:cNvSpPr/>
          <p:nvPr/>
        </p:nvSpPr>
        <p:spPr>
          <a:xfrm>
            <a:off x="2780012" y="2846070"/>
            <a:ext cx="4531904" cy="283464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t>Population of Indiana: 7 million</a:t>
            </a:r>
          </a:p>
          <a:p>
            <a:pPr algn="ctr">
              <a:spcAft>
                <a:spcPts val="600"/>
              </a:spcAft>
            </a:pPr>
            <a:r>
              <a:rPr lang="en-US" sz="2000" b="1" dirty="0"/>
              <a:t>Number of CCAs in Indiana: 580</a:t>
            </a:r>
          </a:p>
          <a:p>
            <a:pPr algn="ctr">
              <a:spcAft>
                <a:spcPts val="600"/>
              </a:spcAft>
            </a:pPr>
            <a:endParaRPr lang="en-US" sz="2000" b="1" dirty="0"/>
          </a:p>
          <a:p>
            <a:pPr algn="ctr">
              <a:spcAft>
                <a:spcPts val="600"/>
              </a:spcAft>
            </a:pPr>
            <a:r>
              <a:rPr lang="en-US" sz="2000" b="1" dirty="0"/>
              <a:t>Population of Manitoba, </a:t>
            </a:r>
            <a:r>
              <a:rPr lang="en-US" sz="2000" b="1" dirty="0" err="1"/>
              <a:t>Saskachewan</a:t>
            </a:r>
            <a:r>
              <a:rPr lang="en-US" sz="2000" b="1" dirty="0"/>
              <a:t>, Alberta: 7.6 million</a:t>
            </a:r>
          </a:p>
          <a:p>
            <a:pPr algn="ctr">
              <a:spcAft>
                <a:spcPts val="600"/>
              </a:spcAft>
            </a:pPr>
            <a:r>
              <a:rPr lang="en-US" sz="2000" b="1" dirty="0"/>
              <a:t>Number of CCAs SHOULD be: 629</a:t>
            </a:r>
          </a:p>
          <a:p>
            <a:pPr algn="ctr">
              <a:spcAft>
                <a:spcPts val="600"/>
              </a:spcAft>
            </a:pPr>
            <a:r>
              <a:rPr lang="en-US" sz="2000" b="1" dirty="0"/>
              <a:t>Instead? 1,391</a:t>
            </a:r>
          </a:p>
          <a:p>
            <a:pPr algn="ctr"/>
            <a:endParaRPr lang="en-US" b="1" dirty="0"/>
          </a:p>
        </p:txBody>
      </p:sp>
      <p:cxnSp>
        <p:nvCxnSpPr>
          <p:cNvPr id="4" name="Straight Arrow Connector 3">
            <a:extLst>
              <a:ext uri="{FF2B5EF4-FFF2-40B4-BE49-F238E27FC236}">
                <a16:creationId xmlns:a16="http://schemas.microsoft.com/office/drawing/2014/main" id="{EDFB5755-2E7C-17CE-78EF-3596509ACE51}"/>
              </a:ext>
            </a:extLst>
          </p:cNvPr>
          <p:cNvCxnSpPr/>
          <p:nvPr/>
        </p:nvCxnSpPr>
        <p:spPr>
          <a:xfrm flipH="1">
            <a:off x="3123448" y="1407695"/>
            <a:ext cx="1371600" cy="34474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71AA518E-6386-567E-948E-B1154A663194}"/>
              </a:ext>
            </a:extLst>
          </p:cNvPr>
          <p:cNvSpPr/>
          <p:nvPr/>
        </p:nvSpPr>
        <p:spPr>
          <a:xfrm>
            <a:off x="336884" y="1557810"/>
            <a:ext cx="2970988" cy="123508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Better, consistent marketing WILL have impact</a:t>
            </a:r>
          </a:p>
        </p:txBody>
      </p:sp>
    </p:spTree>
    <p:extLst>
      <p:ext uri="{BB962C8B-B14F-4D97-AF65-F5344CB8AC3E}">
        <p14:creationId xmlns:p14="http://schemas.microsoft.com/office/powerpoint/2010/main" val="49358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anim calcmode="lin" valueType="num">
                                      <p:cBhvr additive="base">
                                        <p:cTn id="3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3">
                                            <p:txEl>
                                              <p:pRg st="3" end="3"/>
                                            </p:txEl>
                                          </p:spTgt>
                                        </p:tgtEl>
                                        <p:attrNameLst>
                                          <p:attrName>style.visibility</p:attrName>
                                        </p:attrNameLst>
                                      </p:cBhvr>
                                      <p:to>
                                        <p:strVal val="visible"/>
                                      </p:to>
                                    </p:set>
                                    <p:anim calcmode="lin" valueType="num">
                                      <p:cBhvr additive="base">
                                        <p:cTn id="50"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3">
                                            <p:txEl>
                                              <p:pRg st="4" end="4"/>
                                            </p:txEl>
                                          </p:spTgt>
                                        </p:tgtEl>
                                        <p:attrNameLst>
                                          <p:attrName>style.visibility</p:attrName>
                                        </p:attrNameLst>
                                      </p:cBhvr>
                                      <p:to>
                                        <p:strVal val="visible"/>
                                      </p:to>
                                    </p:set>
                                    <p:anim calcmode="lin" valueType="num">
                                      <p:cBhvr additive="base">
                                        <p:cTn id="56"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3">
                                            <p:txEl>
                                              <p:pRg st="5" end="5"/>
                                            </p:txEl>
                                          </p:spTgt>
                                        </p:tgtEl>
                                        <p:attrNameLst>
                                          <p:attrName>style.visibility</p:attrName>
                                        </p:attrNameLst>
                                      </p:cBhvr>
                                      <p:to>
                                        <p:strVal val="visible"/>
                                      </p:to>
                                    </p:set>
                                    <p:anim calcmode="lin" valueType="num">
                                      <p:cBhvr additive="base">
                                        <p:cTn id="62"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strVal val="#ppt_h"/>
                                          </p:val>
                                        </p:tav>
                                        <p:tav tm="100000">
                                          <p:val>
                                            <p:strVal val="#ppt_h"/>
                                          </p:val>
                                        </p:tav>
                                      </p:tavLst>
                                    </p:anim>
                                  </p:childTnLst>
                                </p:cTn>
                              </p:par>
                              <p:par>
                                <p:cTn id="70" presetID="53" presetClass="entr" presetSubtype="16" fill="hold" nodeType="with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 calcmode="lin" valueType="num">
                                      <p:cBhvr>
                                        <p:cTn id="7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5">
                                            <p:txEl>
                                              <p:pRg st="0" end="0"/>
                                            </p:tx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bg/>
                                          </p:spTgt>
                                        </p:tgtEl>
                                        <p:attrNameLst>
                                          <p:attrName>style.visibility</p:attrName>
                                        </p:attrNameLst>
                                      </p:cBhvr>
                                      <p:to>
                                        <p:strVal val="visible"/>
                                      </p:to>
                                    </p:set>
                                    <p:anim calcmode="lin" valueType="num">
                                      <p:cBhvr>
                                        <p:cTn id="77" dur="500" fill="hold"/>
                                        <p:tgtEl>
                                          <p:spTgt spid="5">
                                            <p:bg/>
                                          </p:spTgt>
                                        </p:tgtEl>
                                        <p:attrNameLst>
                                          <p:attrName>ppt_w</p:attrName>
                                        </p:attrNameLst>
                                      </p:cBhvr>
                                      <p:tavLst>
                                        <p:tav tm="0">
                                          <p:val>
                                            <p:fltVal val="0"/>
                                          </p:val>
                                        </p:tav>
                                        <p:tav tm="100000">
                                          <p:val>
                                            <p:strVal val="#ppt_w"/>
                                          </p:val>
                                        </p:tav>
                                      </p:tavLst>
                                    </p:anim>
                                    <p:anim calcmode="lin" valueType="num">
                                      <p:cBhvr>
                                        <p:cTn id="78" dur="500" fill="hold"/>
                                        <p:tgtEl>
                                          <p:spTgt spid="5">
                                            <p:bg/>
                                          </p:spTgt>
                                        </p:tgtEl>
                                        <p:attrNameLst>
                                          <p:attrName>ppt_h</p:attrName>
                                        </p:attrNameLst>
                                      </p:cBhvr>
                                      <p:tavLst>
                                        <p:tav tm="0">
                                          <p:val>
                                            <p:fltVal val="0"/>
                                          </p:val>
                                        </p:tav>
                                        <p:tav tm="100000">
                                          <p:val>
                                            <p:strVal val="#ppt_h"/>
                                          </p:val>
                                        </p:tav>
                                      </p:tavLst>
                                    </p:anim>
                                    <p:animEffect transition="in" filter="fade">
                                      <p:cBhvr>
                                        <p:cTn id="79" dur="500"/>
                                        <p:tgtEl>
                                          <p:spTgt spid="5">
                                            <p:bg/>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
                                            <p:txEl>
                                              <p:pRg st="0" end="0"/>
                                            </p:txEl>
                                          </p:spTgt>
                                        </p:tgtEl>
                                        <p:attrNameLst>
                                          <p:attrName>style.visibility</p:attrName>
                                        </p:attrNameLst>
                                      </p:cBhvr>
                                      <p:to>
                                        <p:strVal val="visible"/>
                                      </p:to>
                                    </p:set>
                                    <p:anim calcmode="lin" valueType="num">
                                      <p:cBhvr>
                                        <p:cTn id="8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5"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ED382139-6022-B7C5-68F7-BD7508719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000C6-A08F-54EB-A267-AC419CBDD09D}"/>
              </a:ext>
            </a:extLst>
          </p:cNvPr>
          <p:cNvSpPr>
            <a:spLocks noGrp="1"/>
          </p:cNvSpPr>
          <p:nvPr>
            <p:ph type="title"/>
          </p:nvPr>
        </p:nvSpPr>
        <p:spPr>
          <a:xfrm>
            <a:off x="1009649" y="216126"/>
            <a:ext cx="7210425" cy="1325563"/>
          </a:xfrm>
        </p:spPr>
        <p:txBody>
          <a:bodyPr/>
          <a:lstStyle/>
          <a:p>
            <a:r>
              <a:rPr lang="en-US" dirty="0"/>
              <a:t>What will breed success?</a:t>
            </a:r>
          </a:p>
        </p:txBody>
      </p:sp>
      <p:pic>
        <p:nvPicPr>
          <p:cNvPr id="4" name="Picture 3">
            <a:extLst>
              <a:ext uri="{FF2B5EF4-FFF2-40B4-BE49-F238E27FC236}">
                <a16:creationId xmlns:a16="http://schemas.microsoft.com/office/drawing/2014/main" id="{E5D0DA83-E760-BCCB-07D4-44485F6995D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444229" y="269481"/>
            <a:ext cx="2326880" cy="1796260"/>
          </a:xfrm>
          <a:prstGeom prst="rect">
            <a:avLst/>
          </a:prstGeom>
        </p:spPr>
      </p:pic>
      <p:pic>
        <p:nvPicPr>
          <p:cNvPr id="5" name="Picture 4">
            <a:extLst>
              <a:ext uri="{FF2B5EF4-FFF2-40B4-BE49-F238E27FC236}">
                <a16:creationId xmlns:a16="http://schemas.microsoft.com/office/drawing/2014/main" id="{F712A89D-38DC-3205-09C3-61505BC4593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444228" y="5029201"/>
            <a:ext cx="2326880" cy="1518438"/>
          </a:xfrm>
          <a:prstGeom prst="rect">
            <a:avLst/>
          </a:prstGeom>
        </p:spPr>
      </p:pic>
      <p:pic>
        <p:nvPicPr>
          <p:cNvPr id="6" name="Picture 5">
            <a:extLst>
              <a:ext uri="{FF2B5EF4-FFF2-40B4-BE49-F238E27FC236}">
                <a16:creationId xmlns:a16="http://schemas.microsoft.com/office/drawing/2014/main" id="{212901D0-C682-1207-ECC8-5A017F2172D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444229" y="2066924"/>
            <a:ext cx="2326880" cy="714375"/>
          </a:xfrm>
          <a:prstGeom prst="rect">
            <a:avLst/>
          </a:prstGeom>
        </p:spPr>
      </p:pic>
      <p:pic>
        <p:nvPicPr>
          <p:cNvPr id="7" name="Picture 6">
            <a:extLst>
              <a:ext uri="{FF2B5EF4-FFF2-40B4-BE49-F238E27FC236}">
                <a16:creationId xmlns:a16="http://schemas.microsoft.com/office/drawing/2014/main" id="{3823B1AF-A625-EF1B-B5C0-14E4A8DA33B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444229" y="2781299"/>
            <a:ext cx="2326880" cy="676275"/>
          </a:xfrm>
          <a:prstGeom prst="rect">
            <a:avLst/>
          </a:prstGeom>
        </p:spPr>
      </p:pic>
      <p:pic>
        <p:nvPicPr>
          <p:cNvPr id="8" name="Picture 7">
            <a:extLst>
              <a:ext uri="{FF2B5EF4-FFF2-40B4-BE49-F238E27FC236}">
                <a16:creationId xmlns:a16="http://schemas.microsoft.com/office/drawing/2014/main" id="{9209CB8B-0962-D395-FE44-5659C6A4091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444229" y="3429000"/>
            <a:ext cx="2326880" cy="733425"/>
          </a:xfrm>
          <a:prstGeom prst="rect">
            <a:avLst/>
          </a:prstGeom>
        </p:spPr>
      </p:pic>
      <p:pic>
        <p:nvPicPr>
          <p:cNvPr id="9" name="Picture 8">
            <a:extLst>
              <a:ext uri="{FF2B5EF4-FFF2-40B4-BE49-F238E27FC236}">
                <a16:creationId xmlns:a16="http://schemas.microsoft.com/office/drawing/2014/main" id="{543BA584-8CAB-42B4-B2A8-7A19F73A70B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444228" y="4133850"/>
            <a:ext cx="2326880" cy="942975"/>
          </a:xfrm>
          <a:prstGeom prst="rect">
            <a:avLst/>
          </a:prstGeom>
        </p:spPr>
      </p:pic>
      <p:sp>
        <p:nvSpPr>
          <p:cNvPr id="10" name="TextBox 9">
            <a:extLst>
              <a:ext uri="{FF2B5EF4-FFF2-40B4-BE49-F238E27FC236}">
                <a16:creationId xmlns:a16="http://schemas.microsoft.com/office/drawing/2014/main" id="{EDF05137-F983-7124-9938-AFE65F5D2B9E}"/>
              </a:ext>
            </a:extLst>
          </p:cNvPr>
          <p:cNvSpPr txBox="1"/>
          <p:nvPr/>
        </p:nvSpPr>
        <p:spPr>
          <a:xfrm>
            <a:off x="838201" y="1541689"/>
            <a:ext cx="7930732" cy="5016758"/>
          </a:xfrm>
          <a:prstGeom prst="rect">
            <a:avLst/>
          </a:prstGeom>
          <a:noFill/>
        </p:spPr>
        <p:txBody>
          <a:bodyPr wrap="square" rtlCol="0">
            <a:spAutoFit/>
          </a:bodyPr>
          <a:lstStyle/>
          <a:p>
            <a:pPr marL="342900" indent="-342900">
              <a:buAutoNum type="arabicPeriod"/>
            </a:pPr>
            <a:r>
              <a:rPr lang="en-US" sz="2000" dirty="0"/>
              <a:t>Relentless commitment from “Madison” &amp; ICCA Exec Committee to never give up on this plan</a:t>
            </a:r>
          </a:p>
          <a:p>
            <a:pPr marL="342900" indent="-342900">
              <a:buAutoNum type="arabicPeriod"/>
            </a:pPr>
            <a:r>
              <a:rPr lang="en-US" sz="2000" dirty="0"/>
              <a:t>Ensure that this scales down from International to Local (key role for local boards)</a:t>
            </a:r>
          </a:p>
          <a:p>
            <a:pPr marL="342900" indent="-342900">
              <a:buAutoNum type="arabicPeriod"/>
            </a:pPr>
            <a:r>
              <a:rPr lang="en-US" sz="2000" dirty="0"/>
              <a:t>Ensure we understand the challenge and meet it</a:t>
            </a:r>
          </a:p>
          <a:p>
            <a:pPr marL="342900" indent="-342900">
              <a:buAutoNum type="arabicPeriod"/>
            </a:pPr>
            <a:r>
              <a:rPr lang="en-US" sz="2000" dirty="0"/>
              <a:t>Create brand and name recognition </a:t>
            </a:r>
          </a:p>
          <a:p>
            <a:pPr marL="342900" indent="-342900">
              <a:buAutoNum type="arabicPeriod"/>
            </a:pPr>
            <a:r>
              <a:rPr lang="en-US" sz="2000" dirty="0"/>
              <a:t>Local boards (&amp; MSN) understand that awareness is different than direct marketing</a:t>
            </a:r>
          </a:p>
          <a:p>
            <a:pPr marL="342900" indent="-342900">
              <a:buAutoNum type="arabicPeriod"/>
            </a:pPr>
            <a:r>
              <a:rPr lang="en-US" sz="2000" dirty="0"/>
              <a:t>Don’t just lead horses to water; make them drink (or give them IV fluids)</a:t>
            </a:r>
          </a:p>
          <a:p>
            <a:pPr marL="342900" indent="-342900">
              <a:buAutoNum type="arabicPeriod"/>
            </a:pPr>
            <a:r>
              <a:rPr lang="en-US" sz="2000" dirty="0"/>
              <a:t>Budget as if this is a priority</a:t>
            </a:r>
          </a:p>
          <a:p>
            <a:pPr marL="342900" indent="-342900">
              <a:buAutoNum type="arabicPeriod"/>
            </a:pPr>
            <a:r>
              <a:rPr lang="en-US" sz="2000" dirty="0"/>
              <a:t>Allocate the right resources at int’l and local levels</a:t>
            </a:r>
          </a:p>
          <a:p>
            <a:pPr marL="342900" indent="-342900">
              <a:buAutoNum type="arabicPeriod"/>
            </a:pPr>
            <a:r>
              <a:rPr lang="en-US" sz="2000" dirty="0"/>
              <a:t>Create teams of staff/volunteers to generate ideas (w/o bureaucracy)</a:t>
            </a:r>
          </a:p>
          <a:p>
            <a:pPr marL="342900" indent="-342900">
              <a:buAutoNum type="arabicPeriod"/>
            </a:pPr>
            <a:r>
              <a:rPr lang="en-US" sz="2000" dirty="0"/>
              <a:t>Do the homework, data analysis &amp; qualitative research to ensure we know where the opportunities are</a:t>
            </a:r>
          </a:p>
        </p:txBody>
      </p:sp>
    </p:spTree>
    <p:extLst>
      <p:ext uri="{BB962C8B-B14F-4D97-AF65-F5344CB8AC3E}">
        <p14:creationId xmlns:p14="http://schemas.microsoft.com/office/powerpoint/2010/main" val="318786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additive="base">
                                        <p:cTn id="3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 calcmode="lin" valueType="num">
                                      <p:cBhvr additive="base">
                                        <p:cTn id="4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 calcmode="lin" valueType="num">
                                      <p:cBhvr additive="base">
                                        <p:cTn id="5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 calcmode="lin" valueType="num">
                                      <p:cBhvr additive="base">
                                        <p:cTn id="5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 calcmode="lin" valueType="num">
                                      <p:cBhvr additive="base">
                                        <p:cTn id="6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xEl>
                                              <p:pRg st="5" end="5"/>
                                            </p:txEl>
                                          </p:spTgt>
                                        </p:tgtEl>
                                        <p:attrNameLst>
                                          <p:attrName>style.visibility</p:attrName>
                                        </p:attrNameLst>
                                      </p:cBhvr>
                                      <p:to>
                                        <p:strVal val="visible"/>
                                      </p:to>
                                    </p:set>
                                    <p:anim calcmode="lin" valueType="num">
                                      <p:cBhvr additive="base">
                                        <p:cTn id="68"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
                                            <p:txEl>
                                              <p:pRg st="6" end="6"/>
                                            </p:txEl>
                                          </p:spTgt>
                                        </p:tgtEl>
                                        <p:attrNameLst>
                                          <p:attrName>style.visibility</p:attrName>
                                        </p:attrNameLst>
                                      </p:cBhvr>
                                      <p:to>
                                        <p:strVal val="visible"/>
                                      </p:to>
                                    </p:set>
                                    <p:anim calcmode="lin" valueType="num">
                                      <p:cBhvr additive="base">
                                        <p:cTn id="7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
                                            <p:txEl>
                                              <p:pRg st="7" end="7"/>
                                            </p:txEl>
                                          </p:spTgt>
                                        </p:tgtEl>
                                        <p:attrNameLst>
                                          <p:attrName>style.visibility</p:attrName>
                                        </p:attrNameLst>
                                      </p:cBhvr>
                                      <p:to>
                                        <p:strVal val="visible"/>
                                      </p:to>
                                    </p:set>
                                    <p:anim calcmode="lin" valueType="num">
                                      <p:cBhvr additive="base">
                                        <p:cTn id="8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0">
                                            <p:txEl>
                                              <p:pRg st="8" end="8"/>
                                            </p:txEl>
                                          </p:spTgt>
                                        </p:tgtEl>
                                        <p:attrNameLst>
                                          <p:attrName>style.visibility</p:attrName>
                                        </p:attrNameLst>
                                      </p:cBhvr>
                                      <p:to>
                                        <p:strVal val="visible"/>
                                      </p:to>
                                    </p:set>
                                    <p:anim calcmode="lin" valueType="num">
                                      <p:cBhvr additive="base">
                                        <p:cTn id="86"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0">
                                            <p:txEl>
                                              <p:pRg st="9" end="9"/>
                                            </p:txEl>
                                          </p:spTgt>
                                        </p:tgtEl>
                                        <p:attrNameLst>
                                          <p:attrName>style.visibility</p:attrName>
                                        </p:attrNameLst>
                                      </p:cBhvr>
                                      <p:to>
                                        <p:strVal val="visible"/>
                                      </p:to>
                                    </p:set>
                                    <p:anim calcmode="lin" valueType="num">
                                      <p:cBhvr additive="base">
                                        <p:cTn id="92"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FA04473-9C5C-96F8-8AA3-42F2467C6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E29F9-C536-45C7-F91C-4DE518CDDB36}"/>
              </a:ext>
            </a:extLst>
          </p:cNvPr>
          <p:cNvSpPr>
            <a:spLocks noGrp="1"/>
          </p:cNvSpPr>
          <p:nvPr>
            <p:ph type="title"/>
          </p:nvPr>
        </p:nvSpPr>
        <p:spPr>
          <a:xfrm>
            <a:off x="3781425" y="107950"/>
            <a:ext cx="7010400" cy="1325563"/>
          </a:xfrm>
        </p:spPr>
        <p:txBody>
          <a:bodyPr/>
          <a:lstStyle/>
          <a:p>
            <a:r>
              <a:rPr lang="en-US" dirty="0"/>
              <a:t>What would lead to failure?</a:t>
            </a:r>
          </a:p>
        </p:txBody>
      </p:sp>
      <p:pic>
        <p:nvPicPr>
          <p:cNvPr id="3" name="Picture 2">
            <a:extLst>
              <a:ext uri="{FF2B5EF4-FFF2-40B4-BE49-F238E27FC236}">
                <a16:creationId xmlns:a16="http://schemas.microsoft.com/office/drawing/2014/main" id="{A800BD8E-2F9E-64B0-DBC8-D67FB4015AC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62595" y="46038"/>
            <a:ext cx="2291325" cy="1722815"/>
          </a:xfrm>
          <a:prstGeom prst="rect">
            <a:avLst/>
          </a:prstGeom>
        </p:spPr>
      </p:pic>
      <p:pic>
        <p:nvPicPr>
          <p:cNvPr id="11" name="Picture 10">
            <a:extLst>
              <a:ext uri="{FF2B5EF4-FFF2-40B4-BE49-F238E27FC236}">
                <a16:creationId xmlns:a16="http://schemas.microsoft.com/office/drawing/2014/main" id="{E53A5876-1CF1-83BA-4071-FB5559A4C5A3}"/>
              </a:ext>
            </a:extLst>
          </p:cNvPr>
          <p:cNvPicPr>
            <a:picLocks noChangeAspect="1"/>
          </p:cNvPicPr>
          <p:nvPr/>
        </p:nvPicPr>
        <p:blipFill>
          <a:blip r:embed="rId3" cstate="email">
            <a:extLst>
              <a:ext uri="{28A0092B-C50C-407E-A947-70E740481C1C}">
                <a14:useLocalDpi xmlns:a14="http://schemas.microsoft.com/office/drawing/2010/main"/>
              </a:ext>
            </a:extLst>
          </a:blip>
          <a:srcRect b="-7"/>
          <a:stretch>
            <a:fillRect/>
          </a:stretch>
        </p:blipFill>
        <p:spPr>
          <a:xfrm>
            <a:off x="728459" y="5414108"/>
            <a:ext cx="2292295" cy="889869"/>
          </a:xfrm>
          <a:prstGeom prst="rect">
            <a:avLst/>
          </a:prstGeom>
        </p:spPr>
      </p:pic>
      <p:pic>
        <p:nvPicPr>
          <p:cNvPr id="12" name="Picture 11">
            <a:extLst>
              <a:ext uri="{FF2B5EF4-FFF2-40B4-BE49-F238E27FC236}">
                <a16:creationId xmlns:a16="http://schemas.microsoft.com/office/drawing/2014/main" id="{D5C165E3-95FD-C409-02CF-C93E4625184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0399" y="1740266"/>
            <a:ext cx="2292295" cy="685800"/>
          </a:xfrm>
          <a:prstGeom prst="rect">
            <a:avLst/>
          </a:prstGeom>
        </p:spPr>
      </p:pic>
      <p:pic>
        <p:nvPicPr>
          <p:cNvPr id="13" name="Picture 12">
            <a:extLst>
              <a:ext uri="{FF2B5EF4-FFF2-40B4-BE49-F238E27FC236}">
                <a16:creationId xmlns:a16="http://schemas.microsoft.com/office/drawing/2014/main" id="{CC056672-3D6A-3B30-5268-47E1A62CC3E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30399" y="2424882"/>
            <a:ext cx="2292295" cy="676275"/>
          </a:xfrm>
          <a:prstGeom prst="rect">
            <a:avLst/>
          </a:prstGeom>
        </p:spPr>
      </p:pic>
      <p:pic>
        <p:nvPicPr>
          <p:cNvPr id="14" name="Picture 13">
            <a:extLst>
              <a:ext uri="{FF2B5EF4-FFF2-40B4-BE49-F238E27FC236}">
                <a16:creationId xmlns:a16="http://schemas.microsoft.com/office/drawing/2014/main" id="{CD051474-2DE3-CA6A-EEDD-2AB49797518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29429" y="3101157"/>
            <a:ext cx="2292295" cy="771525"/>
          </a:xfrm>
          <a:prstGeom prst="rect">
            <a:avLst/>
          </a:prstGeom>
        </p:spPr>
      </p:pic>
      <p:pic>
        <p:nvPicPr>
          <p:cNvPr id="15" name="Picture 14">
            <a:extLst>
              <a:ext uri="{FF2B5EF4-FFF2-40B4-BE49-F238E27FC236}">
                <a16:creationId xmlns:a16="http://schemas.microsoft.com/office/drawing/2014/main" id="{EBCDED97-5653-230F-EA8A-E66657C7A67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28459" y="3844108"/>
            <a:ext cx="2292295" cy="923925"/>
          </a:xfrm>
          <a:prstGeom prst="rect">
            <a:avLst/>
          </a:prstGeom>
        </p:spPr>
      </p:pic>
      <p:pic>
        <p:nvPicPr>
          <p:cNvPr id="16" name="Picture 15">
            <a:extLst>
              <a:ext uri="{FF2B5EF4-FFF2-40B4-BE49-F238E27FC236}">
                <a16:creationId xmlns:a16="http://schemas.microsoft.com/office/drawing/2014/main" id="{43B37D63-36AE-B919-9EDD-012CA5C6CA4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28459" y="4718038"/>
            <a:ext cx="2292295" cy="714376"/>
          </a:xfrm>
          <a:prstGeom prst="rect">
            <a:avLst/>
          </a:prstGeom>
        </p:spPr>
      </p:pic>
      <p:sp>
        <p:nvSpPr>
          <p:cNvPr id="17" name="TextBox 16">
            <a:extLst>
              <a:ext uri="{FF2B5EF4-FFF2-40B4-BE49-F238E27FC236}">
                <a16:creationId xmlns:a16="http://schemas.microsoft.com/office/drawing/2014/main" id="{8228E731-CC7D-0F7B-4574-84378E4DB650}"/>
              </a:ext>
            </a:extLst>
          </p:cNvPr>
          <p:cNvSpPr txBox="1"/>
          <p:nvPr/>
        </p:nvSpPr>
        <p:spPr>
          <a:xfrm>
            <a:off x="3533775" y="1424191"/>
            <a:ext cx="8129361" cy="4524315"/>
          </a:xfrm>
          <a:prstGeom prst="rect">
            <a:avLst/>
          </a:prstGeom>
          <a:noFill/>
        </p:spPr>
        <p:txBody>
          <a:bodyPr wrap="square" rtlCol="0">
            <a:spAutoFit/>
          </a:bodyPr>
          <a:lstStyle/>
          <a:p>
            <a:pPr marL="342900" indent="-342900">
              <a:buAutoNum type="arabicPeriod"/>
            </a:pPr>
            <a:r>
              <a:rPr lang="en-US" dirty="0"/>
              <a:t>Failed to constantly look at changes for how agronomists want to engage (leaving our annual programming the same as it’s always been) **</a:t>
            </a:r>
          </a:p>
          <a:p>
            <a:pPr marL="342900" indent="-342900">
              <a:buAutoNum type="arabicPeriod"/>
            </a:pPr>
            <a:r>
              <a:rPr lang="en-US" dirty="0"/>
              <a:t>Failed to set up infrastructure for it and did poor job of putting together CCA trainings</a:t>
            </a:r>
          </a:p>
          <a:p>
            <a:pPr marL="342900" indent="-342900">
              <a:buAutoNum type="arabicPeriod"/>
            </a:pPr>
            <a:r>
              <a:rPr lang="en-US" dirty="0"/>
              <a:t>Didn’t have research to implement on the ground</a:t>
            </a:r>
          </a:p>
          <a:p>
            <a:pPr marL="342900" indent="-342900">
              <a:buAutoNum type="arabicPeriod"/>
            </a:pPr>
            <a:r>
              <a:rPr lang="en-US" dirty="0"/>
              <a:t>We didn’t understand our target audience, </a:t>
            </a:r>
            <a:r>
              <a:rPr lang="en-US" dirty="0" err="1"/>
              <a:t>esp</a:t>
            </a:r>
            <a:r>
              <a:rPr lang="en-US" dirty="0"/>
              <a:t> new &amp; emerging agronomists</a:t>
            </a:r>
          </a:p>
          <a:p>
            <a:pPr marL="342900" indent="-342900">
              <a:buAutoNum type="arabicPeriod"/>
            </a:pPr>
            <a:r>
              <a:rPr lang="en-US" dirty="0"/>
              <a:t>Got complacent and didn’t keep advancing on what’s coming down the tubes </a:t>
            </a:r>
          </a:p>
          <a:p>
            <a:pPr marL="342900" indent="-342900">
              <a:buAutoNum type="arabicPeriod"/>
            </a:pPr>
            <a:r>
              <a:rPr lang="en-US" dirty="0" err="1"/>
              <a:t>Silo’d</a:t>
            </a:r>
            <a:r>
              <a:rPr lang="en-US" dirty="0"/>
              <a:t> at regional level … didn’t share learning/content across regions, especially students &amp; faculty</a:t>
            </a:r>
          </a:p>
          <a:p>
            <a:pPr marL="342900" indent="-342900">
              <a:buAutoNum type="arabicPeriod"/>
            </a:pPr>
            <a:r>
              <a:rPr lang="en-US" dirty="0"/>
              <a:t>Didn’t seize opportunities to represent CCAs in front of significant opportunities … legislators, farmers, etc. (CCAs didn’t step for the opportunities)</a:t>
            </a:r>
          </a:p>
          <a:p>
            <a:pPr marL="342900" indent="-342900">
              <a:buAutoNum type="arabicPeriod"/>
            </a:pPr>
            <a:r>
              <a:rPr lang="en-US" dirty="0"/>
              <a:t>Failed on communication … didn’t get the messaging to the right audiences</a:t>
            </a:r>
          </a:p>
          <a:p>
            <a:pPr marL="342900" indent="-342900">
              <a:buAutoNum type="arabicPeriod"/>
            </a:pPr>
            <a:r>
              <a:rPr lang="en-US" dirty="0"/>
              <a:t>We failed to teach CCAs to be good liaisons between grower community &amp; research community</a:t>
            </a:r>
          </a:p>
          <a:p>
            <a:pPr marL="342900" indent="-342900">
              <a:buAutoNum type="arabicPeriod"/>
            </a:pPr>
            <a:r>
              <a:rPr lang="en-US" dirty="0"/>
              <a:t>Didn’t get buy-in from boards to take on this new challenge </a:t>
            </a:r>
          </a:p>
        </p:txBody>
      </p:sp>
    </p:spTree>
    <p:extLst>
      <p:ext uri="{BB962C8B-B14F-4D97-AF65-F5344CB8AC3E}">
        <p14:creationId xmlns:p14="http://schemas.microsoft.com/office/powerpoint/2010/main" val="24168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anim calcmode="lin" valueType="num">
                                      <p:cBhvr additive="base">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 calcmode="lin" valueType="num">
                                      <p:cBhvr additive="base">
                                        <p:cTn id="5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xEl>
                                              <p:pRg st="3" end="3"/>
                                            </p:txEl>
                                          </p:spTgt>
                                        </p:tgtEl>
                                        <p:attrNameLst>
                                          <p:attrName>style.visibility</p:attrName>
                                        </p:attrNameLst>
                                      </p:cBhvr>
                                      <p:to>
                                        <p:strVal val="visible"/>
                                      </p:to>
                                    </p:set>
                                    <p:anim calcmode="lin" valueType="num">
                                      <p:cBhvr additive="base">
                                        <p:cTn id="6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xEl>
                                              <p:pRg st="4" end="4"/>
                                            </p:txEl>
                                          </p:spTgt>
                                        </p:tgtEl>
                                        <p:attrNameLst>
                                          <p:attrName>style.visibility</p:attrName>
                                        </p:attrNameLst>
                                      </p:cBhvr>
                                      <p:to>
                                        <p:strVal val="visible"/>
                                      </p:to>
                                    </p:set>
                                    <p:anim calcmode="lin" valueType="num">
                                      <p:cBhvr additive="base">
                                        <p:cTn id="6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anim calcmode="lin" valueType="num">
                                      <p:cBhvr additive="base">
                                        <p:cTn id="7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xEl>
                                              <p:pRg st="6" end="6"/>
                                            </p:txEl>
                                          </p:spTgt>
                                        </p:tgtEl>
                                        <p:attrNameLst>
                                          <p:attrName>style.visibility</p:attrName>
                                        </p:attrNameLst>
                                      </p:cBhvr>
                                      <p:to>
                                        <p:strVal val="visible"/>
                                      </p:to>
                                    </p:set>
                                    <p:anim calcmode="lin" valueType="num">
                                      <p:cBhvr additive="base">
                                        <p:cTn id="79"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xEl>
                                              <p:pRg st="7" end="7"/>
                                            </p:txEl>
                                          </p:spTgt>
                                        </p:tgtEl>
                                        <p:attrNameLst>
                                          <p:attrName>style.visibility</p:attrName>
                                        </p:attrNameLst>
                                      </p:cBhvr>
                                      <p:to>
                                        <p:strVal val="visible"/>
                                      </p:to>
                                    </p:set>
                                    <p:anim calcmode="lin" valueType="num">
                                      <p:cBhvr additive="base">
                                        <p:cTn id="8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
                                            <p:txEl>
                                              <p:pRg st="8" end="8"/>
                                            </p:txEl>
                                          </p:spTgt>
                                        </p:tgtEl>
                                        <p:attrNameLst>
                                          <p:attrName>style.visibility</p:attrName>
                                        </p:attrNameLst>
                                      </p:cBhvr>
                                      <p:to>
                                        <p:strVal val="visible"/>
                                      </p:to>
                                    </p:set>
                                    <p:anim calcmode="lin" valueType="num">
                                      <p:cBhvr additive="base">
                                        <p:cTn id="9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xEl>
                                              <p:pRg st="9" end="9"/>
                                            </p:txEl>
                                          </p:spTgt>
                                        </p:tgtEl>
                                        <p:attrNameLst>
                                          <p:attrName>style.visibility</p:attrName>
                                        </p:attrNameLst>
                                      </p:cBhvr>
                                      <p:to>
                                        <p:strVal val="visible"/>
                                      </p:to>
                                    </p:set>
                                    <p:anim calcmode="lin" valueType="num">
                                      <p:cBhvr additive="base">
                                        <p:cTn id="97"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C0D8FB3-6D19-D927-A6F5-D52DAA59D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59F89-7E2E-9157-910C-077233FFA4D6}"/>
              </a:ext>
            </a:extLst>
          </p:cNvPr>
          <p:cNvSpPr>
            <a:spLocks noGrp="1"/>
          </p:cNvSpPr>
          <p:nvPr>
            <p:ph type="title"/>
          </p:nvPr>
        </p:nvSpPr>
        <p:spPr>
          <a:xfrm>
            <a:off x="3781425" y="107950"/>
            <a:ext cx="7010400" cy="1325563"/>
          </a:xfrm>
        </p:spPr>
        <p:txBody>
          <a:bodyPr/>
          <a:lstStyle/>
          <a:p>
            <a:r>
              <a:rPr lang="en-US" dirty="0"/>
              <a:t>What will breed success?</a:t>
            </a:r>
          </a:p>
        </p:txBody>
      </p:sp>
      <p:pic>
        <p:nvPicPr>
          <p:cNvPr id="3" name="Picture 2">
            <a:extLst>
              <a:ext uri="{FF2B5EF4-FFF2-40B4-BE49-F238E27FC236}">
                <a16:creationId xmlns:a16="http://schemas.microsoft.com/office/drawing/2014/main" id="{79E04F61-530F-7BF9-B279-7743BD6B942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62595" y="46038"/>
            <a:ext cx="2291325" cy="1722815"/>
          </a:xfrm>
          <a:prstGeom prst="rect">
            <a:avLst/>
          </a:prstGeom>
        </p:spPr>
      </p:pic>
      <p:pic>
        <p:nvPicPr>
          <p:cNvPr id="11" name="Picture 10">
            <a:extLst>
              <a:ext uri="{FF2B5EF4-FFF2-40B4-BE49-F238E27FC236}">
                <a16:creationId xmlns:a16="http://schemas.microsoft.com/office/drawing/2014/main" id="{47A524BC-DA0E-CD85-0B49-83FD9A91EFB3}"/>
              </a:ext>
            </a:extLst>
          </p:cNvPr>
          <p:cNvPicPr>
            <a:picLocks noChangeAspect="1"/>
          </p:cNvPicPr>
          <p:nvPr/>
        </p:nvPicPr>
        <p:blipFill>
          <a:blip r:embed="rId3" cstate="email">
            <a:extLst>
              <a:ext uri="{28A0092B-C50C-407E-A947-70E740481C1C}">
                <a14:useLocalDpi xmlns:a14="http://schemas.microsoft.com/office/drawing/2010/main"/>
              </a:ext>
            </a:extLst>
          </a:blip>
          <a:srcRect b="-7"/>
          <a:stretch>
            <a:fillRect/>
          </a:stretch>
        </p:blipFill>
        <p:spPr>
          <a:xfrm>
            <a:off x="728459" y="5414108"/>
            <a:ext cx="2292295" cy="889869"/>
          </a:xfrm>
          <a:prstGeom prst="rect">
            <a:avLst/>
          </a:prstGeom>
        </p:spPr>
      </p:pic>
      <p:pic>
        <p:nvPicPr>
          <p:cNvPr id="12" name="Picture 11">
            <a:extLst>
              <a:ext uri="{FF2B5EF4-FFF2-40B4-BE49-F238E27FC236}">
                <a16:creationId xmlns:a16="http://schemas.microsoft.com/office/drawing/2014/main" id="{9C8ED78A-63C0-EF15-2A55-15FD0607FF9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0399" y="1740266"/>
            <a:ext cx="2292295" cy="685800"/>
          </a:xfrm>
          <a:prstGeom prst="rect">
            <a:avLst/>
          </a:prstGeom>
        </p:spPr>
      </p:pic>
      <p:pic>
        <p:nvPicPr>
          <p:cNvPr id="13" name="Picture 12">
            <a:extLst>
              <a:ext uri="{FF2B5EF4-FFF2-40B4-BE49-F238E27FC236}">
                <a16:creationId xmlns:a16="http://schemas.microsoft.com/office/drawing/2014/main" id="{29ACA2CD-5034-8E94-9452-B7A33A3DECA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30399" y="2424882"/>
            <a:ext cx="2292295" cy="676275"/>
          </a:xfrm>
          <a:prstGeom prst="rect">
            <a:avLst/>
          </a:prstGeom>
        </p:spPr>
      </p:pic>
      <p:pic>
        <p:nvPicPr>
          <p:cNvPr id="14" name="Picture 13">
            <a:extLst>
              <a:ext uri="{FF2B5EF4-FFF2-40B4-BE49-F238E27FC236}">
                <a16:creationId xmlns:a16="http://schemas.microsoft.com/office/drawing/2014/main" id="{2F8A34B7-DCF3-E9AB-29E5-C031D001109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29429" y="3101157"/>
            <a:ext cx="2292295" cy="771525"/>
          </a:xfrm>
          <a:prstGeom prst="rect">
            <a:avLst/>
          </a:prstGeom>
        </p:spPr>
      </p:pic>
      <p:pic>
        <p:nvPicPr>
          <p:cNvPr id="15" name="Picture 14">
            <a:extLst>
              <a:ext uri="{FF2B5EF4-FFF2-40B4-BE49-F238E27FC236}">
                <a16:creationId xmlns:a16="http://schemas.microsoft.com/office/drawing/2014/main" id="{4DCB10D1-28FC-447B-3DE9-3D1F26DAA75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28459" y="3844108"/>
            <a:ext cx="2292295" cy="923925"/>
          </a:xfrm>
          <a:prstGeom prst="rect">
            <a:avLst/>
          </a:prstGeom>
        </p:spPr>
      </p:pic>
      <p:pic>
        <p:nvPicPr>
          <p:cNvPr id="16" name="Picture 15">
            <a:extLst>
              <a:ext uri="{FF2B5EF4-FFF2-40B4-BE49-F238E27FC236}">
                <a16:creationId xmlns:a16="http://schemas.microsoft.com/office/drawing/2014/main" id="{26F1F4E4-6F5F-3591-3AEE-DBCA284D254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28459" y="4718038"/>
            <a:ext cx="2292295" cy="714376"/>
          </a:xfrm>
          <a:prstGeom prst="rect">
            <a:avLst/>
          </a:prstGeom>
        </p:spPr>
      </p:pic>
      <p:sp>
        <p:nvSpPr>
          <p:cNvPr id="17" name="TextBox 16">
            <a:extLst>
              <a:ext uri="{FF2B5EF4-FFF2-40B4-BE49-F238E27FC236}">
                <a16:creationId xmlns:a16="http://schemas.microsoft.com/office/drawing/2014/main" id="{A64DEEE6-F5B5-6C0B-798C-90EAD97D5994}"/>
              </a:ext>
            </a:extLst>
          </p:cNvPr>
          <p:cNvSpPr txBox="1"/>
          <p:nvPr/>
        </p:nvSpPr>
        <p:spPr>
          <a:xfrm>
            <a:off x="3533775" y="1424191"/>
            <a:ext cx="8129361" cy="4801314"/>
          </a:xfrm>
          <a:prstGeom prst="rect">
            <a:avLst/>
          </a:prstGeom>
          <a:noFill/>
        </p:spPr>
        <p:txBody>
          <a:bodyPr wrap="square" rtlCol="0">
            <a:spAutoFit/>
          </a:bodyPr>
          <a:lstStyle/>
          <a:p>
            <a:pPr marL="342900" indent="-342900">
              <a:buAutoNum type="arabicPeriod"/>
            </a:pPr>
            <a:r>
              <a:rPr lang="en-US" dirty="0"/>
              <a:t>Continually monitor the needs of CCAs to ensure our programming matches their needs</a:t>
            </a:r>
          </a:p>
          <a:p>
            <a:pPr marL="342900" indent="-342900">
              <a:buAutoNum type="arabicPeriod"/>
            </a:pPr>
            <a:r>
              <a:rPr lang="en-US" dirty="0">
                <a:highlight>
                  <a:srgbClr val="FFFF00"/>
                </a:highlight>
              </a:rPr>
              <a:t>Recognize that there is a fundamental need to change our infrastructure</a:t>
            </a:r>
          </a:p>
          <a:p>
            <a:pPr marL="342900" indent="-342900">
              <a:buAutoNum type="arabicPeriod"/>
            </a:pPr>
            <a:r>
              <a:rPr lang="en-US" dirty="0"/>
              <a:t>Do the right research</a:t>
            </a:r>
          </a:p>
          <a:p>
            <a:pPr marL="342900" indent="-342900">
              <a:buAutoNum type="arabicPeriod"/>
            </a:pPr>
            <a:r>
              <a:rPr lang="en-US" dirty="0"/>
              <a:t>Move beyond “Me-search;” genuinely understand our core stakeholders’ needs (CCAs)</a:t>
            </a:r>
          </a:p>
          <a:p>
            <a:pPr marL="342900" indent="-342900">
              <a:buAutoNum type="arabicPeriod"/>
            </a:pPr>
            <a:r>
              <a:rPr lang="en-US" dirty="0"/>
              <a:t>Never be complacent: INNOVATE</a:t>
            </a:r>
          </a:p>
          <a:p>
            <a:pPr marL="342900" indent="-342900">
              <a:buAutoNum type="arabicPeriod"/>
            </a:pPr>
            <a:r>
              <a:rPr lang="en-US" dirty="0"/>
              <a:t>Create systems to share ideas, resources across CCA boards</a:t>
            </a:r>
          </a:p>
          <a:p>
            <a:pPr marL="342900" indent="-342900">
              <a:buAutoNum type="arabicPeriod"/>
            </a:pPr>
            <a:r>
              <a:rPr lang="en-US" dirty="0"/>
              <a:t>First understand key opportunities &amp; put meaningful effort toward taking advantage of those opportunities</a:t>
            </a:r>
          </a:p>
          <a:p>
            <a:pPr marL="342900" indent="-342900">
              <a:buAutoNum type="arabicPeriod"/>
            </a:pPr>
            <a:r>
              <a:rPr lang="en-US" dirty="0"/>
              <a:t>Don’t over-complicate; understand that this is about understanding the primary needs of CCAs &amp; building programs that they WANT</a:t>
            </a:r>
          </a:p>
          <a:p>
            <a:pPr marL="342900" indent="-342900">
              <a:buAutoNum type="arabicPeriod"/>
            </a:pPr>
            <a:r>
              <a:rPr lang="en-US" dirty="0"/>
              <a:t>Recognize that being an ambassador for the CCA Program won’t come naturally to CCAs; they must be trained &amp; reminded</a:t>
            </a:r>
          </a:p>
          <a:p>
            <a:pPr marL="342900" indent="-342900">
              <a:buAutoNum type="arabicPeriod"/>
            </a:pPr>
            <a:r>
              <a:rPr lang="en-US" dirty="0"/>
              <a:t>A completely </a:t>
            </a:r>
            <a:r>
              <a:rPr lang="en-US" dirty="0">
                <a:highlight>
                  <a:srgbClr val="FFFF00"/>
                </a:highlight>
              </a:rPr>
              <a:t>new compact </a:t>
            </a:r>
            <a:r>
              <a:rPr lang="en-US" dirty="0"/>
              <a:t>between ICCA &amp; their local boards … bottom line expectations for what local CCA boards must do (w/ resources to support)</a:t>
            </a:r>
          </a:p>
          <a:p>
            <a:pPr marL="342900" indent="-342900">
              <a:buAutoNum type="arabicPeriod"/>
            </a:pPr>
            <a:r>
              <a:rPr lang="en-US" dirty="0">
                <a:highlight>
                  <a:srgbClr val="FFFF00"/>
                </a:highlight>
              </a:rPr>
              <a:t>Literally or figuratively pursue the idea of “CCA membership”</a:t>
            </a:r>
          </a:p>
        </p:txBody>
      </p:sp>
    </p:spTree>
    <p:extLst>
      <p:ext uri="{BB962C8B-B14F-4D97-AF65-F5344CB8AC3E}">
        <p14:creationId xmlns:p14="http://schemas.microsoft.com/office/powerpoint/2010/main" val="11771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anim calcmode="lin" valueType="num">
                                      <p:cBhvr additive="base">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 calcmode="lin" valueType="num">
                                      <p:cBhvr additive="base">
                                        <p:cTn id="5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xEl>
                                              <p:pRg st="3" end="3"/>
                                            </p:txEl>
                                          </p:spTgt>
                                        </p:tgtEl>
                                        <p:attrNameLst>
                                          <p:attrName>style.visibility</p:attrName>
                                        </p:attrNameLst>
                                      </p:cBhvr>
                                      <p:to>
                                        <p:strVal val="visible"/>
                                      </p:to>
                                    </p:set>
                                    <p:anim calcmode="lin" valueType="num">
                                      <p:cBhvr additive="base">
                                        <p:cTn id="6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xEl>
                                              <p:pRg st="4" end="4"/>
                                            </p:txEl>
                                          </p:spTgt>
                                        </p:tgtEl>
                                        <p:attrNameLst>
                                          <p:attrName>style.visibility</p:attrName>
                                        </p:attrNameLst>
                                      </p:cBhvr>
                                      <p:to>
                                        <p:strVal val="visible"/>
                                      </p:to>
                                    </p:set>
                                    <p:anim calcmode="lin" valueType="num">
                                      <p:cBhvr additive="base">
                                        <p:cTn id="6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anim calcmode="lin" valueType="num">
                                      <p:cBhvr additive="base">
                                        <p:cTn id="7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xEl>
                                              <p:pRg st="6" end="6"/>
                                            </p:txEl>
                                          </p:spTgt>
                                        </p:tgtEl>
                                        <p:attrNameLst>
                                          <p:attrName>style.visibility</p:attrName>
                                        </p:attrNameLst>
                                      </p:cBhvr>
                                      <p:to>
                                        <p:strVal val="visible"/>
                                      </p:to>
                                    </p:set>
                                    <p:anim calcmode="lin" valueType="num">
                                      <p:cBhvr additive="base">
                                        <p:cTn id="79"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xEl>
                                              <p:pRg st="7" end="7"/>
                                            </p:txEl>
                                          </p:spTgt>
                                        </p:tgtEl>
                                        <p:attrNameLst>
                                          <p:attrName>style.visibility</p:attrName>
                                        </p:attrNameLst>
                                      </p:cBhvr>
                                      <p:to>
                                        <p:strVal val="visible"/>
                                      </p:to>
                                    </p:set>
                                    <p:anim calcmode="lin" valueType="num">
                                      <p:cBhvr additive="base">
                                        <p:cTn id="8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
                                            <p:txEl>
                                              <p:pRg st="8" end="8"/>
                                            </p:txEl>
                                          </p:spTgt>
                                        </p:tgtEl>
                                        <p:attrNameLst>
                                          <p:attrName>style.visibility</p:attrName>
                                        </p:attrNameLst>
                                      </p:cBhvr>
                                      <p:to>
                                        <p:strVal val="visible"/>
                                      </p:to>
                                    </p:set>
                                    <p:anim calcmode="lin" valueType="num">
                                      <p:cBhvr additive="base">
                                        <p:cTn id="9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xEl>
                                              <p:pRg st="9" end="9"/>
                                            </p:txEl>
                                          </p:spTgt>
                                        </p:tgtEl>
                                        <p:attrNameLst>
                                          <p:attrName>style.visibility</p:attrName>
                                        </p:attrNameLst>
                                      </p:cBhvr>
                                      <p:to>
                                        <p:strVal val="visible"/>
                                      </p:to>
                                    </p:set>
                                    <p:anim calcmode="lin" valueType="num">
                                      <p:cBhvr additive="base">
                                        <p:cTn id="97"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7">
                                            <p:txEl>
                                              <p:pRg st="10" end="10"/>
                                            </p:txEl>
                                          </p:spTgt>
                                        </p:tgtEl>
                                        <p:attrNameLst>
                                          <p:attrName>style.visibility</p:attrName>
                                        </p:attrNameLst>
                                      </p:cBhvr>
                                      <p:to>
                                        <p:strVal val="visible"/>
                                      </p:to>
                                    </p:set>
                                    <p:anim calcmode="lin" valueType="num">
                                      <p:cBhvr additive="base">
                                        <p:cTn id="103"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D3162480-06D0-43AD-C841-FEE348324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CF2D7-A82E-BD5D-C4CF-06FA7C372BBC}"/>
              </a:ext>
            </a:extLst>
          </p:cNvPr>
          <p:cNvSpPr>
            <a:spLocks noGrp="1"/>
          </p:cNvSpPr>
          <p:nvPr>
            <p:ph type="title"/>
          </p:nvPr>
        </p:nvSpPr>
        <p:spPr>
          <a:xfrm>
            <a:off x="1009649" y="216126"/>
            <a:ext cx="7210425" cy="1325563"/>
          </a:xfrm>
        </p:spPr>
        <p:txBody>
          <a:bodyPr/>
          <a:lstStyle/>
          <a:p>
            <a:r>
              <a:rPr lang="en-US" dirty="0"/>
              <a:t>What would lead to failure?</a:t>
            </a:r>
          </a:p>
        </p:txBody>
      </p:sp>
      <p:pic>
        <p:nvPicPr>
          <p:cNvPr id="3" name="Picture 2">
            <a:extLst>
              <a:ext uri="{FF2B5EF4-FFF2-40B4-BE49-F238E27FC236}">
                <a16:creationId xmlns:a16="http://schemas.microsoft.com/office/drawing/2014/main" id="{BC807FE1-C73D-42A2-BE11-F5B37ECAA77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837858" y="216126"/>
            <a:ext cx="2344493" cy="1722815"/>
          </a:xfrm>
          <a:prstGeom prst="rect">
            <a:avLst/>
          </a:prstGeom>
        </p:spPr>
      </p:pic>
      <p:pic>
        <p:nvPicPr>
          <p:cNvPr id="11" name="Picture 10">
            <a:extLst>
              <a:ext uri="{FF2B5EF4-FFF2-40B4-BE49-F238E27FC236}">
                <a16:creationId xmlns:a16="http://schemas.microsoft.com/office/drawing/2014/main" id="{8A272585-7412-557C-EFA2-E1731C6DA4C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837858" y="5628399"/>
            <a:ext cx="2344493" cy="889870"/>
          </a:xfrm>
          <a:prstGeom prst="rect">
            <a:avLst/>
          </a:prstGeom>
        </p:spPr>
      </p:pic>
      <p:pic>
        <p:nvPicPr>
          <p:cNvPr id="12" name="Picture 11">
            <a:extLst>
              <a:ext uri="{FF2B5EF4-FFF2-40B4-BE49-F238E27FC236}">
                <a16:creationId xmlns:a16="http://schemas.microsoft.com/office/drawing/2014/main" id="{B5B04DAB-7F23-01F1-7E31-1B2E2D9370F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37858" y="1934178"/>
            <a:ext cx="2344493" cy="733425"/>
          </a:xfrm>
          <a:prstGeom prst="rect">
            <a:avLst/>
          </a:prstGeom>
        </p:spPr>
      </p:pic>
      <p:pic>
        <p:nvPicPr>
          <p:cNvPr id="13" name="Picture 12">
            <a:extLst>
              <a:ext uri="{FF2B5EF4-FFF2-40B4-BE49-F238E27FC236}">
                <a16:creationId xmlns:a16="http://schemas.microsoft.com/office/drawing/2014/main" id="{806CBE1B-A4CB-D674-1491-3173D3A8BE5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37858" y="2658697"/>
            <a:ext cx="2344493" cy="683997"/>
          </a:xfrm>
          <a:prstGeom prst="rect">
            <a:avLst/>
          </a:prstGeom>
        </p:spPr>
      </p:pic>
      <p:pic>
        <p:nvPicPr>
          <p:cNvPr id="14" name="Picture 13">
            <a:extLst>
              <a:ext uri="{FF2B5EF4-FFF2-40B4-BE49-F238E27FC236}">
                <a16:creationId xmlns:a16="http://schemas.microsoft.com/office/drawing/2014/main" id="{2BD887C1-6AEA-249A-5943-B2B7C977BB8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837858" y="3345683"/>
            <a:ext cx="2344493" cy="683998"/>
          </a:xfrm>
          <a:prstGeom prst="rect">
            <a:avLst/>
          </a:prstGeom>
        </p:spPr>
      </p:pic>
      <p:pic>
        <p:nvPicPr>
          <p:cNvPr id="15" name="Picture 14">
            <a:extLst>
              <a:ext uri="{FF2B5EF4-FFF2-40B4-BE49-F238E27FC236}">
                <a16:creationId xmlns:a16="http://schemas.microsoft.com/office/drawing/2014/main" id="{7399166D-018E-DEF8-4A74-80864C83921C}"/>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837858" y="4040090"/>
            <a:ext cx="2344493" cy="914107"/>
          </a:xfrm>
          <a:prstGeom prst="rect">
            <a:avLst/>
          </a:prstGeom>
        </p:spPr>
      </p:pic>
      <p:pic>
        <p:nvPicPr>
          <p:cNvPr id="16" name="Picture 15">
            <a:extLst>
              <a:ext uri="{FF2B5EF4-FFF2-40B4-BE49-F238E27FC236}">
                <a16:creationId xmlns:a16="http://schemas.microsoft.com/office/drawing/2014/main" id="{101B7632-A69B-3C90-9741-5847A4B71AA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837858" y="4925826"/>
            <a:ext cx="2344493" cy="733425"/>
          </a:xfrm>
          <a:prstGeom prst="rect">
            <a:avLst/>
          </a:prstGeom>
        </p:spPr>
      </p:pic>
      <p:sp>
        <p:nvSpPr>
          <p:cNvPr id="17" name="TextBox 16">
            <a:extLst>
              <a:ext uri="{FF2B5EF4-FFF2-40B4-BE49-F238E27FC236}">
                <a16:creationId xmlns:a16="http://schemas.microsoft.com/office/drawing/2014/main" id="{368A4928-0B8A-64BB-31B7-FD1D4A190C38}"/>
              </a:ext>
            </a:extLst>
          </p:cNvPr>
          <p:cNvSpPr txBox="1"/>
          <p:nvPr/>
        </p:nvSpPr>
        <p:spPr>
          <a:xfrm>
            <a:off x="593201" y="1257425"/>
            <a:ext cx="7884049" cy="5570756"/>
          </a:xfrm>
          <a:prstGeom prst="rect">
            <a:avLst/>
          </a:prstGeom>
          <a:noFill/>
        </p:spPr>
        <p:txBody>
          <a:bodyPr wrap="square" rtlCol="0">
            <a:spAutoFit/>
          </a:bodyPr>
          <a:lstStyle/>
          <a:p>
            <a:pPr marL="342900" indent="-342900">
              <a:buAutoNum type="arabicPeriod"/>
            </a:pPr>
            <a:r>
              <a:rPr lang="en-US" dirty="0"/>
              <a:t>As we changed process, we didn’t make adjustments for those things that didn’t work </a:t>
            </a:r>
          </a:p>
          <a:p>
            <a:pPr marL="342900" indent="-342900">
              <a:buAutoNum type="arabicPeriod"/>
            </a:pPr>
            <a:r>
              <a:rPr lang="en-US" dirty="0">
                <a:highlight>
                  <a:srgbClr val="FFFF00"/>
                </a:highlight>
              </a:rPr>
              <a:t>Didn’t equip admins and boards w/ easy-to-use technology (back and forth) ***</a:t>
            </a:r>
          </a:p>
          <a:p>
            <a:pPr marL="342900" indent="-342900">
              <a:buAutoNum type="arabicPeriod"/>
            </a:pPr>
            <a:r>
              <a:rPr lang="en-US" dirty="0"/>
              <a:t>Didn’t eliminate things that needed eliminated (didn’t go sacred cow hunting)</a:t>
            </a:r>
          </a:p>
          <a:p>
            <a:pPr marL="800100" lvl="1" indent="-342900">
              <a:buAutoNum type="alphaLcPeriod"/>
            </a:pPr>
            <a:r>
              <a:rPr lang="en-US" dirty="0"/>
              <a:t>Didn’t engage w/ non-CCA stakeholders on what we could be doing better (ARA .. What do our employers want)</a:t>
            </a:r>
          </a:p>
          <a:p>
            <a:pPr marL="800100" lvl="1" indent="-342900">
              <a:buAutoNum type="alphaLcPeriod"/>
            </a:pPr>
            <a:r>
              <a:rPr lang="en-US" dirty="0"/>
              <a:t>Failed to persuade most resistant people to change</a:t>
            </a:r>
          </a:p>
          <a:p>
            <a:pPr marL="800100" lvl="1" indent="-342900">
              <a:buAutoNum type="alphaLcPeriod"/>
            </a:pPr>
            <a:r>
              <a:rPr lang="en-US" dirty="0">
                <a:highlight>
                  <a:srgbClr val="FFFF00"/>
                </a:highlight>
              </a:rPr>
              <a:t>Didn’t simplify policies &amp; procedures</a:t>
            </a:r>
          </a:p>
          <a:p>
            <a:pPr marL="342900" indent="-342900">
              <a:buAutoNum type="arabicPeriod"/>
            </a:pPr>
            <a:r>
              <a:rPr lang="en-US" dirty="0"/>
              <a:t>Local boards didn’t get a grasp of what the strategic plan meant (didn’t modernize/adapt contract/relationships w/ boards)</a:t>
            </a:r>
          </a:p>
          <a:p>
            <a:pPr marL="342900" indent="-342900">
              <a:buAutoNum type="arabicPeriod"/>
            </a:pPr>
            <a:r>
              <a:rPr lang="en-US" dirty="0"/>
              <a:t>Didn’t budget the money</a:t>
            </a:r>
          </a:p>
          <a:p>
            <a:pPr marL="342900" indent="-342900">
              <a:buAutoNum type="arabicPeriod"/>
            </a:pPr>
            <a:r>
              <a:rPr lang="en-US" dirty="0"/>
              <a:t>Weren’t transparent enough (w/ admins &amp; boards)</a:t>
            </a:r>
          </a:p>
          <a:p>
            <a:pPr marL="342900" indent="-342900">
              <a:buAutoNum type="arabicPeriod"/>
            </a:pPr>
            <a:r>
              <a:rPr lang="en-US" dirty="0"/>
              <a:t>Didn’t ask for input enough from admins (data, budget, status of CCAs)</a:t>
            </a:r>
          </a:p>
          <a:p>
            <a:pPr marL="342900" indent="-342900">
              <a:buAutoNum type="arabicPeriod"/>
            </a:pPr>
            <a:r>
              <a:rPr lang="en-US" dirty="0"/>
              <a:t>From int’l perspective, translation (across the board)</a:t>
            </a:r>
          </a:p>
          <a:p>
            <a:pPr marL="342900" indent="-342900">
              <a:buAutoNum type="arabicPeriod"/>
            </a:pPr>
            <a:r>
              <a:rPr lang="en-US" dirty="0"/>
              <a:t>Not taking a serious look at what we need to be going forward &amp; making changes (hanging onto things too long)</a:t>
            </a:r>
          </a:p>
          <a:p>
            <a:pPr marL="342900" indent="-342900">
              <a:buAutoNum type="arabicPeriod"/>
            </a:pPr>
            <a:r>
              <a:rPr lang="en-US" dirty="0"/>
              <a:t>Make sure key people understand the reasoning</a:t>
            </a:r>
          </a:p>
          <a:p>
            <a:pPr marL="342900" indent="-342900">
              <a:buAutoNum type="arabicPeriod"/>
            </a:pPr>
            <a:endParaRPr lang="en-US" sz="1400" dirty="0"/>
          </a:p>
        </p:txBody>
      </p:sp>
    </p:spTree>
    <p:extLst>
      <p:ext uri="{BB962C8B-B14F-4D97-AF65-F5344CB8AC3E}">
        <p14:creationId xmlns:p14="http://schemas.microsoft.com/office/powerpoint/2010/main" val="28846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anim calcmode="lin" valueType="num">
                                      <p:cBhvr additive="base">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 calcmode="lin" valueType="num">
                                      <p:cBhvr additive="base">
                                        <p:cTn id="5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xEl>
                                              <p:pRg st="3" end="3"/>
                                            </p:txEl>
                                          </p:spTgt>
                                        </p:tgtEl>
                                        <p:attrNameLst>
                                          <p:attrName>style.visibility</p:attrName>
                                        </p:attrNameLst>
                                      </p:cBhvr>
                                      <p:to>
                                        <p:strVal val="visible"/>
                                      </p:to>
                                    </p:set>
                                    <p:anim calcmode="lin" valueType="num">
                                      <p:cBhvr additive="base">
                                        <p:cTn id="6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xEl>
                                              <p:pRg st="4" end="4"/>
                                            </p:txEl>
                                          </p:spTgt>
                                        </p:tgtEl>
                                        <p:attrNameLst>
                                          <p:attrName>style.visibility</p:attrName>
                                        </p:attrNameLst>
                                      </p:cBhvr>
                                      <p:to>
                                        <p:strVal val="visible"/>
                                      </p:to>
                                    </p:set>
                                    <p:anim calcmode="lin" valueType="num">
                                      <p:cBhvr additive="base">
                                        <p:cTn id="6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anim calcmode="lin" valueType="num">
                                      <p:cBhvr additive="base">
                                        <p:cTn id="7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xEl>
                                              <p:pRg st="6" end="6"/>
                                            </p:txEl>
                                          </p:spTgt>
                                        </p:tgtEl>
                                        <p:attrNameLst>
                                          <p:attrName>style.visibility</p:attrName>
                                        </p:attrNameLst>
                                      </p:cBhvr>
                                      <p:to>
                                        <p:strVal val="visible"/>
                                      </p:to>
                                    </p:set>
                                    <p:anim calcmode="lin" valueType="num">
                                      <p:cBhvr additive="base">
                                        <p:cTn id="79"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xEl>
                                              <p:pRg st="7" end="7"/>
                                            </p:txEl>
                                          </p:spTgt>
                                        </p:tgtEl>
                                        <p:attrNameLst>
                                          <p:attrName>style.visibility</p:attrName>
                                        </p:attrNameLst>
                                      </p:cBhvr>
                                      <p:to>
                                        <p:strVal val="visible"/>
                                      </p:to>
                                    </p:set>
                                    <p:anim calcmode="lin" valueType="num">
                                      <p:cBhvr additive="base">
                                        <p:cTn id="8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
                                            <p:txEl>
                                              <p:pRg st="8" end="8"/>
                                            </p:txEl>
                                          </p:spTgt>
                                        </p:tgtEl>
                                        <p:attrNameLst>
                                          <p:attrName>style.visibility</p:attrName>
                                        </p:attrNameLst>
                                      </p:cBhvr>
                                      <p:to>
                                        <p:strVal val="visible"/>
                                      </p:to>
                                    </p:set>
                                    <p:anim calcmode="lin" valueType="num">
                                      <p:cBhvr additive="base">
                                        <p:cTn id="9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xEl>
                                              <p:pRg st="9" end="9"/>
                                            </p:txEl>
                                          </p:spTgt>
                                        </p:tgtEl>
                                        <p:attrNameLst>
                                          <p:attrName>style.visibility</p:attrName>
                                        </p:attrNameLst>
                                      </p:cBhvr>
                                      <p:to>
                                        <p:strVal val="visible"/>
                                      </p:to>
                                    </p:set>
                                    <p:anim calcmode="lin" valueType="num">
                                      <p:cBhvr additive="base">
                                        <p:cTn id="97"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7">
                                            <p:txEl>
                                              <p:pRg st="10" end="10"/>
                                            </p:txEl>
                                          </p:spTgt>
                                        </p:tgtEl>
                                        <p:attrNameLst>
                                          <p:attrName>style.visibility</p:attrName>
                                        </p:attrNameLst>
                                      </p:cBhvr>
                                      <p:to>
                                        <p:strVal val="visible"/>
                                      </p:to>
                                    </p:set>
                                    <p:anim calcmode="lin" valueType="num">
                                      <p:cBhvr additive="base">
                                        <p:cTn id="103"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7">
                                            <p:txEl>
                                              <p:pRg st="11" end="11"/>
                                            </p:txEl>
                                          </p:spTgt>
                                        </p:tgtEl>
                                        <p:attrNameLst>
                                          <p:attrName>style.visibility</p:attrName>
                                        </p:attrNameLst>
                                      </p:cBhvr>
                                      <p:to>
                                        <p:strVal val="visible"/>
                                      </p:to>
                                    </p:set>
                                    <p:anim calcmode="lin" valueType="num">
                                      <p:cBhvr additive="base">
                                        <p:cTn id="10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7">
                                            <p:txEl>
                                              <p:pRg st="12" end="12"/>
                                            </p:txEl>
                                          </p:spTgt>
                                        </p:tgtEl>
                                        <p:attrNameLst>
                                          <p:attrName>style.visibility</p:attrName>
                                        </p:attrNameLst>
                                      </p:cBhvr>
                                      <p:to>
                                        <p:strVal val="visible"/>
                                      </p:to>
                                    </p:set>
                                    <p:anim calcmode="lin" valueType="num">
                                      <p:cBhvr additive="base">
                                        <p:cTn id="115"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70F5CD8-9E8C-8675-D0B1-36D7451DD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D3BF2-E8EE-2313-7A04-8938FFB34E41}"/>
              </a:ext>
            </a:extLst>
          </p:cNvPr>
          <p:cNvSpPr>
            <a:spLocks noGrp="1"/>
          </p:cNvSpPr>
          <p:nvPr>
            <p:ph type="title"/>
          </p:nvPr>
        </p:nvSpPr>
        <p:spPr>
          <a:xfrm>
            <a:off x="1009649" y="216126"/>
            <a:ext cx="7210425" cy="1325563"/>
          </a:xfrm>
        </p:spPr>
        <p:txBody>
          <a:bodyPr/>
          <a:lstStyle/>
          <a:p>
            <a:r>
              <a:rPr lang="en-US" dirty="0"/>
              <a:t>What would breed success?</a:t>
            </a:r>
          </a:p>
        </p:txBody>
      </p:sp>
      <p:pic>
        <p:nvPicPr>
          <p:cNvPr id="3" name="Picture 2">
            <a:extLst>
              <a:ext uri="{FF2B5EF4-FFF2-40B4-BE49-F238E27FC236}">
                <a16:creationId xmlns:a16="http://schemas.microsoft.com/office/drawing/2014/main" id="{70352E8A-6EFE-1938-9E5D-820E1F042FF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837858" y="216126"/>
            <a:ext cx="2344493" cy="1722815"/>
          </a:xfrm>
          <a:prstGeom prst="rect">
            <a:avLst/>
          </a:prstGeom>
        </p:spPr>
      </p:pic>
      <p:pic>
        <p:nvPicPr>
          <p:cNvPr id="11" name="Picture 10">
            <a:extLst>
              <a:ext uri="{FF2B5EF4-FFF2-40B4-BE49-F238E27FC236}">
                <a16:creationId xmlns:a16="http://schemas.microsoft.com/office/drawing/2014/main" id="{A98EE28C-27A2-3F5F-3101-4D7DFEAC539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837858" y="5628399"/>
            <a:ext cx="2344493" cy="889870"/>
          </a:xfrm>
          <a:prstGeom prst="rect">
            <a:avLst/>
          </a:prstGeom>
        </p:spPr>
      </p:pic>
      <p:pic>
        <p:nvPicPr>
          <p:cNvPr id="12" name="Picture 11">
            <a:extLst>
              <a:ext uri="{FF2B5EF4-FFF2-40B4-BE49-F238E27FC236}">
                <a16:creationId xmlns:a16="http://schemas.microsoft.com/office/drawing/2014/main" id="{91506824-83C6-1773-C4EB-09CEC60C99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37858" y="1934178"/>
            <a:ext cx="2344493" cy="733425"/>
          </a:xfrm>
          <a:prstGeom prst="rect">
            <a:avLst/>
          </a:prstGeom>
        </p:spPr>
      </p:pic>
      <p:pic>
        <p:nvPicPr>
          <p:cNvPr id="13" name="Picture 12">
            <a:extLst>
              <a:ext uri="{FF2B5EF4-FFF2-40B4-BE49-F238E27FC236}">
                <a16:creationId xmlns:a16="http://schemas.microsoft.com/office/drawing/2014/main" id="{65F88E16-AB98-2C83-589E-7F9695D98FB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37858" y="2658697"/>
            <a:ext cx="2344493" cy="683997"/>
          </a:xfrm>
          <a:prstGeom prst="rect">
            <a:avLst/>
          </a:prstGeom>
        </p:spPr>
      </p:pic>
      <p:pic>
        <p:nvPicPr>
          <p:cNvPr id="14" name="Picture 13">
            <a:extLst>
              <a:ext uri="{FF2B5EF4-FFF2-40B4-BE49-F238E27FC236}">
                <a16:creationId xmlns:a16="http://schemas.microsoft.com/office/drawing/2014/main" id="{E9BEA1B1-47C8-65F7-96AC-70AE67E7340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837858" y="3345683"/>
            <a:ext cx="2344493" cy="683998"/>
          </a:xfrm>
          <a:prstGeom prst="rect">
            <a:avLst/>
          </a:prstGeom>
        </p:spPr>
      </p:pic>
      <p:pic>
        <p:nvPicPr>
          <p:cNvPr id="15" name="Picture 14">
            <a:extLst>
              <a:ext uri="{FF2B5EF4-FFF2-40B4-BE49-F238E27FC236}">
                <a16:creationId xmlns:a16="http://schemas.microsoft.com/office/drawing/2014/main" id="{51A68893-C7F3-5145-5FDF-C627CB69141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837858" y="4040090"/>
            <a:ext cx="2344493" cy="914107"/>
          </a:xfrm>
          <a:prstGeom prst="rect">
            <a:avLst/>
          </a:prstGeom>
        </p:spPr>
      </p:pic>
      <p:pic>
        <p:nvPicPr>
          <p:cNvPr id="16" name="Picture 15">
            <a:extLst>
              <a:ext uri="{FF2B5EF4-FFF2-40B4-BE49-F238E27FC236}">
                <a16:creationId xmlns:a16="http://schemas.microsoft.com/office/drawing/2014/main" id="{9D80C008-B5B5-DDAC-97F6-E80938EC21F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837858" y="4925826"/>
            <a:ext cx="2344493" cy="733425"/>
          </a:xfrm>
          <a:prstGeom prst="rect">
            <a:avLst/>
          </a:prstGeom>
        </p:spPr>
      </p:pic>
      <p:sp>
        <p:nvSpPr>
          <p:cNvPr id="17" name="TextBox 16">
            <a:extLst>
              <a:ext uri="{FF2B5EF4-FFF2-40B4-BE49-F238E27FC236}">
                <a16:creationId xmlns:a16="http://schemas.microsoft.com/office/drawing/2014/main" id="{0037B416-A36F-A6B9-DB1A-CFADCB26A872}"/>
              </a:ext>
            </a:extLst>
          </p:cNvPr>
          <p:cNvSpPr txBox="1"/>
          <p:nvPr/>
        </p:nvSpPr>
        <p:spPr>
          <a:xfrm>
            <a:off x="644917" y="1610574"/>
            <a:ext cx="7884049" cy="4462760"/>
          </a:xfrm>
          <a:prstGeom prst="rect">
            <a:avLst/>
          </a:prstGeom>
          <a:noFill/>
        </p:spPr>
        <p:txBody>
          <a:bodyPr wrap="square" rtlCol="0">
            <a:spAutoFit/>
          </a:bodyPr>
          <a:lstStyle/>
          <a:p>
            <a:pPr marL="342900" indent="-342900">
              <a:buAutoNum type="arabicPeriod"/>
            </a:pPr>
            <a:r>
              <a:rPr lang="en-US" dirty="0"/>
              <a:t>Be relentless in changing processes, but realistic &amp; resilient as we do so</a:t>
            </a:r>
          </a:p>
          <a:p>
            <a:pPr marL="342900" indent="-342900">
              <a:buAutoNum type="arabicPeriod"/>
            </a:pPr>
            <a:r>
              <a:rPr lang="en-US" dirty="0">
                <a:highlight>
                  <a:srgbClr val="FFFF00"/>
                </a:highlight>
              </a:rPr>
              <a:t>Equip local boards w/ appropriate communications &amp; technological tools</a:t>
            </a:r>
          </a:p>
          <a:p>
            <a:pPr marL="342900" indent="-342900">
              <a:buAutoNum type="arabicPeriod"/>
            </a:pPr>
            <a:r>
              <a:rPr lang="en-US" b="1" dirty="0">
                <a:highlight>
                  <a:srgbClr val="FFFF00"/>
                </a:highlight>
              </a:rPr>
              <a:t>Go</a:t>
            </a:r>
            <a:r>
              <a:rPr lang="en-US" dirty="0"/>
              <a:t> sacred-cow hunting (Nothing’s Off the Table to Change)</a:t>
            </a:r>
          </a:p>
          <a:p>
            <a:pPr marL="800100" lvl="1" indent="-342900">
              <a:buAutoNum type="alphaLcPeriod"/>
            </a:pPr>
            <a:r>
              <a:rPr lang="en-US" dirty="0"/>
              <a:t>Emulate what other organizations are doing better than us</a:t>
            </a:r>
          </a:p>
          <a:p>
            <a:pPr marL="800100" lvl="1" indent="-342900">
              <a:buAutoNum type="alphaLcPeriod"/>
            </a:pPr>
            <a:r>
              <a:rPr lang="en-US" dirty="0"/>
              <a:t>Bring along the tough-to-convert; find new partners where necessary</a:t>
            </a:r>
          </a:p>
          <a:p>
            <a:pPr marL="800100" lvl="1" indent="-342900">
              <a:buAutoNum type="alphaLcPeriod"/>
            </a:pPr>
            <a:r>
              <a:rPr lang="en-US" dirty="0">
                <a:highlight>
                  <a:srgbClr val="FFFF00"/>
                </a:highlight>
              </a:rPr>
              <a:t>Simplify </a:t>
            </a:r>
            <a:r>
              <a:rPr lang="en-US" b="1" u="sng" dirty="0">
                <a:highlight>
                  <a:srgbClr val="FFFF00"/>
                </a:highlight>
              </a:rPr>
              <a:t>everything</a:t>
            </a:r>
          </a:p>
          <a:p>
            <a:pPr marL="342900" indent="-342900">
              <a:buAutoNum type="arabicPeriod"/>
            </a:pPr>
            <a:r>
              <a:rPr lang="en-US" dirty="0"/>
              <a:t>Regularly reference &amp; engage w/ local boards on strategic objectives (be accountable to each other)</a:t>
            </a:r>
          </a:p>
          <a:p>
            <a:pPr marL="342900" indent="-342900">
              <a:buAutoNum type="arabicPeriod"/>
            </a:pPr>
            <a:r>
              <a:rPr lang="en-US" dirty="0"/>
              <a:t>Budget the money </a:t>
            </a:r>
            <a:r>
              <a:rPr lang="en-US" u="sng" dirty="0"/>
              <a:t>(and time</a:t>
            </a:r>
            <a:r>
              <a:rPr lang="en-US" dirty="0"/>
              <a:t>)</a:t>
            </a:r>
          </a:p>
          <a:p>
            <a:pPr marL="342900" indent="-342900">
              <a:buAutoNum type="arabicPeriod"/>
            </a:pPr>
            <a:r>
              <a:rPr lang="en-US" dirty="0"/>
              <a:t>Be mutually accountable to each other (MSN, local boards &amp; admins)</a:t>
            </a:r>
          </a:p>
          <a:p>
            <a:pPr marL="342900" indent="-342900">
              <a:buAutoNum type="arabicPeriod"/>
            </a:pPr>
            <a:r>
              <a:rPr lang="en-US" dirty="0"/>
              <a:t>Get input from local boards, always (and vice versa)</a:t>
            </a:r>
          </a:p>
          <a:p>
            <a:pPr marL="342900" indent="-342900">
              <a:buAutoNum type="arabicPeriod"/>
            </a:pPr>
            <a:r>
              <a:rPr lang="en-US" dirty="0"/>
              <a:t>Translate for new int’l markets (including Canada?)</a:t>
            </a:r>
          </a:p>
          <a:p>
            <a:pPr marL="342900" indent="-342900">
              <a:buAutoNum type="arabicPeriod"/>
            </a:pPr>
            <a:r>
              <a:rPr lang="en-US" dirty="0"/>
              <a:t>Refer back to #3</a:t>
            </a:r>
          </a:p>
          <a:p>
            <a:pPr marL="342900" indent="-342900">
              <a:buAutoNum type="arabicPeriod"/>
            </a:pPr>
            <a:r>
              <a:rPr lang="en-US" dirty="0"/>
              <a:t>Make sure key people understand the reasoning (didn’t change this as it was already  positive statement) … it’s what we’re doing  RIGHT NOW</a:t>
            </a:r>
          </a:p>
          <a:p>
            <a:pPr marL="342900" indent="-342900">
              <a:buAutoNum type="arabicPeriod"/>
            </a:pPr>
            <a:endParaRPr lang="en-US" sz="1400" dirty="0"/>
          </a:p>
        </p:txBody>
      </p:sp>
    </p:spTree>
    <p:extLst>
      <p:ext uri="{BB962C8B-B14F-4D97-AF65-F5344CB8AC3E}">
        <p14:creationId xmlns:p14="http://schemas.microsoft.com/office/powerpoint/2010/main" val="33669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anim calcmode="lin" valueType="num">
                                      <p:cBhvr additive="base">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 calcmode="lin" valueType="num">
                                      <p:cBhvr additive="base">
                                        <p:cTn id="5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xEl>
                                              <p:pRg st="3" end="3"/>
                                            </p:txEl>
                                          </p:spTgt>
                                        </p:tgtEl>
                                        <p:attrNameLst>
                                          <p:attrName>style.visibility</p:attrName>
                                        </p:attrNameLst>
                                      </p:cBhvr>
                                      <p:to>
                                        <p:strVal val="visible"/>
                                      </p:to>
                                    </p:set>
                                    <p:anim calcmode="lin" valueType="num">
                                      <p:cBhvr additive="base">
                                        <p:cTn id="6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xEl>
                                              <p:pRg st="4" end="4"/>
                                            </p:txEl>
                                          </p:spTgt>
                                        </p:tgtEl>
                                        <p:attrNameLst>
                                          <p:attrName>style.visibility</p:attrName>
                                        </p:attrNameLst>
                                      </p:cBhvr>
                                      <p:to>
                                        <p:strVal val="visible"/>
                                      </p:to>
                                    </p:set>
                                    <p:anim calcmode="lin" valueType="num">
                                      <p:cBhvr additive="base">
                                        <p:cTn id="6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anim calcmode="lin" valueType="num">
                                      <p:cBhvr additive="base">
                                        <p:cTn id="7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xEl>
                                              <p:pRg st="6" end="6"/>
                                            </p:txEl>
                                          </p:spTgt>
                                        </p:tgtEl>
                                        <p:attrNameLst>
                                          <p:attrName>style.visibility</p:attrName>
                                        </p:attrNameLst>
                                      </p:cBhvr>
                                      <p:to>
                                        <p:strVal val="visible"/>
                                      </p:to>
                                    </p:set>
                                    <p:anim calcmode="lin" valueType="num">
                                      <p:cBhvr additive="base">
                                        <p:cTn id="79"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xEl>
                                              <p:pRg st="7" end="7"/>
                                            </p:txEl>
                                          </p:spTgt>
                                        </p:tgtEl>
                                        <p:attrNameLst>
                                          <p:attrName>style.visibility</p:attrName>
                                        </p:attrNameLst>
                                      </p:cBhvr>
                                      <p:to>
                                        <p:strVal val="visible"/>
                                      </p:to>
                                    </p:set>
                                    <p:anim calcmode="lin" valueType="num">
                                      <p:cBhvr additive="base">
                                        <p:cTn id="8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
                                            <p:txEl>
                                              <p:pRg st="8" end="8"/>
                                            </p:txEl>
                                          </p:spTgt>
                                        </p:tgtEl>
                                        <p:attrNameLst>
                                          <p:attrName>style.visibility</p:attrName>
                                        </p:attrNameLst>
                                      </p:cBhvr>
                                      <p:to>
                                        <p:strVal val="visible"/>
                                      </p:to>
                                    </p:set>
                                    <p:anim calcmode="lin" valueType="num">
                                      <p:cBhvr additive="base">
                                        <p:cTn id="9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xEl>
                                              <p:pRg st="9" end="9"/>
                                            </p:txEl>
                                          </p:spTgt>
                                        </p:tgtEl>
                                        <p:attrNameLst>
                                          <p:attrName>style.visibility</p:attrName>
                                        </p:attrNameLst>
                                      </p:cBhvr>
                                      <p:to>
                                        <p:strVal val="visible"/>
                                      </p:to>
                                    </p:set>
                                    <p:anim calcmode="lin" valueType="num">
                                      <p:cBhvr additive="base">
                                        <p:cTn id="97"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7">
                                            <p:txEl>
                                              <p:pRg st="10" end="10"/>
                                            </p:txEl>
                                          </p:spTgt>
                                        </p:tgtEl>
                                        <p:attrNameLst>
                                          <p:attrName>style.visibility</p:attrName>
                                        </p:attrNameLst>
                                      </p:cBhvr>
                                      <p:to>
                                        <p:strVal val="visible"/>
                                      </p:to>
                                    </p:set>
                                    <p:anim calcmode="lin" valueType="num">
                                      <p:cBhvr additive="base">
                                        <p:cTn id="103"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7">
                                            <p:txEl>
                                              <p:pRg st="11" end="11"/>
                                            </p:txEl>
                                          </p:spTgt>
                                        </p:tgtEl>
                                        <p:attrNameLst>
                                          <p:attrName>style.visibility</p:attrName>
                                        </p:attrNameLst>
                                      </p:cBhvr>
                                      <p:to>
                                        <p:strVal val="visible"/>
                                      </p:to>
                                    </p:set>
                                    <p:anim calcmode="lin" valueType="num">
                                      <p:cBhvr additive="base">
                                        <p:cTn id="10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7">
                                            <p:txEl>
                                              <p:pRg st="12" end="12"/>
                                            </p:txEl>
                                          </p:spTgt>
                                        </p:tgtEl>
                                        <p:attrNameLst>
                                          <p:attrName>style.visibility</p:attrName>
                                        </p:attrNameLst>
                                      </p:cBhvr>
                                      <p:to>
                                        <p:strVal val="visible"/>
                                      </p:to>
                                    </p:set>
                                    <p:anim calcmode="lin" valueType="num">
                                      <p:cBhvr additive="base">
                                        <p:cTn id="115"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7ED0C56E-BA20-2BE0-1B27-1B9C8F89F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53DEA-4A7F-097C-087A-1553BE9CB608}"/>
              </a:ext>
            </a:extLst>
          </p:cNvPr>
          <p:cNvSpPr>
            <a:spLocks noGrp="1"/>
          </p:cNvSpPr>
          <p:nvPr>
            <p:ph type="title"/>
          </p:nvPr>
        </p:nvSpPr>
        <p:spPr>
          <a:xfrm>
            <a:off x="838200" y="148557"/>
            <a:ext cx="10515600" cy="1325563"/>
          </a:xfrm>
        </p:spPr>
        <p:txBody>
          <a:bodyPr/>
          <a:lstStyle/>
          <a:p>
            <a:r>
              <a:rPr lang="en-US" dirty="0"/>
              <a:t>Acknowledgements</a:t>
            </a:r>
            <a:br>
              <a:rPr lang="en-US" dirty="0"/>
            </a:br>
            <a:r>
              <a:rPr lang="en-US" sz="3200" i="1" dirty="0"/>
              <a:t>“Confronting the brutal truths”</a:t>
            </a:r>
          </a:p>
        </p:txBody>
      </p:sp>
      <p:sp>
        <p:nvSpPr>
          <p:cNvPr id="3" name="Content Placeholder 2">
            <a:extLst>
              <a:ext uri="{FF2B5EF4-FFF2-40B4-BE49-F238E27FC236}">
                <a16:creationId xmlns:a16="http://schemas.microsoft.com/office/drawing/2014/main" id="{6B3B9B2E-2216-81F9-806F-87AB49381C0E}"/>
              </a:ext>
            </a:extLst>
          </p:cNvPr>
          <p:cNvSpPr>
            <a:spLocks noGrp="1"/>
          </p:cNvSpPr>
          <p:nvPr>
            <p:ph idx="1"/>
          </p:nvPr>
        </p:nvSpPr>
        <p:spPr>
          <a:xfrm>
            <a:off x="838200" y="1816768"/>
            <a:ext cx="10515600" cy="4892675"/>
          </a:xfrm>
        </p:spPr>
        <p:txBody>
          <a:bodyPr>
            <a:normAutofit lnSpcReduction="10000"/>
          </a:bodyPr>
          <a:lstStyle/>
          <a:p>
            <a:r>
              <a:rPr lang="en-US" dirty="0"/>
              <a:t>Our technology platforms have not met an acceptable standard</a:t>
            </a:r>
          </a:p>
          <a:p>
            <a:r>
              <a:rPr lang="en-US" dirty="0"/>
              <a:t>Bad habit of bending technology around legacy processes</a:t>
            </a:r>
          </a:p>
          <a:p>
            <a:r>
              <a:rPr lang="en-US" dirty="0"/>
              <a:t>Didn’t have marketing </a:t>
            </a:r>
            <a:r>
              <a:rPr lang="en-US" dirty="0" err="1"/>
              <a:t>dep’t</a:t>
            </a:r>
            <a:r>
              <a:rPr lang="en-US" dirty="0"/>
              <a:t> to support last strategic plan</a:t>
            </a:r>
          </a:p>
          <a:p>
            <a:r>
              <a:rPr lang="en-US" dirty="0"/>
              <a:t>Too often, we left local/regional boards to fend for themselves</a:t>
            </a:r>
          </a:p>
          <a:p>
            <a:r>
              <a:rPr lang="en-US" dirty="0"/>
              <a:t>We have permitted under-performance by some boards</a:t>
            </a:r>
          </a:p>
          <a:p>
            <a:r>
              <a:rPr lang="en-US" dirty="0"/>
              <a:t>We’ve avoided tough decisions</a:t>
            </a:r>
          </a:p>
          <a:p>
            <a:r>
              <a:rPr lang="en-US" dirty="0"/>
              <a:t>Ready, shoot, aim approach to strategy</a:t>
            </a:r>
          </a:p>
          <a:p>
            <a:r>
              <a:rPr lang="en-US" dirty="0"/>
              <a:t>Didn’t back strategy up with resources &amp; energy</a:t>
            </a:r>
          </a:p>
          <a:p>
            <a:r>
              <a:rPr lang="en-US" dirty="0"/>
              <a:t>We’ve permitted key stakeholders to have a less than optimal experience as candidates and as CCAs</a:t>
            </a:r>
          </a:p>
        </p:txBody>
      </p:sp>
      <p:sp>
        <p:nvSpPr>
          <p:cNvPr id="4" name="Oval 3">
            <a:extLst>
              <a:ext uri="{FF2B5EF4-FFF2-40B4-BE49-F238E27FC236}">
                <a16:creationId xmlns:a16="http://schemas.microsoft.com/office/drawing/2014/main" id="{C6935C07-6CA5-D842-74F5-E1DA02B16E3A}"/>
              </a:ext>
            </a:extLst>
          </p:cNvPr>
          <p:cNvSpPr/>
          <p:nvPr/>
        </p:nvSpPr>
        <p:spPr>
          <a:xfrm>
            <a:off x="838200" y="2177716"/>
            <a:ext cx="9901989" cy="637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A420B2D-3FC3-BC32-B947-64D50EFBFD1C}"/>
              </a:ext>
            </a:extLst>
          </p:cNvPr>
          <p:cNvSpPr/>
          <p:nvPr/>
        </p:nvSpPr>
        <p:spPr>
          <a:xfrm>
            <a:off x="725905" y="4042612"/>
            <a:ext cx="9901989" cy="637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FD9B774-23A6-BCAC-C646-33079A61CA10}"/>
              </a:ext>
            </a:extLst>
          </p:cNvPr>
          <p:cNvSpPr/>
          <p:nvPr/>
        </p:nvSpPr>
        <p:spPr>
          <a:xfrm>
            <a:off x="557463" y="5482390"/>
            <a:ext cx="10182726" cy="930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173BAE1-CB62-68FF-2C7B-B3F71A214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154948">
            <a:off x="1022204" y="563731"/>
            <a:ext cx="4231661" cy="5383880"/>
          </a:xfrm>
          <a:prstGeom prst="rect">
            <a:avLst/>
          </a:prstGeom>
          <a:effectLst>
            <a:outerShdw blurRad="50800" dist="38100" dir="2700000" sx="102000" sy="102000" algn="tl" rotWithShape="0">
              <a:prstClr val="black">
                <a:alpha val="40000"/>
              </a:prstClr>
            </a:outerShdw>
          </a:effectLst>
        </p:spPr>
      </p:pic>
      <p:pic>
        <p:nvPicPr>
          <p:cNvPr id="10" name="Picture 9">
            <a:extLst>
              <a:ext uri="{FF2B5EF4-FFF2-40B4-BE49-F238E27FC236}">
                <a16:creationId xmlns:a16="http://schemas.microsoft.com/office/drawing/2014/main" id="{43FE8803-7607-6D77-5264-61F0DD4E8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18329">
            <a:off x="6579534" y="548292"/>
            <a:ext cx="4450033" cy="5685394"/>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28058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heel(1)">
                                      <p:cBhvr>
                                        <p:cTn id="61" dur="2000"/>
                                        <p:tgtEl>
                                          <p:spTgt spid="4"/>
                                        </p:tgtEl>
                                      </p:cBhvr>
                                    </p:animEffect>
                                  </p:childTnLst>
                                </p:cTn>
                              </p:par>
                            </p:childTnLst>
                          </p:cTn>
                        </p:par>
                        <p:par>
                          <p:cTn id="62" fill="hold">
                            <p:stCondLst>
                              <p:cond delay="2000"/>
                            </p:stCondLst>
                            <p:childTnLst>
                              <p:par>
                                <p:cTn id="63" presetID="21" presetClass="entr" presetSubtype="1"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heel(1)">
                                      <p:cBhvr>
                                        <p:cTn id="65" dur="2000"/>
                                        <p:tgtEl>
                                          <p:spTgt spid="5"/>
                                        </p:tgtEl>
                                      </p:cBhvr>
                                    </p:animEffect>
                                  </p:childTnLst>
                                </p:cTn>
                              </p:par>
                            </p:childTnLst>
                          </p:cTn>
                        </p:par>
                        <p:par>
                          <p:cTn id="66" fill="hold">
                            <p:stCondLst>
                              <p:cond delay="4000"/>
                            </p:stCondLst>
                            <p:childTnLst>
                              <p:par>
                                <p:cTn id="67" presetID="21" presetClass="entr" presetSubtype="1"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par>
                          <p:cTn id="77" fill="hold">
                            <p:stCondLst>
                              <p:cond delay="500"/>
                            </p:stCondLst>
                            <p:childTnLst>
                              <p:par>
                                <p:cTn id="78" presetID="53" presetClass="entr" presetSubtype="16" fill="hold" nodeType="afterEffect">
                                  <p:stCondLst>
                                    <p:cond delay="200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3A87-53D8-7382-182F-B46F6881C6CE}"/>
              </a:ext>
            </a:extLst>
          </p:cNvPr>
          <p:cNvSpPr>
            <a:spLocks noGrp="1"/>
          </p:cNvSpPr>
          <p:nvPr>
            <p:ph type="title"/>
          </p:nvPr>
        </p:nvSpPr>
        <p:spPr>
          <a:xfrm>
            <a:off x="1188069" y="381935"/>
            <a:ext cx="9356106" cy="1200329"/>
          </a:xfrm>
        </p:spPr>
        <p:txBody>
          <a:bodyPr anchor="t">
            <a:normAutofit/>
          </a:bodyPr>
          <a:lstStyle/>
          <a:p>
            <a:r>
              <a:rPr lang="en-US" sz="8000"/>
              <a:t>Inputs into Process</a:t>
            </a:r>
          </a:p>
        </p:txBody>
      </p:sp>
      <p:graphicFrame>
        <p:nvGraphicFramePr>
          <p:cNvPr id="5" name="Content Placeholder 2">
            <a:extLst>
              <a:ext uri="{FF2B5EF4-FFF2-40B4-BE49-F238E27FC236}">
                <a16:creationId xmlns:a16="http://schemas.microsoft.com/office/drawing/2014/main" id="{92F310AB-582A-9982-F6B8-741C9EB1EB5A}"/>
              </a:ext>
            </a:extLst>
          </p:cNvPr>
          <p:cNvGraphicFramePr>
            <a:graphicFrameLocks noGrp="1"/>
          </p:cNvGraphicFramePr>
          <p:nvPr>
            <p:ph idx="1"/>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C37EB44-3194-A260-C29D-F7E8836C3469}"/>
              </a:ext>
            </a:extLst>
          </p:cNvPr>
          <p:cNvPicPr>
            <a:picLocks noChangeAspect="1"/>
          </p:cNvPicPr>
          <p:nvPr/>
        </p:nvPicPr>
        <p:blipFill>
          <a:blip r:embed="rId8"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Tree>
    <p:extLst>
      <p:ext uri="{BB962C8B-B14F-4D97-AF65-F5344CB8AC3E}">
        <p14:creationId xmlns:p14="http://schemas.microsoft.com/office/powerpoint/2010/main" val="9760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F7F9E6-5E8A-8462-55FE-83098048452B}"/>
              </a:ext>
            </a:extLst>
          </p:cNvPr>
          <p:cNvSpPr/>
          <p:nvPr/>
        </p:nvSpPr>
        <p:spPr>
          <a:xfrm>
            <a:off x="153390" y="309744"/>
            <a:ext cx="1472541" cy="58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Candidate Passes the Exam</a:t>
            </a:r>
          </a:p>
        </p:txBody>
      </p:sp>
      <p:sp>
        <p:nvSpPr>
          <p:cNvPr id="5" name="Rectangle: Rounded Corners 4">
            <a:extLst>
              <a:ext uri="{FF2B5EF4-FFF2-40B4-BE49-F238E27FC236}">
                <a16:creationId xmlns:a16="http://schemas.microsoft.com/office/drawing/2014/main" id="{0F86E8A4-9EC9-0F02-42D3-22DC517710DC}"/>
              </a:ext>
            </a:extLst>
          </p:cNvPr>
          <p:cNvSpPr/>
          <p:nvPr/>
        </p:nvSpPr>
        <p:spPr>
          <a:xfrm>
            <a:off x="1790207" y="308182"/>
            <a:ext cx="1591293" cy="58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HQ Sends Email w/ Attachments</a:t>
            </a:r>
          </a:p>
        </p:txBody>
      </p:sp>
      <p:cxnSp>
        <p:nvCxnSpPr>
          <p:cNvPr id="6" name="Straight Arrow Connector 5">
            <a:extLst>
              <a:ext uri="{FF2B5EF4-FFF2-40B4-BE49-F238E27FC236}">
                <a16:creationId xmlns:a16="http://schemas.microsoft.com/office/drawing/2014/main" id="{7BE87659-C1D0-3EA1-DD1C-FD1CE4AD5F42}"/>
              </a:ext>
            </a:extLst>
          </p:cNvPr>
          <p:cNvCxnSpPr>
            <a:cxnSpLocks/>
          </p:cNvCxnSpPr>
          <p:nvPr/>
        </p:nvCxnSpPr>
        <p:spPr>
          <a:xfrm>
            <a:off x="2585853" y="938393"/>
            <a:ext cx="0" cy="273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F64A7779-B190-BACD-4340-75DF5430109E}"/>
              </a:ext>
            </a:extLst>
          </p:cNvPr>
          <p:cNvSpPr/>
          <p:nvPr/>
        </p:nvSpPr>
        <p:spPr>
          <a:xfrm>
            <a:off x="1809998" y="1331210"/>
            <a:ext cx="1591293" cy="41563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General App</a:t>
            </a:r>
          </a:p>
        </p:txBody>
      </p:sp>
      <p:sp>
        <p:nvSpPr>
          <p:cNvPr id="10" name="Rectangle: Rounded Corners 9">
            <a:extLst>
              <a:ext uri="{FF2B5EF4-FFF2-40B4-BE49-F238E27FC236}">
                <a16:creationId xmlns:a16="http://schemas.microsoft.com/office/drawing/2014/main" id="{6F68492D-A292-0A09-7D02-AA02FB0BD21F}"/>
              </a:ext>
            </a:extLst>
          </p:cNvPr>
          <p:cNvSpPr/>
          <p:nvPr/>
        </p:nvSpPr>
        <p:spPr>
          <a:xfrm>
            <a:off x="1822367" y="1885887"/>
            <a:ext cx="1591293" cy="58486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Employer Reference</a:t>
            </a:r>
          </a:p>
        </p:txBody>
      </p:sp>
      <p:sp>
        <p:nvSpPr>
          <p:cNvPr id="11" name="Rectangle: Rounded Corners 10">
            <a:extLst>
              <a:ext uri="{FF2B5EF4-FFF2-40B4-BE49-F238E27FC236}">
                <a16:creationId xmlns:a16="http://schemas.microsoft.com/office/drawing/2014/main" id="{CFF2CD87-115E-E4ED-084E-1E705522B451}"/>
              </a:ext>
            </a:extLst>
          </p:cNvPr>
          <p:cNvSpPr/>
          <p:nvPr/>
        </p:nvSpPr>
        <p:spPr>
          <a:xfrm>
            <a:off x="1834735" y="2593506"/>
            <a:ext cx="1591293" cy="440213"/>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Client Reference</a:t>
            </a:r>
          </a:p>
        </p:txBody>
      </p:sp>
      <p:sp>
        <p:nvSpPr>
          <p:cNvPr id="12" name="Rectangle: Rounded Corners 11">
            <a:extLst>
              <a:ext uri="{FF2B5EF4-FFF2-40B4-BE49-F238E27FC236}">
                <a16:creationId xmlns:a16="http://schemas.microsoft.com/office/drawing/2014/main" id="{441D2273-A961-0138-C9FF-B782118CCA01}"/>
              </a:ext>
            </a:extLst>
          </p:cNvPr>
          <p:cNvSpPr/>
          <p:nvPr/>
        </p:nvSpPr>
        <p:spPr>
          <a:xfrm>
            <a:off x="1809998" y="3175515"/>
            <a:ext cx="1591293" cy="41502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Code of Ethics</a:t>
            </a:r>
          </a:p>
        </p:txBody>
      </p:sp>
      <p:sp>
        <p:nvSpPr>
          <p:cNvPr id="13" name="Rectangle: Rounded Corners 12">
            <a:extLst>
              <a:ext uri="{FF2B5EF4-FFF2-40B4-BE49-F238E27FC236}">
                <a16:creationId xmlns:a16="http://schemas.microsoft.com/office/drawing/2014/main" id="{A477E45D-CD91-D732-3361-794B0BE19CF4}"/>
              </a:ext>
            </a:extLst>
          </p:cNvPr>
          <p:cNvSpPr/>
          <p:nvPr/>
        </p:nvSpPr>
        <p:spPr>
          <a:xfrm>
            <a:off x="1801080" y="3839466"/>
            <a:ext cx="1591293" cy="468118"/>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Experience Form</a:t>
            </a:r>
          </a:p>
        </p:txBody>
      </p:sp>
      <p:sp>
        <p:nvSpPr>
          <p:cNvPr id="14" name="Rectangle: Rounded Corners 13">
            <a:extLst>
              <a:ext uri="{FF2B5EF4-FFF2-40B4-BE49-F238E27FC236}">
                <a16:creationId xmlns:a16="http://schemas.microsoft.com/office/drawing/2014/main" id="{726A8134-C09C-913B-2BDC-0C7840C2DB7D}"/>
              </a:ext>
            </a:extLst>
          </p:cNvPr>
          <p:cNvSpPr/>
          <p:nvPr/>
        </p:nvSpPr>
        <p:spPr>
          <a:xfrm>
            <a:off x="3762002" y="281283"/>
            <a:ext cx="1591293" cy="620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Candidate</a:t>
            </a:r>
          </a:p>
        </p:txBody>
      </p:sp>
      <p:sp>
        <p:nvSpPr>
          <p:cNvPr id="16" name="Rectangle: Rounded Corners 15">
            <a:extLst>
              <a:ext uri="{FF2B5EF4-FFF2-40B4-BE49-F238E27FC236}">
                <a16:creationId xmlns:a16="http://schemas.microsoft.com/office/drawing/2014/main" id="{70244A4F-592C-9E5C-EF12-E393A31D642B}"/>
              </a:ext>
            </a:extLst>
          </p:cNvPr>
          <p:cNvSpPr/>
          <p:nvPr/>
        </p:nvSpPr>
        <p:spPr>
          <a:xfrm>
            <a:off x="3762002" y="1331210"/>
            <a:ext cx="1591293" cy="41502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Prints, fills out &amp; scans</a:t>
            </a:r>
          </a:p>
        </p:txBody>
      </p:sp>
      <p:sp>
        <p:nvSpPr>
          <p:cNvPr id="17" name="Rectangle: Rounded Corners 16">
            <a:extLst>
              <a:ext uri="{FF2B5EF4-FFF2-40B4-BE49-F238E27FC236}">
                <a16:creationId xmlns:a16="http://schemas.microsoft.com/office/drawing/2014/main" id="{8734CB9D-DDCB-6F2B-C03A-13536DA3015C}"/>
              </a:ext>
            </a:extLst>
          </p:cNvPr>
          <p:cNvSpPr/>
          <p:nvPr/>
        </p:nvSpPr>
        <p:spPr>
          <a:xfrm>
            <a:off x="5508168" y="2675353"/>
            <a:ext cx="1591293" cy="71673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Client prints, fills out, scans, emails</a:t>
            </a:r>
          </a:p>
        </p:txBody>
      </p:sp>
      <p:sp>
        <p:nvSpPr>
          <p:cNvPr id="18" name="Rectangle: Rounded Corners 17">
            <a:extLst>
              <a:ext uri="{FF2B5EF4-FFF2-40B4-BE49-F238E27FC236}">
                <a16:creationId xmlns:a16="http://schemas.microsoft.com/office/drawing/2014/main" id="{25360338-7FA8-579C-DA76-E6A9AA9F729B}"/>
              </a:ext>
            </a:extLst>
          </p:cNvPr>
          <p:cNvSpPr/>
          <p:nvPr/>
        </p:nvSpPr>
        <p:spPr>
          <a:xfrm>
            <a:off x="5508171" y="1827497"/>
            <a:ext cx="1591293" cy="671866"/>
          </a:xfrm>
          <a:prstGeom prst="roundRect">
            <a:avLst/>
          </a:prstGeom>
          <a:solidFill>
            <a:srgbClr val="3B7D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Employer prints, fills out, scans, emails</a:t>
            </a:r>
          </a:p>
        </p:txBody>
      </p:sp>
      <p:sp>
        <p:nvSpPr>
          <p:cNvPr id="19" name="Rectangle: Rounded Corners 18">
            <a:extLst>
              <a:ext uri="{FF2B5EF4-FFF2-40B4-BE49-F238E27FC236}">
                <a16:creationId xmlns:a16="http://schemas.microsoft.com/office/drawing/2014/main" id="{1BF2135C-8C61-5F3B-5E06-6B28B9898206}"/>
              </a:ext>
            </a:extLst>
          </p:cNvPr>
          <p:cNvSpPr/>
          <p:nvPr/>
        </p:nvSpPr>
        <p:spPr>
          <a:xfrm>
            <a:off x="3742703" y="3243438"/>
            <a:ext cx="1591293" cy="425926"/>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Prints, fills out, scans</a:t>
            </a:r>
          </a:p>
        </p:txBody>
      </p:sp>
      <p:sp>
        <p:nvSpPr>
          <p:cNvPr id="20" name="Rectangle: Rounded Corners 19">
            <a:extLst>
              <a:ext uri="{FF2B5EF4-FFF2-40B4-BE49-F238E27FC236}">
                <a16:creationId xmlns:a16="http://schemas.microsoft.com/office/drawing/2014/main" id="{A44EB32D-3112-DCDF-02D2-C39DFECD970A}"/>
              </a:ext>
            </a:extLst>
          </p:cNvPr>
          <p:cNvSpPr/>
          <p:nvPr/>
        </p:nvSpPr>
        <p:spPr>
          <a:xfrm>
            <a:off x="3748630" y="1873787"/>
            <a:ext cx="1591293" cy="555086"/>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Forwards to Employer</a:t>
            </a:r>
          </a:p>
        </p:txBody>
      </p:sp>
      <p:sp>
        <p:nvSpPr>
          <p:cNvPr id="21" name="Rectangle: Rounded Corners 20">
            <a:extLst>
              <a:ext uri="{FF2B5EF4-FFF2-40B4-BE49-F238E27FC236}">
                <a16:creationId xmlns:a16="http://schemas.microsoft.com/office/drawing/2014/main" id="{80E6B363-A266-C254-FA8F-0BDE3B203BCF}"/>
              </a:ext>
            </a:extLst>
          </p:cNvPr>
          <p:cNvSpPr/>
          <p:nvPr/>
        </p:nvSpPr>
        <p:spPr>
          <a:xfrm>
            <a:off x="3703625" y="2602695"/>
            <a:ext cx="1591293" cy="415025"/>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Forwards to Client</a:t>
            </a:r>
          </a:p>
        </p:txBody>
      </p:sp>
      <p:sp>
        <p:nvSpPr>
          <p:cNvPr id="22" name="Rectangle: Rounded Corners 21">
            <a:extLst>
              <a:ext uri="{FF2B5EF4-FFF2-40B4-BE49-F238E27FC236}">
                <a16:creationId xmlns:a16="http://schemas.microsoft.com/office/drawing/2014/main" id="{5161161A-5B70-95BB-E568-6E9EBDBFC4F6}"/>
              </a:ext>
            </a:extLst>
          </p:cNvPr>
          <p:cNvSpPr/>
          <p:nvPr/>
        </p:nvSpPr>
        <p:spPr>
          <a:xfrm>
            <a:off x="3708284" y="3849038"/>
            <a:ext cx="1591293" cy="42592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Prints, fills, out, scans</a:t>
            </a:r>
          </a:p>
        </p:txBody>
      </p:sp>
      <p:sp>
        <p:nvSpPr>
          <p:cNvPr id="23" name="Rectangle: Rounded Corners 22">
            <a:extLst>
              <a:ext uri="{FF2B5EF4-FFF2-40B4-BE49-F238E27FC236}">
                <a16:creationId xmlns:a16="http://schemas.microsoft.com/office/drawing/2014/main" id="{1427656A-5953-F1F9-845F-1241EE4650CA}"/>
              </a:ext>
            </a:extLst>
          </p:cNvPr>
          <p:cNvSpPr/>
          <p:nvPr/>
        </p:nvSpPr>
        <p:spPr>
          <a:xfrm>
            <a:off x="3701620" y="4560132"/>
            <a:ext cx="1591293" cy="42592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Contacts Univ for Transcript</a:t>
            </a:r>
          </a:p>
        </p:txBody>
      </p:sp>
      <p:sp>
        <p:nvSpPr>
          <p:cNvPr id="24" name="Rectangle: Rounded Corners 23">
            <a:extLst>
              <a:ext uri="{FF2B5EF4-FFF2-40B4-BE49-F238E27FC236}">
                <a16:creationId xmlns:a16="http://schemas.microsoft.com/office/drawing/2014/main" id="{A6430D6E-52FA-A412-C5FC-3E255FD4F74D}"/>
              </a:ext>
            </a:extLst>
          </p:cNvPr>
          <p:cNvSpPr/>
          <p:nvPr/>
        </p:nvSpPr>
        <p:spPr>
          <a:xfrm>
            <a:off x="5515097" y="4216598"/>
            <a:ext cx="1591293" cy="67186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Univ locates transcript, emails</a:t>
            </a:r>
          </a:p>
        </p:txBody>
      </p:sp>
      <p:sp>
        <p:nvSpPr>
          <p:cNvPr id="26" name="Rectangle: Rounded Corners 25">
            <a:extLst>
              <a:ext uri="{FF2B5EF4-FFF2-40B4-BE49-F238E27FC236}">
                <a16:creationId xmlns:a16="http://schemas.microsoft.com/office/drawing/2014/main" id="{16EBF527-4E8B-26D0-2639-DDEFBEF24A1C}"/>
              </a:ext>
            </a:extLst>
          </p:cNvPr>
          <p:cNvSpPr/>
          <p:nvPr/>
        </p:nvSpPr>
        <p:spPr>
          <a:xfrm>
            <a:off x="7325092" y="259359"/>
            <a:ext cx="1591293" cy="5684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Candidate</a:t>
            </a:r>
          </a:p>
        </p:txBody>
      </p:sp>
      <p:sp>
        <p:nvSpPr>
          <p:cNvPr id="27" name="Rectangle: Rounded Corners 26">
            <a:extLst>
              <a:ext uri="{FF2B5EF4-FFF2-40B4-BE49-F238E27FC236}">
                <a16:creationId xmlns:a16="http://schemas.microsoft.com/office/drawing/2014/main" id="{B5CC44D2-DD43-0EBF-C0D6-BF1A75893987}"/>
              </a:ext>
            </a:extLst>
          </p:cNvPr>
          <p:cNvSpPr/>
          <p:nvPr/>
        </p:nvSpPr>
        <p:spPr>
          <a:xfrm>
            <a:off x="7325092" y="1125687"/>
            <a:ext cx="1591293" cy="3271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Creates an Email</a:t>
            </a:r>
          </a:p>
        </p:txBody>
      </p:sp>
      <p:sp>
        <p:nvSpPr>
          <p:cNvPr id="28" name="Rectangle: Rounded Corners 27">
            <a:extLst>
              <a:ext uri="{FF2B5EF4-FFF2-40B4-BE49-F238E27FC236}">
                <a16:creationId xmlns:a16="http://schemas.microsoft.com/office/drawing/2014/main" id="{A388461C-208D-556E-BBD6-E7C884D7DB1C}"/>
              </a:ext>
            </a:extLst>
          </p:cNvPr>
          <p:cNvSpPr/>
          <p:nvPr/>
        </p:nvSpPr>
        <p:spPr>
          <a:xfrm>
            <a:off x="7341921" y="1694760"/>
            <a:ext cx="1591293" cy="415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General App</a:t>
            </a:r>
          </a:p>
        </p:txBody>
      </p:sp>
      <p:sp>
        <p:nvSpPr>
          <p:cNvPr id="30" name="Rectangle: Rounded Corners 29">
            <a:extLst>
              <a:ext uri="{FF2B5EF4-FFF2-40B4-BE49-F238E27FC236}">
                <a16:creationId xmlns:a16="http://schemas.microsoft.com/office/drawing/2014/main" id="{F9B3F301-A576-2501-ABD4-4876822BE271}"/>
              </a:ext>
            </a:extLst>
          </p:cNvPr>
          <p:cNvSpPr/>
          <p:nvPr/>
        </p:nvSpPr>
        <p:spPr>
          <a:xfrm>
            <a:off x="7334989" y="2295956"/>
            <a:ext cx="1591293" cy="584860"/>
          </a:xfrm>
          <a:prstGeom prst="roundRect">
            <a:avLst/>
          </a:prstGeom>
          <a:solidFill>
            <a:srgbClr val="3B7D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Employer Reference</a:t>
            </a:r>
          </a:p>
        </p:txBody>
      </p:sp>
      <p:sp>
        <p:nvSpPr>
          <p:cNvPr id="31" name="Rectangle: Rounded Corners 30">
            <a:extLst>
              <a:ext uri="{FF2B5EF4-FFF2-40B4-BE49-F238E27FC236}">
                <a16:creationId xmlns:a16="http://schemas.microsoft.com/office/drawing/2014/main" id="{CBEEDCA5-2A0C-B6FD-9488-DA43F74B0DF8}"/>
              </a:ext>
            </a:extLst>
          </p:cNvPr>
          <p:cNvSpPr/>
          <p:nvPr/>
        </p:nvSpPr>
        <p:spPr>
          <a:xfrm>
            <a:off x="7325092" y="3054799"/>
            <a:ext cx="1591293" cy="415025"/>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Client Reference</a:t>
            </a:r>
          </a:p>
        </p:txBody>
      </p:sp>
      <p:sp>
        <p:nvSpPr>
          <p:cNvPr id="32" name="Rectangle: Rounded Corners 31">
            <a:extLst>
              <a:ext uri="{FF2B5EF4-FFF2-40B4-BE49-F238E27FC236}">
                <a16:creationId xmlns:a16="http://schemas.microsoft.com/office/drawing/2014/main" id="{6E53E433-C0EB-A9CD-1A09-7E58139EDE76}"/>
              </a:ext>
            </a:extLst>
          </p:cNvPr>
          <p:cNvSpPr/>
          <p:nvPr/>
        </p:nvSpPr>
        <p:spPr>
          <a:xfrm>
            <a:off x="7334989" y="3590540"/>
            <a:ext cx="1591293" cy="584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Code of Ethics</a:t>
            </a:r>
          </a:p>
        </p:txBody>
      </p:sp>
      <p:sp>
        <p:nvSpPr>
          <p:cNvPr id="33" name="Rectangle: Rounded Corners 32">
            <a:extLst>
              <a:ext uri="{FF2B5EF4-FFF2-40B4-BE49-F238E27FC236}">
                <a16:creationId xmlns:a16="http://schemas.microsoft.com/office/drawing/2014/main" id="{4E62F45F-8AF0-7F8D-54D0-CF4363CDC662}"/>
              </a:ext>
            </a:extLst>
          </p:cNvPr>
          <p:cNvSpPr/>
          <p:nvPr/>
        </p:nvSpPr>
        <p:spPr>
          <a:xfrm>
            <a:off x="7341921" y="4365845"/>
            <a:ext cx="1591293" cy="5192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Experience Form</a:t>
            </a:r>
          </a:p>
        </p:txBody>
      </p:sp>
      <p:sp>
        <p:nvSpPr>
          <p:cNvPr id="34" name="Rectangle: Rounded Corners 33">
            <a:extLst>
              <a:ext uri="{FF2B5EF4-FFF2-40B4-BE49-F238E27FC236}">
                <a16:creationId xmlns:a16="http://schemas.microsoft.com/office/drawing/2014/main" id="{F4EA924E-BCC1-1BAA-C28E-E7DA3729C329}"/>
              </a:ext>
            </a:extLst>
          </p:cNvPr>
          <p:cNvSpPr/>
          <p:nvPr/>
        </p:nvSpPr>
        <p:spPr>
          <a:xfrm>
            <a:off x="7334989" y="5047379"/>
            <a:ext cx="1591293" cy="51927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Univ Transcript</a:t>
            </a:r>
          </a:p>
        </p:txBody>
      </p:sp>
      <p:sp>
        <p:nvSpPr>
          <p:cNvPr id="35" name="Rectangle: Rounded Corners 34">
            <a:extLst>
              <a:ext uri="{FF2B5EF4-FFF2-40B4-BE49-F238E27FC236}">
                <a16:creationId xmlns:a16="http://schemas.microsoft.com/office/drawing/2014/main" id="{FCB8B911-A999-D658-B31A-BE7EE9471DFB}"/>
              </a:ext>
            </a:extLst>
          </p:cNvPr>
          <p:cNvSpPr/>
          <p:nvPr/>
        </p:nvSpPr>
        <p:spPr>
          <a:xfrm>
            <a:off x="9197436" y="260165"/>
            <a:ext cx="1591293" cy="5684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HQ Reviews</a:t>
            </a:r>
          </a:p>
        </p:txBody>
      </p:sp>
      <p:cxnSp>
        <p:nvCxnSpPr>
          <p:cNvPr id="36" name="Straight Arrow Connector 35">
            <a:extLst>
              <a:ext uri="{FF2B5EF4-FFF2-40B4-BE49-F238E27FC236}">
                <a16:creationId xmlns:a16="http://schemas.microsoft.com/office/drawing/2014/main" id="{C62B824B-8DAA-1E11-8024-CDCC38BD88A3}"/>
              </a:ext>
            </a:extLst>
          </p:cNvPr>
          <p:cNvCxnSpPr>
            <a:cxnSpLocks/>
          </p:cNvCxnSpPr>
          <p:nvPr/>
        </p:nvCxnSpPr>
        <p:spPr>
          <a:xfrm>
            <a:off x="9896103" y="938393"/>
            <a:ext cx="0" cy="273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Rounded Corners 36">
            <a:extLst>
              <a:ext uri="{FF2B5EF4-FFF2-40B4-BE49-F238E27FC236}">
                <a16:creationId xmlns:a16="http://schemas.microsoft.com/office/drawing/2014/main" id="{2B7B5B19-08A3-ED1D-DD13-0FE7D6E11587}"/>
              </a:ext>
            </a:extLst>
          </p:cNvPr>
          <p:cNvSpPr/>
          <p:nvPr/>
        </p:nvSpPr>
        <p:spPr>
          <a:xfrm>
            <a:off x="9175671" y="1340341"/>
            <a:ext cx="1591293" cy="5848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HQ Sends to Local Board</a:t>
            </a:r>
          </a:p>
        </p:txBody>
      </p:sp>
      <p:cxnSp>
        <p:nvCxnSpPr>
          <p:cNvPr id="38" name="Straight Arrow Connector 37">
            <a:extLst>
              <a:ext uri="{FF2B5EF4-FFF2-40B4-BE49-F238E27FC236}">
                <a16:creationId xmlns:a16="http://schemas.microsoft.com/office/drawing/2014/main" id="{16625DF2-C14C-B336-9CB8-257B33282B76}"/>
              </a:ext>
            </a:extLst>
          </p:cNvPr>
          <p:cNvCxnSpPr>
            <a:cxnSpLocks/>
          </p:cNvCxnSpPr>
          <p:nvPr/>
        </p:nvCxnSpPr>
        <p:spPr>
          <a:xfrm>
            <a:off x="9931729" y="2022823"/>
            <a:ext cx="0" cy="273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Rectangle: Rounded Corners 38">
            <a:extLst>
              <a:ext uri="{FF2B5EF4-FFF2-40B4-BE49-F238E27FC236}">
                <a16:creationId xmlns:a16="http://schemas.microsoft.com/office/drawing/2014/main" id="{C427D6F2-2ED0-89E6-C962-1310AF9E252C}"/>
              </a:ext>
            </a:extLst>
          </p:cNvPr>
          <p:cNvSpPr/>
          <p:nvPr/>
        </p:nvSpPr>
        <p:spPr>
          <a:xfrm>
            <a:off x="9197436" y="2422839"/>
            <a:ext cx="1591293" cy="5408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Local Board Reviews</a:t>
            </a:r>
          </a:p>
        </p:txBody>
      </p:sp>
      <p:cxnSp>
        <p:nvCxnSpPr>
          <p:cNvPr id="40" name="Straight Arrow Connector 39">
            <a:extLst>
              <a:ext uri="{FF2B5EF4-FFF2-40B4-BE49-F238E27FC236}">
                <a16:creationId xmlns:a16="http://schemas.microsoft.com/office/drawing/2014/main" id="{6F19FFDF-B3D2-0386-5B0D-157D5C849166}"/>
              </a:ext>
            </a:extLst>
          </p:cNvPr>
          <p:cNvCxnSpPr>
            <a:cxnSpLocks/>
          </p:cNvCxnSpPr>
          <p:nvPr/>
        </p:nvCxnSpPr>
        <p:spPr>
          <a:xfrm>
            <a:off x="9947562" y="3118952"/>
            <a:ext cx="0" cy="273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C7E8077C-776C-DFA1-14BA-8C1FF1DE433F}"/>
              </a:ext>
            </a:extLst>
          </p:cNvPr>
          <p:cNvSpPr/>
          <p:nvPr/>
        </p:nvSpPr>
        <p:spPr>
          <a:xfrm>
            <a:off x="9197436" y="3503533"/>
            <a:ext cx="1591293" cy="6718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Local Board Returns Approval to HQ</a:t>
            </a:r>
          </a:p>
        </p:txBody>
      </p:sp>
      <p:cxnSp>
        <p:nvCxnSpPr>
          <p:cNvPr id="42" name="Straight Arrow Connector 41">
            <a:extLst>
              <a:ext uri="{FF2B5EF4-FFF2-40B4-BE49-F238E27FC236}">
                <a16:creationId xmlns:a16="http://schemas.microsoft.com/office/drawing/2014/main" id="{B66DC712-C484-7627-684F-D49138E4EAB8}"/>
              </a:ext>
            </a:extLst>
          </p:cNvPr>
          <p:cNvCxnSpPr>
            <a:cxnSpLocks/>
          </p:cNvCxnSpPr>
          <p:nvPr/>
        </p:nvCxnSpPr>
        <p:spPr>
          <a:xfrm>
            <a:off x="9959437" y="4279398"/>
            <a:ext cx="0" cy="273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Rounded Corners 42">
            <a:extLst>
              <a:ext uri="{FF2B5EF4-FFF2-40B4-BE49-F238E27FC236}">
                <a16:creationId xmlns:a16="http://schemas.microsoft.com/office/drawing/2014/main" id="{C5388630-D413-5518-80BA-C152AD6053D9}"/>
              </a:ext>
            </a:extLst>
          </p:cNvPr>
          <p:cNvSpPr/>
          <p:nvPr/>
        </p:nvSpPr>
        <p:spPr>
          <a:xfrm>
            <a:off x="9197436" y="4653177"/>
            <a:ext cx="1591293" cy="5684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HQ Notifies Candidate</a:t>
            </a:r>
          </a:p>
        </p:txBody>
      </p:sp>
      <p:sp>
        <p:nvSpPr>
          <p:cNvPr id="44" name="Oval 43">
            <a:extLst>
              <a:ext uri="{FF2B5EF4-FFF2-40B4-BE49-F238E27FC236}">
                <a16:creationId xmlns:a16="http://schemas.microsoft.com/office/drawing/2014/main" id="{7E6A0EC7-CF1B-9E4F-E6AA-92329737356A}"/>
              </a:ext>
            </a:extLst>
          </p:cNvPr>
          <p:cNvSpPr/>
          <p:nvPr/>
        </p:nvSpPr>
        <p:spPr>
          <a:xfrm>
            <a:off x="1692231" y="214845"/>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1</a:t>
            </a:r>
          </a:p>
        </p:txBody>
      </p:sp>
      <p:sp>
        <p:nvSpPr>
          <p:cNvPr id="45" name="Oval 44">
            <a:extLst>
              <a:ext uri="{FF2B5EF4-FFF2-40B4-BE49-F238E27FC236}">
                <a16:creationId xmlns:a16="http://schemas.microsoft.com/office/drawing/2014/main" id="{447FA7AD-6DF0-8D97-1CE1-7CF60E11D8BB}"/>
              </a:ext>
            </a:extLst>
          </p:cNvPr>
          <p:cNvSpPr/>
          <p:nvPr/>
        </p:nvSpPr>
        <p:spPr>
          <a:xfrm>
            <a:off x="3991591" y="1022097"/>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2</a:t>
            </a:r>
          </a:p>
        </p:txBody>
      </p:sp>
      <p:sp>
        <p:nvSpPr>
          <p:cNvPr id="46" name="Oval 45">
            <a:extLst>
              <a:ext uri="{FF2B5EF4-FFF2-40B4-BE49-F238E27FC236}">
                <a16:creationId xmlns:a16="http://schemas.microsoft.com/office/drawing/2014/main" id="{06647162-176C-CE4A-5CAA-42414D9AAD10}"/>
              </a:ext>
            </a:extLst>
          </p:cNvPr>
          <p:cNvSpPr/>
          <p:nvPr/>
        </p:nvSpPr>
        <p:spPr>
          <a:xfrm>
            <a:off x="4512620" y="1022805"/>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3</a:t>
            </a:r>
          </a:p>
        </p:txBody>
      </p:sp>
      <p:sp>
        <p:nvSpPr>
          <p:cNvPr id="47" name="Oval 46">
            <a:extLst>
              <a:ext uri="{FF2B5EF4-FFF2-40B4-BE49-F238E27FC236}">
                <a16:creationId xmlns:a16="http://schemas.microsoft.com/office/drawing/2014/main" id="{A293C81A-951B-850C-1183-E25E01F39A72}"/>
              </a:ext>
            </a:extLst>
          </p:cNvPr>
          <p:cNvSpPr/>
          <p:nvPr/>
        </p:nvSpPr>
        <p:spPr>
          <a:xfrm>
            <a:off x="4859482" y="1522161"/>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4</a:t>
            </a:r>
          </a:p>
        </p:txBody>
      </p:sp>
      <p:sp>
        <p:nvSpPr>
          <p:cNvPr id="48" name="Oval 47">
            <a:extLst>
              <a:ext uri="{FF2B5EF4-FFF2-40B4-BE49-F238E27FC236}">
                <a16:creationId xmlns:a16="http://schemas.microsoft.com/office/drawing/2014/main" id="{5A67C3E5-1DB7-F729-4FD8-20B0763AEDE3}"/>
              </a:ext>
            </a:extLst>
          </p:cNvPr>
          <p:cNvSpPr/>
          <p:nvPr/>
        </p:nvSpPr>
        <p:spPr>
          <a:xfrm>
            <a:off x="5030174" y="1991547"/>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5</a:t>
            </a:r>
          </a:p>
        </p:txBody>
      </p:sp>
      <p:sp>
        <p:nvSpPr>
          <p:cNvPr id="49" name="Oval 48">
            <a:extLst>
              <a:ext uri="{FF2B5EF4-FFF2-40B4-BE49-F238E27FC236}">
                <a16:creationId xmlns:a16="http://schemas.microsoft.com/office/drawing/2014/main" id="{7C357973-7DA8-5CD4-281F-A2084BE56154}"/>
              </a:ext>
            </a:extLst>
          </p:cNvPr>
          <p:cNvSpPr/>
          <p:nvPr/>
        </p:nvSpPr>
        <p:spPr>
          <a:xfrm>
            <a:off x="4994075" y="2706199"/>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6</a:t>
            </a:r>
          </a:p>
        </p:txBody>
      </p:sp>
      <p:sp>
        <p:nvSpPr>
          <p:cNvPr id="50" name="Oval 49">
            <a:extLst>
              <a:ext uri="{FF2B5EF4-FFF2-40B4-BE49-F238E27FC236}">
                <a16:creationId xmlns:a16="http://schemas.microsoft.com/office/drawing/2014/main" id="{9C791152-540F-22BF-96FF-39C24DCFACEB}"/>
              </a:ext>
            </a:extLst>
          </p:cNvPr>
          <p:cNvSpPr/>
          <p:nvPr/>
        </p:nvSpPr>
        <p:spPr>
          <a:xfrm>
            <a:off x="3982189" y="3016666"/>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7</a:t>
            </a:r>
          </a:p>
        </p:txBody>
      </p:sp>
      <p:sp>
        <p:nvSpPr>
          <p:cNvPr id="51" name="Oval 50">
            <a:extLst>
              <a:ext uri="{FF2B5EF4-FFF2-40B4-BE49-F238E27FC236}">
                <a16:creationId xmlns:a16="http://schemas.microsoft.com/office/drawing/2014/main" id="{27ACBC49-1D59-CE33-FFDD-0697F5FFDF0E}"/>
              </a:ext>
            </a:extLst>
          </p:cNvPr>
          <p:cNvSpPr/>
          <p:nvPr/>
        </p:nvSpPr>
        <p:spPr>
          <a:xfrm>
            <a:off x="4548731" y="3024728"/>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8</a:t>
            </a:r>
          </a:p>
        </p:txBody>
      </p:sp>
      <p:sp>
        <p:nvSpPr>
          <p:cNvPr id="52" name="Oval 51">
            <a:extLst>
              <a:ext uri="{FF2B5EF4-FFF2-40B4-BE49-F238E27FC236}">
                <a16:creationId xmlns:a16="http://schemas.microsoft.com/office/drawing/2014/main" id="{C5B271D4-8FD6-AD0A-D26E-7FE2A74ADC09}"/>
              </a:ext>
            </a:extLst>
          </p:cNvPr>
          <p:cNvSpPr/>
          <p:nvPr/>
        </p:nvSpPr>
        <p:spPr>
          <a:xfrm>
            <a:off x="4736766" y="3433096"/>
            <a:ext cx="285008" cy="2808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90000"/>
                    <a:lumOff val="10000"/>
                  </a:schemeClr>
                </a:solidFill>
              </a:rPr>
              <a:t>9</a:t>
            </a:r>
          </a:p>
        </p:txBody>
      </p:sp>
      <p:sp>
        <p:nvSpPr>
          <p:cNvPr id="54" name="Oval 53">
            <a:extLst>
              <a:ext uri="{FF2B5EF4-FFF2-40B4-BE49-F238E27FC236}">
                <a16:creationId xmlns:a16="http://schemas.microsoft.com/office/drawing/2014/main" id="{B79660D7-0BB0-80DB-8C25-DFD2DC51631F}"/>
              </a:ext>
            </a:extLst>
          </p:cNvPr>
          <p:cNvSpPr/>
          <p:nvPr/>
        </p:nvSpPr>
        <p:spPr>
          <a:xfrm>
            <a:off x="3762001" y="3552382"/>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10</a:t>
            </a:r>
          </a:p>
        </p:txBody>
      </p:sp>
      <p:sp>
        <p:nvSpPr>
          <p:cNvPr id="55" name="Oval 54">
            <a:extLst>
              <a:ext uri="{FF2B5EF4-FFF2-40B4-BE49-F238E27FC236}">
                <a16:creationId xmlns:a16="http://schemas.microsoft.com/office/drawing/2014/main" id="{47A28C83-1381-01CC-0FA4-789DB6608DCD}"/>
              </a:ext>
            </a:extLst>
          </p:cNvPr>
          <p:cNvSpPr/>
          <p:nvPr/>
        </p:nvSpPr>
        <p:spPr>
          <a:xfrm>
            <a:off x="4401289" y="3589310"/>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11</a:t>
            </a:r>
          </a:p>
        </p:txBody>
      </p:sp>
      <p:sp>
        <p:nvSpPr>
          <p:cNvPr id="56" name="Oval 55">
            <a:extLst>
              <a:ext uri="{FF2B5EF4-FFF2-40B4-BE49-F238E27FC236}">
                <a16:creationId xmlns:a16="http://schemas.microsoft.com/office/drawing/2014/main" id="{02E60B8F-AA98-F20D-6996-DD92EAB2531C}"/>
              </a:ext>
            </a:extLst>
          </p:cNvPr>
          <p:cNvSpPr/>
          <p:nvPr/>
        </p:nvSpPr>
        <p:spPr>
          <a:xfrm>
            <a:off x="4685313" y="3971607"/>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12</a:t>
            </a:r>
          </a:p>
        </p:txBody>
      </p:sp>
      <p:sp>
        <p:nvSpPr>
          <p:cNvPr id="57" name="Oval 56">
            <a:extLst>
              <a:ext uri="{FF2B5EF4-FFF2-40B4-BE49-F238E27FC236}">
                <a16:creationId xmlns:a16="http://schemas.microsoft.com/office/drawing/2014/main" id="{0EE829A7-7230-4495-36EB-5A320616CBBE}"/>
              </a:ext>
            </a:extLst>
          </p:cNvPr>
          <p:cNvSpPr/>
          <p:nvPr/>
        </p:nvSpPr>
        <p:spPr>
          <a:xfrm>
            <a:off x="3331992" y="4585331"/>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13</a:t>
            </a:r>
          </a:p>
        </p:txBody>
      </p:sp>
      <p:sp>
        <p:nvSpPr>
          <p:cNvPr id="58" name="Oval 57">
            <a:extLst>
              <a:ext uri="{FF2B5EF4-FFF2-40B4-BE49-F238E27FC236}">
                <a16:creationId xmlns:a16="http://schemas.microsoft.com/office/drawing/2014/main" id="{688D2FE0-26A9-CC04-B124-D597A2FBE366}"/>
              </a:ext>
            </a:extLst>
          </p:cNvPr>
          <p:cNvSpPr/>
          <p:nvPr/>
        </p:nvSpPr>
        <p:spPr>
          <a:xfrm>
            <a:off x="6406491" y="1449119"/>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14</a:t>
            </a:r>
          </a:p>
        </p:txBody>
      </p:sp>
      <p:sp>
        <p:nvSpPr>
          <p:cNvPr id="59" name="Oval 58">
            <a:extLst>
              <a:ext uri="{FF2B5EF4-FFF2-40B4-BE49-F238E27FC236}">
                <a16:creationId xmlns:a16="http://schemas.microsoft.com/office/drawing/2014/main" id="{7D472979-6B3A-59A3-AC47-1F15AF289F73}"/>
              </a:ext>
            </a:extLst>
          </p:cNvPr>
          <p:cNvSpPr/>
          <p:nvPr/>
        </p:nvSpPr>
        <p:spPr>
          <a:xfrm>
            <a:off x="5254827" y="1975737"/>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15</a:t>
            </a:r>
          </a:p>
        </p:txBody>
      </p:sp>
      <p:sp>
        <p:nvSpPr>
          <p:cNvPr id="60" name="Oval 59">
            <a:extLst>
              <a:ext uri="{FF2B5EF4-FFF2-40B4-BE49-F238E27FC236}">
                <a16:creationId xmlns:a16="http://schemas.microsoft.com/office/drawing/2014/main" id="{36DE9C63-803A-269B-78EF-6C98ABE1C5E9}"/>
              </a:ext>
            </a:extLst>
          </p:cNvPr>
          <p:cNvSpPr/>
          <p:nvPr/>
        </p:nvSpPr>
        <p:spPr>
          <a:xfrm>
            <a:off x="6874206" y="1974258"/>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16</a:t>
            </a:r>
          </a:p>
        </p:txBody>
      </p:sp>
      <p:sp>
        <p:nvSpPr>
          <p:cNvPr id="61" name="Oval 60">
            <a:extLst>
              <a:ext uri="{FF2B5EF4-FFF2-40B4-BE49-F238E27FC236}">
                <a16:creationId xmlns:a16="http://schemas.microsoft.com/office/drawing/2014/main" id="{C306F96E-570E-5F56-9C49-8137CCB67BC1}"/>
              </a:ext>
            </a:extLst>
          </p:cNvPr>
          <p:cNvSpPr/>
          <p:nvPr/>
        </p:nvSpPr>
        <p:spPr>
          <a:xfrm>
            <a:off x="6507586" y="2190619"/>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17</a:t>
            </a:r>
          </a:p>
        </p:txBody>
      </p:sp>
      <p:sp>
        <p:nvSpPr>
          <p:cNvPr id="62" name="Oval 61">
            <a:extLst>
              <a:ext uri="{FF2B5EF4-FFF2-40B4-BE49-F238E27FC236}">
                <a16:creationId xmlns:a16="http://schemas.microsoft.com/office/drawing/2014/main" id="{2B180338-F111-D34D-CB92-7583D4574AC2}"/>
              </a:ext>
            </a:extLst>
          </p:cNvPr>
          <p:cNvSpPr/>
          <p:nvPr/>
        </p:nvSpPr>
        <p:spPr>
          <a:xfrm>
            <a:off x="6014601" y="2403706"/>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18</a:t>
            </a:r>
          </a:p>
        </p:txBody>
      </p:sp>
      <p:sp>
        <p:nvSpPr>
          <p:cNvPr id="63" name="Oval 62">
            <a:extLst>
              <a:ext uri="{FF2B5EF4-FFF2-40B4-BE49-F238E27FC236}">
                <a16:creationId xmlns:a16="http://schemas.microsoft.com/office/drawing/2014/main" id="{91D682DC-B3DA-7C8A-251D-8439090E0093}"/>
              </a:ext>
            </a:extLst>
          </p:cNvPr>
          <p:cNvSpPr/>
          <p:nvPr/>
        </p:nvSpPr>
        <p:spPr>
          <a:xfrm>
            <a:off x="5343903" y="2841076"/>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19</a:t>
            </a:r>
          </a:p>
        </p:txBody>
      </p:sp>
      <p:sp>
        <p:nvSpPr>
          <p:cNvPr id="64" name="Oval 63">
            <a:extLst>
              <a:ext uri="{FF2B5EF4-FFF2-40B4-BE49-F238E27FC236}">
                <a16:creationId xmlns:a16="http://schemas.microsoft.com/office/drawing/2014/main" id="{3EAA7C75-D205-9B04-C5BA-AB3C5859F28E}"/>
              </a:ext>
            </a:extLst>
          </p:cNvPr>
          <p:cNvSpPr/>
          <p:nvPr/>
        </p:nvSpPr>
        <p:spPr>
          <a:xfrm>
            <a:off x="6766151" y="2835622"/>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20</a:t>
            </a:r>
          </a:p>
        </p:txBody>
      </p:sp>
      <p:sp>
        <p:nvSpPr>
          <p:cNvPr id="65" name="Oval 64">
            <a:extLst>
              <a:ext uri="{FF2B5EF4-FFF2-40B4-BE49-F238E27FC236}">
                <a16:creationId xmlns:a16="http://schemas.microsoft.com/office/drawing/2014/main" id="{BFEE5524-A7D4-3F62-7815-F9E0BBAA0A28}"/>
              </a:ext>
            </a:extLst>
          </p:cNvPr>
          <p:cNvSpPr/>
          <p:nvPr/>
        </p:nvSpPr>
        <p:spPr>
          <a:xfrm>
            <a:off x="6454256" y="3102167"/>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21</a:t>
            </a:r>
          </a:p>
        </p:txBody>
      </p:sp>
      <p:sp>
        <p:nvSpPr>
          <p:cNvPr id="66" name="Oval 65">
            <a:extLst>
              <a:ext uri="{FF2B5EF4-FFF2-40B4-BE49-F238E27FC236}">
                <a16:creationId xmlns:a16="http://schemas.microsoft.com/office/drawing/2014/main" id="{831797B2-21DB-2064-5588-A58DDBEFCBD8}"/>
              </a:ext>
            </a:extLst>
          </p:cNvPr>
          <p:cNvSpPr/>
          <p:nvPr/>
        </p:nvSpPr>
        <p:spPr>
          <a:xfrm>
            <a:off x="6602805" y="4618754"/>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23</a:t>
            </a:r>
          </a:p>
        </p:txBody>
      </p:sp>
      <p:sp>
        <p:nvSpPr>
          <p:cNvPr id="67" name="Oval 66">
            <a:extLst>
              <a:ext uri="{FF2B5EF4-FFF2-40B4-BE49-F238E27FC236}">
                <a16:creationId xmlns:a16="http://schemas.microsoft.com/office/drawing/2014/main" id="{4C38DF99-F7BE-162F-FB95-6765C85591F5}"/>
              </a:ext>
            </a:extLst>
          </p:cNvPr>
          <p:cNvSpPr/>
          <p:nvPr/>
        </p:nvSpPr>
        <p:spPr>
          <a:xfrm>
            <a:off x="7913915" y="817164"/>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24</a:t>
            </a:r>
          </a:p>
        </p:txBody>
      </p:sp>
      <p:sp>
        <p:nvSpPr>
          <p:cNvPr id="68" name="Oval 67">
            <a:extLst>
              <a:ext uri="{FF2B5EF4-FFF2-40B4-BE49-F238E27FC236}">
                <a16:creationId xmlns:a16="http://schemas.microsoft.com/office/drawing/2014/main" id="{4A4AD124-408E-91E7-C305-25889A9FD198}"/>
              </a:ext>
            </a:extLst>
          </p:cNvPr>
          <p:cNvSpPr/>
          <p:nvPr/>
        </p:nvSpPr>
        <p:spPr>
          <a:xfrm>
            <a:off x="8511641" y="1960403"/>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25</a:t>
            </a:r>
          </a:p>
        </p:txBody>
      </p:sp>
      <p:cxnSp>
        <p:nvCxnSpPr>
          <p:cNvPr id="70" name="Straight Arrow Connector 69">
            <a:extLst>
              <a:ext uri="{FF2B5EF4-FFF2-40B4-BE49-F238E27FC236}">
                <a16:creationId xmlns:a16="http://schemas.microsoft.com/office/drawing/2014/main" id="{C6B26057-D61A-9F3B-64D7-4887C44EE4DA}"/>
              </a:ext>
            </a:extLst>
          </p:cNvPr>
          <p:cNvCxnSpPr>
            <a:cxnSpLocks/>
          </p:cNvCxnSpPr>
          <p:nvPr/>
        </p:nvCxnSpPr>
        <p:spPr>
          <a:xfrm>
            <a:off x="8748317" y="2328565"/>
            <a:ext cx="79491" cy="315310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A03848B0-EAA1-D179-9DDA-E21ECED5C501}"/>
              </a:ext>
            </a:extLst>
          </p:cNvPr>
          <p:cNvSpPr/>
          <p:nvPr/>
        </p:nvSpPr>
        <p:spPr>
          <a:xfrm>
            <a:off x="10527224" y="359941"/>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26</a:t>
            </a:r>
          </a:p>
        </p:txBody>
      </p:sp>
      <p:sp>
        <p:nvSpPr>
          <p:cNvPr id="72" name="Oval 71">
            <a:extLst>
              <a:ext uri="{FF2B5EF4-FFF2-40B4-BE49-F238E27FC236}">
                <a16:creationId xmlns:a16="http://schemas.microsoft.com/office/drawing/2014/main" id="{C1E87444-00F8-25AD-9439-EB57DCD59F01}"/>
              </a:ext>
            </a:extLst>
          </p:cNvPr>
          <p:cNvSpPr/>
          <p:nvPr/>
        </p:nvSpPr>
        <p:spPr>
          <a:xfrm>
            <a:off x="10599963" y="1438560"/>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27</a:t>
            </a:r>
          </a:p>
        </p:txBody>
      </p:sp>
      <p:sp>
        <p:nvSpPr>
          <p:cNvPr id="73" name="Oval 72">
            <a:extLst>
              <a:ext uri="{FF2B5EF4-FFF2-40B4-BE49-F238E27FC236}">
                <a16:creationId xmlns:a16="http://schemas.microsoft.com/office/drawing/2014/main" id="{025CFF3D-73E3-80D5-F7C2-8A99CF503F15}"/>
              </a:ext>
            </a:extLst>
          </p:cNvPr>
          <p:cNvSpPr/>
          <p:nvPr/>
        </p:nvSpPr>
        <p:spPr>
          <a:xfrm>
            <a:off x="10619664" y="2473772"/>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28</a:t>
            </a:r>
          </a:p>
        </p:txBody>
      </p:sp>
      <p:sp>
        <p:nvSpPr>
          <p:cNvPr id="74" name="Oval 73">
            <a:extLst>
              <a:ext uri="{FF2B5EF4-FFF2-40B4-BE49-F238E27FC236}">
                <a16:creationId xmlns:a16="http://schemas.microsoft.com/office/drawing/2014/main" id="{2A41B737-F923-2FE0-8816-90B44DC7DBB9}"/>
              </a:ext>
            </a:extLst>
          </p:cNvPr>
          <p:cNvSpPr/>
          <p:nvPr/>
        </p:nvSpPr>
        <p:spPr>
          <a:xfrm>
            <a:off x="10660241" y="3628035"/>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29</a:t>
            </a:r>
          </a:p>
        </p:txBody>
      </p:sp>
      <p:sp>
        <p:nvSpPr>
          <p:cNvPr id="75" name="Oval 74">
            <a:extLst>
              <a:ext uri="{FF2B5EF4-FFF2-40B4-BE49-F238E27FC236}">
                <a16:creationId xmlns:a16="http://schemas.microsoft.com/office/drawing/2014/main" id="{15FB8FFD-0F0E-A255-2FDC-7C9B0AD2983A}"/>
              </a:ext>
            </a:extLst>
          </p:cNvPr>
          <p:cNvSpPr/>
          <p:nvPr/>
        </p:nvSpPr>
        <p:spPr>
          <a:xfrm>
            <a:off x="10629078" y="4728787"/>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30</a:t>
            </a:r>
          </a:p>
        </p:txBody>
      </p:sp>
      <p:sp>
        <p:nvSpPr>
          <p:cNvPr id="76" name="Oval 75">
            <a:extLst>
              <a:ext uri="{FF2B5EF4-FFF2-40B4-BE49-F238E27FC236}">
                <a16:creationId xmlns:a16="http://schemas.microsoft.com/office/drawing/2014/main" id="{D859CD32-9803-ED92-DBB5-6FD5BED2418D}"/>
              </a:ext>
            </a:extLst>
          </p:cNvPr>
          <p:cNvSpPr/>
          <p:nvPr/>
        </p:nvSpPr>
        <p:spPr>
          <a:xfrm>
            <a:off x="6779109" y="4308896"/>
            <a:ext cx="542801" cy="36730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90000"/>
                    <a:lumOff val="10000"/>
                  </a:schemeClr>
                </a:solidFill>
              </a:rPr>
              <a:t>22</a:t>
            </a:r>
          </a:p>
        </p:txBody>
      </p:sp>
      <p:sp>
        <p:nvSpPr>
          <p:cNvPr id="77" name="Left Brace 76">
            <a:extLst>
              <a:ext uri="{FF2B5EF4-FFF2-40B4-BE49-F238E27FC236}">
                <a16:creationId xmlns:a16="http://schemas.microsoft.com/office/drawing/2014/main" id="{BB5E8651-45ED-2670-92DA-636825DDF312}"/>
              </a:ext>
            </a:extLst>
          </p:cNvPr>
          <p:cNvSpPr/>
          <p:nvPr/>
        </p:nvSpPr>
        <p:spPr>
          <a:xfrm rot="16200000">
            <a:off x="6138217" y="1476725"/>
            <a:ext cx="361047" cy="86830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F20E790A-EFFD-D6AD-7EFA-74511C0CC9B8}"/>
              </a:ext>
            </a:extLst>
          </p:cNvPr>
          <p:cNvSpPr/>
          <p:nvPr/>
        </p:nvSpPr>
        <p:spPr>
          <a:xfrm>
            <a:off x="1755969" y="6136665"/>
            <a:ext cx="9109547" cy="599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many phone calls &amp; follow-up emails take place across all these steps?</a:t>
            </a:r>
          </a:p>
        </p:txBody>
      </p:sp>
      <p:cxnSp>
        <p:nvCxnSpPr>
          <p:cNvPr id="15" name="Straight Arrow Connector 14">
            <a:extLst>
              <a:ext uri="{FF2B5EF4-FFF2-40B4-BE49-F238E27FC236}">
                <a16:creationId xmlns:a16="http://schemas.microsoft.com/office/drawing/2014/main" id="{322AED79-7875-7F05-445A-D7B8A9A788DB}"/>
              </a:ext>
            </a:extLst>
          </p:cNvPr>
          <p:cNvCxnSpPr>
            <a:stCxn id="16" idx="1"/>
            <a:endCxn id="9" idx="3"/>
          </p:cNvCxnSpPr>
          <p:nvPr/>
        </p:nvCxnSpPr>
        <p:spPr>
          <a:xfrm flipH="1">
            <a:off x="3401291" y="1538723"/>
            <a:ext cx="360711" cy="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C9A1DF3-06CC-5232-D150-F85D09B37D09}"/>
              </a:ext>
            </a:extLst>
          </p:cNvPr>
          <p:cNvCxnSpPr/>
          <p:nvPr/>
        </p:nvCxnSpPr>
        <p:spPr>
          <a:xfrm flipH="1">
            <a:off x="3441852" y="2204234"/>
            <a:ext cx="360711" cy="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0A83D31-3B63-BDFD-5A83-EC4172B5733A}"/>
              </a:ext>
            </a:extLst>
          </p:cNvPr>
          <p:cNvCxnSpPr/>
          <p:nvPr/>
        </p:nvCxnSpPr>
        <p:spPr>
          <a:xfrm flipH="1">
            <a:off x="3458922" y="2820775"/>
            <a:ext cx="360711" cy="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5A2BAA3D-DF4F-ACCC-CF57-BFE057960062}"/>
              </a:ext>
            </a:extLst>
          </p:cNvPr>
          <p:cNvCxnSpPr/>
          <p:nvPr/>
        </p:nvCxnSpPr>
        <p:spPr>
          <a:xfrm flipH="1">
            <a:off x="3407226" y="3442875"/>
            <a:ext cx="360711" cy="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F261BB1-A381-597D-FE97-0DCEE64224CC}"/>
              </a:ext>
            </a:extLst>
          </p:cNvPr>
          <p:cNvCxnSpPr/>
          <p:nvPr/>
        </p:nvCxnSpPr>
        <p:spPr>
          <a:xfrm flipH="1">
            <a:off x="3392352" y="4073221"/>
            <a:ext cx="360711" cy="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4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par>
                                <p:cTn id="59" presetID="17" presetClass="entr" presetSubtype="1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2" presetClass="entr" presetSubtype="4"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ppt_x"/>
                                          </p:val>
                                        </p:tav>
                                        <p:tav tm="100000">
                                          <p:val>
                                            <p:strVal val="#ppt_x"/>
                                          </p:val>
                                        </p:tav>
                                      </p:tavLst>
                                    </p:anim>
                                    <p:anim calcmode="lin" valueType="num">
                                      <p:cBhvr additive="base">
                                        <p:cTn id="7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arn(inVertical)">
                                      <p:cBhvr>
                                        <p:cTn id="83" dur="500"/>
                                        <p:tgtEl>
                                          <p:spTgt spid="20"/>
                                        </p:tgtEl>
                                      </p:cBhvr>
                                    </p:animEffect>
                                  </p:childTnLst>
                                </p:cTn>
                              </p:par>
                              <p:par>
                                <p:cTn id="84" presetID="17" presetClass="entr" presetSubtype="1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ppt_x"/>
                                          </p:val>
                                        </p:tav>
                                        <p:tav tm="100000">
                                          <p:val>
                                            <p:strVal val="#ppt_x"/>
                                          </p:val>
                                        </p:tav>
                                      </p:tavLst>
                                    </p:anim>
                                    <p:anim calcmode="lin" valueType="num">
                                      <p:cBhvr additive="base">
                                        <p:cTn id="9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par>
                                <p:cTn id="99" presetID="17" presetClass="entr" presetSubtype="10"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 calcmode="lin" valueType="num">
                                      <p:cBhvr additive="base">
                                        <p:cTn id="107" dur="500" fill="hold"/>
                                        <p:tgtEl>
                                          <p:spTgt spid="49"/>
                                        </p:tgtEl>
                                        <p:attrNameLst>
                                          <p:attrName>ppt_x</p:attrName>
                                        </p:attrNameLst>
                                      </p:cBhvr>
                                      <p:tavLst>
                                        <p:tav tm="0">
                                          <p:val>
                                            <p:strVal val="#ppt_x"/>
                                          </p:val>
                                        </p:tav>
                                        <p:tav tm="100000">
                                          <p:val>
                                            <p:strVal val="#ppt_x"/>
                                          </p:val>
                                        </p:tav>
                                      </p:tavLst>
                                    </p:anim>
                                    <p:anim calcmode="lin" valueType="num">
                                      <p:cBhvr additive="base">
                                        <p:cTn id="10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barn(inVertical)">
                                      <p:cBhvr>
                                        <p:cTn id="113" dur="500"/>
                                        <p:tgtEl>
                                          <p:spTgt spid="19"/>
                                        </p:tgtEl>
                                      </p:cBhvr>
                                    </p:animEffect>
                                  </p:childTnLst>
                                </p:cTn>
                              </p:par>
                              <p:par>
                                <p:cTn id="114" presetID="17" presetClass="entr" presetSubtype="10" fill="hold" nodeType="withEffect">
                                  <p:stCondLst>
                                    <p:cond delay="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51"/>
                                        </p:tgtEl>
                                        <p:attrNameLst>
                                          <p:attrName>style.visibility</p:attrName>
                                        </p:attrNameLst>
                                      </p:cBhvr>
                                      <p:to>
                                        <p:strVal val="visible"/>
                                      </p:to>
                                    </p:set>
                                    <p:anim calcmode="lin" valueType="num">
                                      <p:cBhvr additive="base">
                                        <p:cTn id="122" dur="500" fill="hold"/>
                                        <p:tgtEl>
                                          <p:spTgt spid="51"/>
                                        </p:tgtEl>
                                        <p:attrNameLst>
                                          <p:attrName>ppt_x</p:attrName>
                                        </p:attrNameLst>
                                      </p:cBhvr>
                                      <p:tavLst>
                                        <p:tav tm="0">
                                          <p:val>
                                            <p:strVal val="#ppt_x"/>
                                          </p:val>
                                        </p:tav>
                                        <p:tav tm="100000">
                                          <p:val>
                                            <p:strVal val="#ppt_x"/>
                                          </p:val>
                                        </p:tav>
                                      </p:tavLst>
                                    </p:anim>
                                    <p:anim calcmode="lin" valueType="num">
                                      <p:cBhvr additive="base">
                                        <p:cTn id="123" dur="500" fill="hold"/>
                                        <p:tgtEl>
                                          <p:spTgt spid="51"/>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additive="base">
                                        <p:cTn id="126" dur="500" fill="hold"/>
                                        <p:tgtEl>
                                          <p:spTgt spid="50"/>
                                        </p:tgtEl>
                                        <p:attrNameLst>
                                          <p:attrName>ppt_x</p:attrName>
                                        </p:attrNameLst>
                                      </p:cBhvr>
                                      <p:tavLst>
                                        <p:tav tm="0">
                                          <p:val>
                                            <p:strVal val="#ppt_x"/>
                                          </p:val>
                                        </p:tav>
                                        <p:tav tm="100000">
                                          <p:val>
                                            <p:strVal val="#ppt_x"/>
                                          </p:val>
                                        </p:tav>
                                      </p:tavLst>
                                    </p:anim>
                                    <p:anim calcmode="lin" valueType="num">
                                      <p:cBhvr additive="base">
                                        <p:cTn id="127" dur="500" fill="hold"/>
                                        <p:tgtEl>
                                          <p:spTgt spid="5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additive="base">
                                        <p:cTn id="130" dur="500" fill="hold"/>
                                        <p:tgtEl>
                                          <p:spTgt spid="52"/>
                                        </p:tgtEl>
                                        <p:attrNameLst>
                                          <p:attrName>ppt_x</p:attrName>
                                        </p:attrNameLst>
                                      </p:cBhvr>
                                      <p:tavLst>
                                        <p:tav tm="0">
                                          <p:val>
                                            <p:strVal val="#ppt_x"/>
                                          </p:val>
                                        </p:tav>
                                        <p:tav tm="100000">
                                          <p:val>
                                            <p:strVal val="#ppt_x"/>
                                          </p:val>
                                        </p:tav>
                                      </p:tavLst>
                                    </p:anim>
                                    <p:anim calcmode="lin" valueType="num">
                                      <p:cBhvr additive="base">
                                        <p:cTn id="13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barn(inVertical)">
                                      <p:cBhvr>
                                        <p:cTn id="136" dur="500"/>
                                        <p:tgtEl>
                                          <p:spTgt spid="22"/>
                                        </p:tgtEl>
                                      </p:cBhvr>
                                    </p:animEffect>
                                  </p:childTnLst>
                                </p:cTn>
                              </p:par>
                              <p:par>
                                <p:cTn id="137" presetID="17" presetClass="entr" presetSubtype="10" fill="hold" nodeType="withEffect">
                                  <p:stCondLst>
                                    <p:cond delay="0"/>
                                  </p:stCondLst>
                                  <p:childTnLst>
                                    <p:set>
                                      <p:cBhvr>
                                        <p:cTn id="138" dur="1" fill="hold">
                                          <p:stCondLst>
                                            <p:cond delay="0"/>
                                          </p:stCondLst>
                                        </p:cTn>
                                        <p:tgtEl>
                                          <p:spTgt spid="69"/>
                                        </p:tgtEl>
                                        <p:attrNameLst>
                                          <p:attrName>style.visibility</p:attrName>
                                        </p:attrNameLst>
                                      </p:cBhvr>
                                      <p:to>
                                        <p:strVal val="visible"/>
                                      </p:to>
                                    </p:set>
                                    <p:anim calcmode="lin" valueType="num">
                                      <p:cBhvr>
                                        <p:cTn id="139" dur="500" fill="hold"/>
                                        <p:tgtEl>
                                          <p:spTgt spid="69"/>
                                        </p:tgtEl>
                                        <p:attrNameLst>
                                          <p:attrName>ppt_w</p:attrName>
                                        </p:attrNameLst>
                                      </p:cBhvr>
                                      <p:tavLst>
                                        <p:tav tm="0">
                                          <p:val>
                                            <p:fltVal val="0"/>
                                          </p:val>
                                        </p:tav>
                                        <p:tav tm="100000">
                                          <p:val>
                                            <p:strVal val="#ppt_w"/>
                                          </p:val>
                                        </p:tav>
                                      </p:tavLst>
                                    </p:anim>
                                    <p:anim calcmode="lin" valueType="num">
                                      <p:cBhvr>
                                        <p:cTn id="140" dur="5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additive="base">
                                        <p:cTn id="145" dur="500" fill="hold"/>
                                        <p:tgtEl>
                                          <p:spTgt spid="54"/>
                                        </p:tgtEl>
                                        <p:attrNameLst>
                                          <p:attrName>ppt_x</p:attrName>
                                        </p:attrNameLst>
                                      </p:cBhvr>
                                      <p:tavLst>
                                        <p:tav tm="0">
                                          <p:val>
                                            <p:strVal val="#ppt_x"/>
                                          </p:val>
                                        </p:tav>
                                        <p:tav tm="100000">
                                          <p:val>
                                            <p:strVal val="#ppt_x"/>
                                          </p:val>
                                        </p:tav>
                                      </p:tavLst>
                                    </p:anim>
                                    <p:anim calcmode="lin" valueType="num">
                                      <p:cBhvr additive="base">
                                        <p:cTn id="146" dur="500" fill="hold"/>
                                        <p:tgtEl>
                                          <p:spTgt spid="54"/>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anim calcmode="lin" valueType="num">
                                      <p:cBhvr additive="base">
                                        <p:cTn id="149" dur="500" fill="hold"/>
                                        <p:tgtEl>
                                          <p:spTgt spid="55"/>
                                        </p:tgtEl>
                                        <p:attrNameLst>
                                          <p:attrName>ppt_x</p:attrName>
                                        </p:attrNameLst>
                                      </p:cBhvr>
                                      <p:tavLst>
                                        <p:tav tm="0">
                                          <p:val>
                                            <p:strVal val="#ppt_x"/>
                                          </p:val>
                                        </p:tav>
                                        <p:tav tm="100000">
                                          <p:val>
                                            <p:strVal val="#ppt_x"/>
                                          </p:val>
                                        </p:tav>
                                      </p:tavLst>
                                    </p:anim>
                                    <p:anim calcmode="lin" valueType="num">
                                      <p:cBhvr additive="base">
                                        <p:cTn id="150" dur="500" fill="hold"/>
                                        <p:tgtEl>
                                          <p:spTgt spid="5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additive="base">
                                        <p:cTn id="153" dur="500" fill="hold"/>
                                        <p:tgtEl>
                                          <p:spTgt spid="56"/>
                                        </p:tgtEl>
                                        <p:attrNameLst>
                                          <p:attrName>ppt_x</p:attrName>
                                        </p:attrNameLst>
                                      </p:cBhvr>
                                      <p:tavLst>
                                        <p:tav tm="0">
                                          <p:val>
                                            <p:strVal val="#ppt_x"/>
                                          </p:val>
                                        </p:tav>
                                        <p:tav tm="100000">
                                          <p:val>
                                            <p:strVal val="#ppt_x"/>
                                          </p:val>
                                        </p:tav>
                                      </p:tavLst>
                                    </p:anim>
                                    <p:anim calcmode="lin" valueType="num">
                                      <p:cBhvr additive="base">
                                        <p:cTn id="15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barn(inVertical)">
                                      <p:cBhvr>
                                        <p:cTn id="159" dur="500"/>
                                        <p:tgtEl>
                                          <p:spTgt spid="23"/>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additive="base">
                                        <p:cTn id="164" dur="500" fill="hold"/>
                                        <p:tgtEl>
                                          <p:spTgt spid="57"/>
                                        </p:tgtEl>
                                        <p:attrNameLst>
                                          <p:attrName>ppt_x</p:attrName>
                                        </p:attrNameLst>
                                      </p:cBhvr>
                                      <p:tavLst>
                                        <p:tav tm="0">
                                          <p:val>
                                            <p:strVal val="#ppt_x"/>
                                          </p:val>
                                        </p:tav>
                                        <p:tav tm="100000">
                                          <p:val>
                                            <p:strVal val="#ppt_x"/>
                                          </p:val>
                                        </p:tav>
                                      </p:tavLst>
                                    </p:anim>
                                    <p:anim calcmode="lin" valueType="num">
                                      <p:cBhvr additive="base">
                                        <p:cTn id="16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barn(inVertical)">
                                      <p:cBhvr>
                                        <p:cTn id="170" dur="500"/>
                                        <p:tgtEl>
                                          <p:spTgt spid="18"/>
                                        </p:tgtEl>
                                      </p:cBhvr>
                                    </p:animEffec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500" fill="hold"/>
                                        <p:tgtEl>
                                          <p:spTgt spid="60"/>
                                        </p:tgtEl>
                                        <p:attrNameLst>
                                          <p:attrName>ppt_x</p:attrName>
                                        </p:attrNameLst>
                                      </p:cBhvr>
                                      <p:tavLst>
                                        <p:tav tm="0">
                                          <p:val>
                                            <p:strVal val="#ppt_x"/>
                                          </p:val>
                                        </p:tav>
                                        <p:tav tm="100000">
                                          <p:val>
                                            <p:strVal val="#ppt_x"/>
                                          </p:val>
                                        </p:tav>
                                      </p:tavLst>
                                    </p:anim>
                                    <p:anim calcmode="lin" valueType="num">
                                      <p:cBhvr additive="base">
                                        <p:cTn id="176" dur="500" fill="hold"/>
                                        <p:tgtEl>
                                          <p:spTgt spid="6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8"/>
                                        </p:tgtEl>
                                        <p:attrNameLst>
                                          <p:attrName>style.visibility</p:attrName>
                                        </p:attrNameLst>
                                      </p:cBhvr>
                                      <p:to>
                                        <p:strVal val="visible"/>
                                      </p:to>
                                    </p:set>
                                    <p:anim calcmode="lin" valueType="num">
                                      <p:cBhvr additive="base">
                                        <p:cTn id="179" dur="500" fill="hold"/>
                                        <p:tgtEl>
                                          <p:spTgt spid="58"/>
                                        </p:tgtEl>
                                        <p:attrNameLst>
                                          <p:attrName>ppt_x</p:attrName>
                                        </p:attrNameLst>
                                      </p:cBhvr>
                                      <p:tavLst>
                                        <p:tav tm="0">
                                          <p:val>
                                            <p:strVal val="#ppt_x"/>
                                          </p:val>
                                        </p:tav>
                                        <p:tav tm="100000">
                                          <p:val>
                                            <p:strVal val="#ppt_x"/>
                                          </p:val>
                                        </p:tav>
                                      </p:tavLst>
                                    </p:anim>
                                    <p:anim calcmode="lin" valueType="num">
                                      <p:cBhvr additive="base">
                                        <p:cTn id="180" dur="500" fill="hold"/>
                                        <p:tgtEl>
                                          <p:spTgt spid="5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9"/>
                                        </p:tgtEl>
                                        <p:attrNameLst>
                                          <p:attrName>style.visibility</p:attrName>
                                        </p:attrNameLst>
                                      </p:cBhvr>
                                      <p:to>
                                        <p:strVal val="visible"/>
                                      </p:to>
                                    </p:set>
                                    <p:anim calcmode="lin" valueType="num">
                                      <p:cBhvr additive="base">
                                        <p:cTn id="183" dur="500" fill="hold"/>
                                        <p:tgtEl>
                                          <p:spTgt spid="59"/>
                                        </p:tgtEl>
                                        <p:attrNameLst>
                                          <p:attrName>ppt_x</p:attrName>
                                        </p:attrNameLst>
                                      </p:cBhvr>
                                      <p:tavLst>
                                        <p:tav tm="0">
                                          <p:val>
                                            <p:strVal val="#ppt_x"/>
                                          </p:val>
                                        </p:tav>
                                        <p:tav tm="100000">
                                          <p:val>
                                            <p:strVal val="#ppt_x"/>
                                          </p:val>
                                        </p:tav>
                                      </p:tavLst>
                                    </p:anim>
                                    <p:anim calcmode="lin" valueType="num">
                                      <p:cBhvr additive="base">
                                        <p:cTn id="184" dur="500" fill="hold"/>
                                        <p:tgtEl>
                                          <p:spTgt spid="5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1"/>
                                        </p:tgtEl>
                                        <p:attrNameLst>
                                          <p:attrName>style.visibility</p:attrName>
                                        </p:attrNameLst>
                                      </p:cBhvr>
                                      <p:to>
                                        <p:strVal val="visible"/>
                                      </p:to>
                                    </p:set>
                                    <p:anim calcmode="lin" valueType="num">
                                      <p:cBhvr additive="base">
                                        <p:cTn id="187" dur="500" fill="hold"/>
                                        <p:tgtEl>
                                          <p:spTgt spid="61"/>
                                        </p:tgtEl>
                                        <p:attrNameLst>
                                          <p:attrName>ppt_x</p:attrName>
                                        </p:attrNameLst>
                                      </p:cBhvr>
                                      <p:tavLst>
                                        <p:tav tm="0">
                                          <p:val>
                                            <p:strVal val="#ppt_x"/>
                                          </p:val>
                                        </p:tav>
                                        <p:tav tm="100000">
                                          <p:val>
                                            <p:strVal val="#ppt_x"/>
                                          </p:val>
                                        </p:tav>
                                      </p:tavLst>
                                    </p:anim>
                                    <p:anim calcmode="lin" valueType="num">
                                      <p:cBhvr additive="base">
                                        <p:cTn id="18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6" presetClass="entr" presetSubtype="21" fill="hold" grpId="0" nodeType="clickEffect">
                                  <p:stCondLst>
                                    <p:cond delay="0"/>
                                  </p:stCondLst>
                                  <p:childTnLst>
                                    <p:set>
                                      <p:cBhvr>
                                        <p:cTn id="192" dur="1" fill="hold">
                                          <p:stCondLst>
                                            <p:cond delay="0"/>
                                          </p:stCondLst>
                                        </p:cTn>
                                        <p:tgtEl>
                                          <p:spTgt spid="17"/>
                                        </p:tgtEl>
                                        <p:attrNameLst>
                                          <p:attrName>style.visibility</p:attrName>
                                        </p:attrNameLst>
                                      </p:cBhvr>
                                      <p:to>
                                        <p:strVal val="visible"/>
                                      </p:to>
                                    </p:set>
                                    <p:animEffect transition="in" filter="barn(inVertical)">
                                      <p:cBhvr>
                                        <p:cTn id="193" dur="500"/>
                                        <p:tgtEl>
                                          <p:spTgt spid="17"/>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64"/>
                                        </p:tgtEl>
                                        <p:attrNameLst>
                                          <p:attrName>style.visibility</p:attrName>
                                        </p:attrNameLst>
                                      </p:cBhvr>
                                      <p:to>
                                        <p:strVal val="visible"/>
                                      </p:to>
                                    </p:set>
                                    <p:anim calcmode="lin" valueType="num">
                                      <p:cBhvr additive="base">
                                        <p:cTn id="198" dur="500" fill="hold"/>
                                        <p:tgtEl>
                                          <p:spTgt spid="64"/>
                                        </p:tgtEl>
                                        <p:attrNameLst>
                                          <p:attrName>ppt_x</p:attrName>
                                        </p:attrNameLst>
                                      </p:cBhvr>
                                      <p:tavLst>
                                        <p:tav tm="0">
                                          <p:val>
                                            <p:strVal val="#ppt_x"/>
                                          </p:val>
                                        </p:tav>
                                        <p:tav tm="100000">
                                          <p:val>
                                            <p:strVal val="#ppt_x"/>
                                          </p:val>
                                        </p:tav>
                                      </p:tavLst>
                                    </p:anim>
                                    <p:anim calcmode="lin" valueType="num">
                                      <p:cBhvr additive="base">
                                        <p:cTn id="199" dur="500" fill="hold"/>
                                        <p:tgtEl>
                                          <p:spTgt spid="64"/>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5"/>
                                        </p:tgtEl>
                                        <p:attrNameLst>
                                          <p:attrName>style.visibility</p:attrName>
                                        </p:attrNameLst>
                                      </p:cBhvr>
                                      <p:to>
                                        <p:strVal val="visible"/>
                                      </p:to>
                                    </p:set>
                                    <p:anim calcmode="lin" valueType="num">
                                      <p:cBhvr additive="base">
                                        <p:cTn id="202" dur="500" fill="hold"/>
                                        <p:tgtEl>
                                          <p:spTgt spid="65"/>
                                        </p:tgtEl>
                                        <p:attrNameLst>
                                          <p:attrName>ppt_x</p:attrName>
                                        </p:attrNameLst>
                                      </p:cBhvr>
                                      <p:tavLst>
                                        <p:tav tm="0">
                                          <p:val>
                                            <p:strVal val="#ppt_x"/>
                                          </p:val>
                                        </p:tav>
                                        <p:tav tm="100000">
                                          <p:val>
                                            <p:strVal val="#ppt_x"/>
                                          </p:val>
                                        </p:tav>
                                      </p:tavLst>
                                    </p:anim>
                                    <p:anim calcmode="lin" valueType="num">
                                      <p:cBhvr additive="base">
                                        <p:cTn id="203" dur="500" fill="hold"/>
                                        <p:tgtEl>
                                          <p:spTgt spid="65"/>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3"/>
                                        </p:tgtEl>
                                        <p:attrNameLst>
                                          <p:attrName>style.visibility</p:attrName>
                                        </p:attrNameLst>
                                      </p:cBhvr>
                                      <p:to>
                                        <p:strVal val="visible"/>
                                      </p:to>
                                    </p:set>
                                    <p:anim calcmode="lin" valueType="num">
                                      <p:cBhvr additive="base">
                                        <p:cTn id="206" dur="500" fill="hold"/>
                                        <p:tgtEl>
                                          <p:spTgt spid="63"/>
                                        </p:tgtEl>
                                        <p:attrNameLst>
                                          <p:attrName>ppt_x</p:attrName>
                                        </p:attrNameLst>
                                      </p:cBhvr>
                                      <p:tavLst>
                                        <p:tav tm="0">
                                          <p:val>
                                            <p:strVal val="#ppt_x"/>
                                          </p:val>
                                        </p:tav>
                                        <p:tav tm="100000">
                                          <p:val>
                                            <p:strVal val="#ppt_x"/>
                                          </p:val>
                                        </p:tav>
                                      </p:tavLst>
                                    </p:anim>
                                    <p:anim calcmode="lin" valueType="num">
                                      <p:cBhvr additive="base">
                                        <p:cTn id="207" dur="500" fill="hold"/>
                                        <p:tgtEl>
                                          <p:spTgt spid="63"/>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62"/>
                                        </p:tgtEl>
                                        <p:attrNameLst>
                                          <p:attrName>style.visibility</p:attrName>
                                        </p:attrNameLst>
                                      </p:cBhvr>
                                      <p:to>
                                        <p:strVal val="visible"/>
                                      </p:to>
                                    </p:set>
                                    <p:anim calcmode="lin" valueType="num">
                                      <p:cBhvr additive="base">
                                        <p:cTn id="210" dur="500" fill="hold"/>
                                        <p:tgtEl>
                                          <p:spTgt spid="62"/>
                                        </p:tgtEl>
                                        <p:attrNameLst>
                                          <p:attrName>ppt_x</p:attrName>
                                        </p:attrNameLst>
                                      </p:cBhvr>
                                      <p:tavLst>
                                        <p:tav tm="0">
                                          <p:val>
                                            <p:strVal val="#ppt_x"/>
                                          </p:val>
                                        </p:tav>
                                        <p:tav tm="100000">
                                          <p:val>
                                            <p:strVal val="#ppt_x"/>
                                          </p:val>
                                        </p:tav>
                                      </p:tavLst>
                                    </p:anim>
                                    <p:anim calcmode="lin" valueType="num">
                                      <p:cBhvr additive="base">
                                        <p:cTn id="211"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16" presetClass="entr" presetSubtype="21" fill="hold" grpId="0" nodeType="clickEffect">
                                  <p:stCondLst>
                                    <p:cond delay="0"/>
                                  </p:stCondLst>
                                  <p:childTnLst>
                                    <p:set>
                                      <p:cBhvr>
                                        <p:cTn id="215" dur="1" fill="hold">
                                          <p:stCondLst>
                                            <p:cond delay="0"/>
                                          </p:stCondLst>
                                        </p:cTn>
                                        <p:tgtEl>
                                          <p:spTgt spid="24"/>
                                        </p:tgtEl>
                                        <p:attrNameLst>
                                          <p:attrName>style.visibility</p:attrName>
                                        </p:attrNameLst>
                                      </p:cBhvr>
                                      <p:to>
                                        <p:strVal val="visible"/>
                                      </p:to>
                                    </p:set>
                                    <p:animEffect transition="in" filter="barn(inVertical)">
                                      <p:cBhvr>
                                        <p:cTn id="216" dur="500"/>
                                        <p:tgtEl>
                                          <p:spTgt spid="24"/>
                                        </p:tgtEl>
                                      </p:cBhvr>
                                    </p:animEffect>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grpId="0" nodeType="clickEffect">
                                  <p:stCondLst>
                                    <p:cond delay="0"/>
                                  </p:stCondLst>
                                  <p:childTnLst>
                                    <p:set>
                                      <p:cBhvr>
                                        <p:cTn id="220" dur="1" fill="hold">
                                          <p:stCondLst>
                                            <p:cond delay="0"/>
                                          </p:stCondLst>
                                        </p:cTn>
                                        <p:tgtEl>
                                          <p:spTgt spid="76"/>
                                        </p:tgtEl>
                                        <p:attrNameLst>
                                          <p:attrName>style.visibility</p:attrName>
                                        </p:attrNameLst>
                                      </p:cBhvr>
                                      <p:to>
                                        <p:strVal val="visible"/>
                                      </p:to>
                                    </p:set>
                                    <p:anim calcmode="lin" valueType="num">
                                      <p:cBhvr additive="base">
                                        <p:cTn id="221" dur="500" fill="hold"/>
                                        <p:tgtEl>
                                          <p:spTgt spid="76"/>
                                        </p:tgtEl>
                                        <p:attrNameLst>
                                          <p:attrName>ppt_x</p:attrName>
                                        </p:attrNameLst>
                                      </p:cBhvr>
                                      <p:tavLst>
                                        <p:tav tm="0">
                                          <p:val>
                                            <p:strVal val="#ppt_x"/>
                                          </p:val>
                                        </p:tav>
                                        <p:tav tm="100000">
                                          <p:val>
                                            <p:strVal val="#ppt_x"/>
                                          </p:val>
                                        </p:tav>
                                      </p:tavLst>
                                    </p:anim>
                                    <p:anim calcmode="lin" valueType="num">
                                      <p:cBhvr additive="base">
                                        <p:cTn id="222" dur="500" fill="hold"/>
                                        <p:tgtEl>
                                          <p:spTgt spid="76"/>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66"/>
                                        </p:tgtEl>
                                        <p:attrNameLst>
                                          <p:attrName>style.visibility</p:attrName>
                                        </p:attrNameLst>
                                      </p:cBhvr>
                                      <p:to>
                                        <p:strVal val="visible"/>
                                      </p:to>
                                    </p:set>
                                    <p:anim calcmode="lin" valueType="num">
                                      <p:cBhvr additive="base">
                                        <p:cTn id="225" dur="500" fill="hold"/>
                                        <p:tgtEl>
                                          <p:spTgt spid="66"/>
                                        </p:tgtEl>
                                        <p:attrNameLst>
                                          <p:attrName>ppt_x</p:attrName>
                                        </p:attrNameLst>
                                      </p:cBhvr>
                                      <p:tavLst>
                                        <p:tav tm="0">
                                          <p:val>
                                            <p:strVal val="#ppt_x"/>
                                          </p:val>
                                        </p:tav>
                                        <p:tav tm="100000">
                                          <p:val>
                                            <p:strVal val="#ppt_x"/>
                                          </p:val>
                                        </p:tav>
                                      </p:tavLst>
                                    </p:anim>
                                    <p:anim calcmode="lin" valueType="num">
                                      <p:cBhvr additive="base">
                                        <p:cTn id="22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16" presetClass="entr" presetSubtype="21" fill="hold" grpId="0" nodeType="clickEffect">
                                  <p:stCondLst>
                                    <p:cond delay="0"/>
                                  </p:stCondLst>
                                  <p:childTnLst>
                                    <p:set>
                                      <p:cBhvr>
                                        <p:cTn id="230" dur="1" fill="hold">
                                          <p:stCondLst>
                                            <p:cond delay="0"/>
                                          </p:stCondLst>
                                        </p:cTn>
                                        <p:tgtEl>
                                          <p:spTgt spid="26"/>
                                        </p:tgtEl>
                                        <p:attrNameLst>
                                          <p:attrName>style.visibility</p:attrName>
                                        </p:attrNameLst>
                                      </p:cBhvr>
                                      <p:to>
                                        <p:strVal val="visible"/>
                                      </p:to>
                                    </p:set>
                                    <p:animEffect transition="in" filter="barn(inVertical)">
                                      <p:cBhvr>
                                        <p:cTn id="231" dur="500"/>
                                        <p:tgtEl>
                                          <p:spTgt spid="26"/>
                                        </p:tgtEl>
                                      </p:cBhvr>
                                    </p:animEffect>
                                  </p:childTnLst>
                                </p:cTn>
                              </p:par>
                            </p:childTnLst>
                          </p:cTn>
                        </p:par>
                      </p:childTnLst>
                    </p:cTn>
                  </p:par>
                  <p:par>
                    <p:cTn id="232" fill="hold">
                      <p:stCondLst>
                        <p:cond delay="indefinite"/>
                      </p:stCondLst>
                      <p:childTnLst>
                        <p:par>
                          <p:cTn id="233" fill="hold">
                            <p:stCondLst>
                              <p:cond delay="0"/>
                            </p:stCondLst>
                            <p:childTnLst>
                              <p:par>
                                <p:cTn id="234" presetID="16" presetClass="entr" presetSubtype="21" fill="hold" grpId="0" nodeType="clickEffect">
                                  <p:stCondLst>
                                    <p:cond delay="0"/>
                                  </p:stCondLst>
                                  <p:childTnLst>
                                    <p:set>
                                      <p:cBhvr>
                                        <p:cTn id="235" dur="1" fill="hold">
                                          <p:stCondLst>
                                            <p:cond delay="0"/>
                                          </p:stCondLst>
                                        </p:cTn>
                                        <p:tgtEl>
                                          <p:spTgt spid="27"/>
                                        </p:tgtEl>
                                        <p:attrNameLst>
                                          <p:attrName>style.visibility</p:attrName>
                                        </p:attrNameLst>
                                      </p:cBhvr>
                                      <p:to>
                                        <p:strVal val="visible"/>
                                      </p:to>
                                    </p:set>
                                    <p:animEffect transition="in" filter="barn(inVertical)">
                                      <p:cBhvr>
                                        <p:cTn id="236" dur="500"/>
                                        <p:tgtEl>
                                          <p:spTgt spid="27"/>
                                        </p:tgtEl>
                                      </p:cBhvr>
                                    </p:animEffect>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67"/>
                                        </p:tgtEl>
                                        <p:attrNameLst>
                                          <p:attrName>style.visibility</p:attrName>
                                        </p:attrNameLst>
                                      </p:cBhvr>
                                      <p:to>
                                        <p:strVal val="visible"/>
                                      </p:to>
                                    </p:set>
                                    <p:anim calcmode="lin" valueType="num">
                                      <p:cBhvr additive="base">
                                        <p:cTn id="241" dur="500" fill="hold"/>
                                        <p:tgtEl>
                                          <p:spTgt spid="67"/>
                                        </p:tgtEl>
                                        <p:attrNameLst>
                                          <p:attrName>ppt_x</p:attrName>
                                        </p:attrNameLst>
                                      </p:cBhvr>
                                      <p:tavLst>
                                        <p:tav tm="0">
                                          <p:val>
                                            <p:strVal val="#ppt_x"/>
                                          </p:val>
                                        </p:tav>
                                        <p:tav tm="100000">
                                          <p:val>
                                            <p:strVal val="#ppt_x"/>
                                          </p:val>
                                        </p:tav>
                                      </p:tavLst>
                                    </p:anim>
                                    <p:anim calcmode="lin" valueType="num">
                                      <p:cBhvr additive="base">
                                        <p:cTn id="24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16" presetClass="entr" presetSubtype="21" fill="hold" grpId="0" nodeType="clickEffect">
                                  <p:stCondLst>
                                    <p:cond delay="0"/>
                                  </p:stCondLst>
                                  <p:childTnLst>
                                    <p:set>
                                      <p:cBhvr>
                                        <p:cTn id="246" dur="1" fill="hold">
                                          <p:stCondLst>
                                            <p:cond delay="0"/>
                                          </p:stCondLst>
                                        </p:cTn>
                                        <p:tgtEl>
                                          <p:spTgt spid="28"/>
                                        </p:tgtEl>
                                        <p:attrNameLst>
                                          <p:attrName>style.visibility</p:attrName>
                                        </p:attrNameLst>
                                      </p:cBhvr>
                                      <p:to>
                                        <p:strVal val="visible"/>
                                      </p:to>
                                    </p:set>
                                    <p:animEffect transition="in" filter="barn(inVertical)">
                                      <p:cBhvr>
                                        <p:cTn id="247" dur="500"/>
                                        <p:tgtEl>
                                          <p:spTgt spid="28"/>
                                        </p:tgtEl>
                                      </p:cBhvr>
                                    </p:animEffect>
                                  </p:childTnLst>
                                </p:cTn>
                              </p:par>
                            </p:childTnLst>
                          </p:cTn>
                        </p:par>
                      </p:childTnLst>
                    </p:cTn>
                  </p:par>
                  <p:par>
                    <p:cTn id="248" fill="hold">
                      <p:stCondLst>
                        <p:cond delay="indefinite"/>
                      </p:stCondLst>
                      <p:childTnLst>
                        <p:par>
                          <p:cTn id="249" fill="hold">
                            <p:stCondLst>
                              <p:cond delay="0"/>
                            </p:stCondLst>
                            <p:childTnLst>
                              <p:par>
                                <p:cTn id="250" presetID="16" presetClass="entr" presetSubtype="21" fill="hold" grpId="0" nodeType="clickEffect">
                                  <p:stCondLst>
                                    <p:cond delay="0"/>
                                  </p:stCondLst>
                                  <p:childTnLst>
                                    <p:set>
                                      <p:cBhvr>
                                        <p:cTn id="251" dur="1" fill="hold">
                                          <p:stCondLst>
                                            <p:cond delay="0"/>
                                          </p:stCondLst>
                                        </p:cTn>
                                        <p:tgtEl>
                                          <p:spTgt spid="30"/>
                                        </p:tgtEl>
                                        <p:attrNameLst>
                                          <p:attrName>style.visibility</p:attrName>
                                        </p:attrNameLst>
                                      </p:cBhvr>
                                      <p:to>
                                        <p:strVal val="visible"/>
                                      </p:to>
                                    </p:set>
                                    <p:animEffect transition="in" filter="barn(inVertical)">
                                      <p:cBhvr>
                                        <p:cTn id="252" dur="500"/>
                                        <p:tgtEl>
                                          <p:spTgt spid="30"/>
                                        </p:tgtEl>
                                      </p:cBhvr>
                                    </p:animEffect>
                                  </p:childTnLst>
                                </p:cTn>
                              </p:par>
                            </p:childTnLst>
                          </p:cTn>
                        </p:par>
                      </p:childTnLst>
                    </p:cTn>
                  </p:par>
                  <p:par>
                    <p:cTn id="253" fill="hold">
                      <p:stCondLst>
                        <p:cond delay="indefinite"/>
                      </p:stCondLst>
                      <p:childTnLst>
                        <p:par>
                          <p:cTn id="254" fill="hold">
                            <p:stCondLst>
                              <p:cond delay="0"/>
                            </p:stCondLst>
                            <p:childTnLst>
                              <p:par>
                                <p:cTn id="255" presetID="16" presetClass="entr" presetSubtype="21" fill="hold" grpId="0" nodeType="clickEffect">
                                  <p:stCondLst>
                                    <p:cond delay="0"/>
                                  </p:stCondLst>
                                  <p:childTnLst>
                                    <p:set>
                                      <p:cBhvr>
                                        <p:cTn id="256" dur="1" fill="hold">
                                          <p:stCondLst>
                                            <p:cond delay="0"/>
                                          </p:stCondLst>
                                        </p:cTn>
                                        <p:tgtEl>
                                          <p:spTgt spid="31"/>
                                        </p:tgtEl>
                                        <p:attrNameLst>
                                          <p:attrName>style.visibility</p:attrName>
                                        </p:attrNameLst>
                                      </p:cBhvr>
                                      <p:to>
                                        <p:strVal val="visible"/>
                                      </p:to>
                                    </p:set>
                                    <p:animEffect transition="in" filter="barn(inVertical)">
                                      <p:cBhvr>
                                        <p:cTn id="257" dur="500"/>
                                        <p:tgtEl>
                                          <p:spTgt spid="31"/>
                                        </p:tgtEl>
                                      </p:cBhvr>
                                    </p:animEffect>
                                  </p:childTnLst>
                                </p:cTn>
                              </p:par>
                            </p:childTnLst>
                          </p:cTn>
                        </p:par>
                      </p:childTnLst>
                    </p:cTn>
                  </p:par>
                  <p:par>
                    <p:cTn id="258" fill="hold">
                      <p:stCondLst>
                        <p:cond delay="indefinite"/>
                      </p:stCondLst>
                      <p:childTnLst>
                        <p:par>
                          <p:cTn id="259" fill="hold">
                            <p:stCondLst>
                              <p:cond delay="0"/>
                            </p:stCondLst>
                            <p:childTnLst>
                              <p:par>
                                <p:cTn id="260" presetID="16" presetClass="entr" presetSubtype="21" fill="hold" grpId="0" nodeType="clickEffect">
                                  <p:stCondLst>
                                    <p:cond delay="0"/>
                                  </p:stCondLst>
                                  <p:childTnLst>
                                    <p:set>
                                      <p:cBhvr>
                                        <p:cTn id="261" dur="1" fill="hold">
                                          <p:stCondLst>
                                            <p:cond delay="0"/>
                                          </p:stCondLst>
                                        </p:cTn>
                                        <p:tgtEl>
                                          <p:spTgt spid="32"/>
                                        </p:tgtEl>
                                        <p:attrNameLst>
                                          <p:attrName>style.visibility</p:attrName>
                                        </p:attrNameLst>
                                      </p:cBhvr>
                                      <p:to>
                                        <p:strVal val="visible"/>
                                      </p:to>
                                    </p:set>
                                    <p:animEffect transition="in" filter="barn(inVertical)">
                                      <p:cBhvr>
                                        <p:cTn id="262" dur="500"/>
                                        <p:tgtEl>
                                          <p:spTgt spid="32"/>
                                        </p:tgtEl>
                                      </p:cBhvr>
                                    </p:animEffect>
                                  </p:childTnLst>
                                </p:cTn>
                              </p:par>
                            </p:childTnLst>
                          </p:cTn>
                        </p:par>
                      </p:childTnLst>
                    </p:cTn>
                  </p:par>
                  <p:par>
                    <p:cTn id="263" fill="hold">
                      <p:stCondLst>
                        <p:cond delay="indefinite"/>
                      </p:stCondLst>
                      <p:childTnLst>
                        <p:par>
                          <p:cTn id="264" fill="hold">
                            <p:stCondLst>
                              <p:cond delay="0"/>
                            </p:stCondLst>
                            <p:childTnLst>
                              <p:par>
                                <p:cTn id="265" presetID="16" presetClass="entr" presetSubtype="21" fill="hold" grpId="0" nodeType="clickEffect">
                                  <p:stCondLst>
                                    <p:cond delay="0"/>
                                  </p:stCondLst>
                                  <p:childTnLst>
                                    <p:set>
                                      <p:cBhvr>
                                        <p:cTn id="266" dur="1" fill="hold">
                                          <p:stCondLst>
                                            <p:cond delay="0"/>
                                          </p:stCondLst>
                                        </p:cTn>
                                        <p:tgtEl>
                                          <p:spTgt spid="33"/>
                                        </p:tgtEl>
                                        <p:attrNameLst>
                                          <p:attrName>style.visibility</p:attrName>
                                        </p:attrNameLst>
                                      </p:cBhvr>
                                      <p:to>
                                        <p:strVal val="visible"/>
                                      </p:to>
                                    </p:set>
                                    <p:animEffect transition="in" filter="barn(inVertical)">
                                      <p:cBhvr>
                                        <p:cTn id="267" dur="500"/>
                                        <p:tgtEl>
                                          <p:spTgt spid="33"/>
                                        </p:tgtEl>
                                      </p:cBhvr>
                                    </p:animEffect>
                                  </p:childTnLst>
                                </p:cTn>
                              </p:par>
                            </p:childTnLst>
                          </p:cTn>
                        </p:par>
                      </p:childTnLst>
                    </p:cTn>
                  </p:par>
                  <p:par>
                    <p:cTn id="268" fill="hold">
                      <p:stCondLst>
                        <p:cond delay="indefinite"/>
                      </p:stCondLst>
                      <p:childTnLst>
                        <p:par>
                          <p:cTn id="269" fill="hold">
                            <p:stCondLst>
                              <p:cond delay="0"/>
                            </p:stCondLst>
                            <p:childTnLst>
                              <p:par>
                                <p:cTn id="270" presetID="16" presetClass="entr" presetSubtype="21" fill="hold" grpId="0" nodeType="clickEffect">
                                  <p:stCondLst>
                                    <p:cond delay="0"/>
                                  </p:stCondLst>
                                  <p:childTnLst>
                                    <p:set>
                                      <p:cBhvr>
                                        <p:cTn id="271" dur="1" fill="hold">
                                          <p:stCondLst>
                                            <p:cond delay="0"/>
                                          </p:stCondLst>
                                        </p:cTn>
                                        <p:tgtEl>
                                          <p:spTgt spid="34"/>
                                        </p:tgtEl>
                                        <p:attrNameLst>
                                          <p:attrName>style.visibility</p:attrName>
                                        </p:attrNameLst>
                                      </p:cBhvr>
                                      <p:to>
                                        <p:strVal val="visible"/>
                                      </p:to>
                                    </p:set>
                                    <p:animEffect transition="in" filter="barn(inVertical)">
                                      <p:cBhvr>
                                        <p:cTn id="272" dur="500"/>
                                        <p:tgtEl>
                                          <p:spTgt spid="34"/>
                                        </p:tgtEl>
                                      </p:cBhvr>
                                    </p:animEffect>
                                  </p:childTnLst>
                                </p:cTn>
                              </p:par>
                            </p:childTnLst>
                          </p:cTn>
                        </p:par>
                      </p:childTnLst>
                    </p:cTn>
                  </p:par>
                  <p:par>
                    <p:cTn id="273" fill="hold">
                      <p:stCondLst>
                        <p:cond delay="indefinite"/>
                      </p:stCondLst>
                      <p:childTnLst>
                        <p:par>
                          <p:cTn id="274" fill="hold">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 calcmode="lin" valueType="num">
                                      <p:cBhvr additive="base">
                                        <p:cTn id="277" dur="500" fill="hold"/>
                                        <p:tgtEl>
                                          <p:spTgt spid="68"/>
                                        </p:tgtEl>
                                        <p:attrNameLst>
                                          <p:attrName>ppt_x</p:attrName>
                                        </p:attrNameLst>
                                      </p:cBhvr>
                                      <p:tavLst>
                                        <p:tav tm="0">
                                          <p:val>
                                            <p:strVal val="#ppt_x"/>
                                          </p:val>
                                        </p:tav>
                                        <p:tav tm="100000">
                                          <p:val>
                                            <p:strVal val="#ppt_x"/>
                                          </p:val>
                                        </p:tav>
                                      </p:tavLst>
                                    </p:anim>
                                    <p:anim calcmode="lin" valueType="num">
                                      <p:cBhvr additive="base">
                                        <p:cTn id="278" dur="500" fill="hold"/>
                                        <p:tgtEl>
                                          <p:spTgt spid="68"/>
                                        </p:tgtEl>
                                        <p:attrNameLst>
                                          <p:attrName>ppt_y</p:attrName>
                                        </p:attrNameLst>
                                      </p:cBhvr>
                                      <p:tavLst>
                                        <p:tav tm="0">
                                          <p:val>
                                            <p:strVal val="1+#ppt_h/2"/>
                                          </p:val>
                                        </p:tav>
                                        <p:tav tm="100000">
                                          <p:val>
                                            <p:strVal val="#ppt_y"/>
                                          </p:val>
                                        </p:tav>
                                      </p:tavLst>
                                    </p:anim>
                                  </p:childTnLst>
                                </p:cTn>
                              </p:par>
                              <p:par>
                                <p:cTn id="279" presetID="17" presetClass="entr" presetSubtype="10" fill="hold" nodeType="withEffect">
                                  <p:stCondLst>
                                    <p:cond delay="0"/>
                                  </p:stCondLst>
                                  <p:childTnLst>
                                    <p:set>
                                      <p:cBhvr>
                                        <p:cTn id="280" dur="1" fill="hold">
                                          <p:stCondLst>
                                            <p:cond delay="0"/>
                                          </p:stCondLst>
                                        </p:cTn>
                                        <p:tgtEl>
                                          <p:spTgt spid="70"/>
                                        </p:tgtEl>
                                        <p:attrNameLst>
                                          <p:attrName>style.visibility</p:attrName>
                                        </p:attrNameLst>
                                      </p:cBhvr>
                                      <p:to>
                                        <p:strVal val="visible"/>
                                      </p:to>
                                    </p:set>
                                    <p:anim calcmode="lin" valueType="num">
                                      <p:cBhvr>
                                        <p:cTn id="281" dur="500" fill="hold"/>
                                        <p:tgtEl>
                                          <p:spTgt spid="70"/>
                                        </p:tgtEl>
                                        <p:attrNameLst>
                                          <p:attrName>ppt_w</p:attrName>
                                        </p:attrNameLst>
                                      </p:cBhvr>
                                      <p:tavLst>
                                        <p:tav tm="0">
                                          <p:val>
                                            <p:fltVal val="0"/>
                                          </p:val>
                                        </p:tav>
                                        <p:tav tm="100000">
                                          <p:val>
                                            <p:strVal val="#ppt_w"/>
                                          </p:val>
                                        </p:tav>
                                      </p:tavLst>
                                    </p:anim>
                                    <p:anim calcmode="lin" valueType="num">
                                      <p:cBhvr>
                                        <p:cTn id="282" dur="5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283" fill="hold">
                      <p:stCondLst>
                        <p:cond delay="indefinite"/>
                      </p:stCondLst>
                      <p:childTnLst>
                        <p:par>
                          <p:cTn id="284" fill="hold">
                            <p:stCondLst>
                              <p:cond delay="0"/>
                            </p:stCondLst>
                            <p:childTnLst>
                              <p:par>
                                <p:cTn id="285" presetID="16" presetClass="entr" presetSubtype="21" fill="hold" grpId="0" nodeType="clickEffect">
                                  <p:stCondLst>
                                    <p:cond delay="0"/>
                                  </p:stCondLst>
                                  <p:childTnLst>
                                    <p:set>
                                      <p:cBhvr>
                                        <p:cTn id="286" dur="1" fill="hold">
                                          <p:stCondLst>
                                            <p:cond delay="0"/>
                                          </p:stCondLst>
                                        </p:cTn>
                                        <p:tgtEl>
                                          <p:spTgt spid="35"/>
                                        </p:tgtEl>
                                        <p:attrNameLst>
                                          <p:attrName>style.visibility</p:attrName>
                                        </p:attrNameLst>
                                      </p:cBhvr>
                                      <p:to>
                                        <p:strVal val="visible"/>
                                      </p:to>
                                    </p:set>
                                    <p:animEffect transition="in" filter="barn(inVertical)">
                                      <p:cBhvr>
                                        <p:cTn id="287" dur="500"/>
                                        <p:tgtEl>
                                          <p:spTgt spid="35"/>
                                        </p:tgtEl>
                                      </p:cBhvr>
                                    </p:animEffect>
                                  </p:childTnLst>
                                </p:cTn>
                              </p:par>
                            </p:childTnLst>
                          </p:cTn>
                        </p:par>
                      </p:childTnLst>
                    </p:cTn>
                  </p:par>
                  <p:par>
                    <p:cTn id="288" fill="hold">
                      <p:stCondLst>
                        <p:cond delay="indefinite"/>
                      </p:stCondLst>
                      <p:childTnLst>
                        <p:par>
                          <p:cTn id="289" fill="hold">
                            <p:stCondLst>
                              <p:cond delay="0"/>
                            </p:stCondLst>
                            <p:childTnLst>
                              <p:par>
                                <p:cTn id="290" presetID="2" presetClass="entr" presetSubtype="4" fill="hold" grpId="0" nodeType="clickEffect">
                                  <p:stCondLst>
                                    <p:cond delay="0"/>
                                  </p:stCondLst>
                                  <p:childTnLst>
                                    <p:set>
                                      <p:cBhvr>
                                        <p:cTn id="291" dur="1" fill="hold">
                                          <p:stCondLst>
                                            <p:cond delay="0"/>
                                          </p:stCondLst>
                                        </p:cTn>
                                        <p:tgtEl>
                                          <p:spTgt spid="71"/>
                                        </p:tgtEl>
                                        <p:attrNameLst>
                                          <p:attrName>style.visibility</p:attrName>
                                        </p:attrNameLst>
                                      </p:cBhvr>
                                      <p:to>
                                        <p:strVal val="visible"/>
                                      </p:to>
                                    </p:set>
                                    <p:anim calcmode="lin" valueType="num">
                                      <p:cBhvr additive="base">
                                        <p:cTn id="292" dur="500" fill="hold"/>
                                        <p:tgtEl>
                                          <p:spTgt spid="71"/>
                                        </p:tgtEl>
                                        <p:attrNameLst>
                                          <p:attrName>ppt_x</p:attrName>
                                        </p:attrNameLst>
                                      </p:cBhvr>
                                      <p:tavLst>
                                        <p:tav tm="0">
                                          <p:val>
                                            <p:strVal val="#ppt_x"/>
                                          </p:val>
                                        </p:tav>
                                        <p:tav tm="100000">
                                          <p:val>
                                            <p:strVal val="#ppt_x"/>
                                          </p:val>
                                        </p:tav>
                                      </p:tavLst>
                                    </p:anim>
                                    <p:anim calcmode="lin" valueType="num">
                                      <p:cBhvr additive="base">
                                        <p:cTn id="29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94" fill="hold">
                      <p:stCondLst>
                        <p:cond delay="indefinite"/>
                      </p:stCondLst>
                      <p:childTnLst>
                        <p:par>
                          <p:cTn id="295" fill="hold">
                            <p:stCondLst>
                              <p:cond delay="0"/>
                            </p:stCondLst>
                            <p:childTnLst>
                              <p:par>
                                <p:cTn id="296" presetID="16" presetClass="entr" presetSubtype="21" fill="hold" nodeType="clickEffect">
                                  <p:stCondLst>
                                    <p:cond delay="0"/>
                                  </p:stCondLst>
                                  <p:childTnLst>
                                    <p:set>
                                      <p:cBhvr>
                                        <p:cTn id="297" dur="1" fill="hold">
                                          <p:stCondLst>
                                            <p:cond delay="0"/>
                                          </p:stCondLst>
                                        </p:cTn>
                                        <p:tgtEl>
                                          <p:spTgt spid="36"/>
                                        </p:tgtEl>
                                        <p:attrNameLst>
                                          <p:attrName>style.visibility</p:attrName>
                                        </p:attrNameLst>
                                      </p:cBhvr>
                                      <p:to>
                                        <p:strVal val="visible"/>
                                      </p:to>
                                    </p:set>
                                    <p:animEffect transition="in" filter="barn(inVertical)">
                                      <p:cBhvr>
                                        <p:cTn id="298" dur="500"/>
                                        <p:tgtEl>
                                          <p:spTgt spid="36"/>
                                        </p:tgtEl>
                                      </p:cBhvr>
                                    </p:animEffect>
                                  </p:childTnLst>
                                </p:cTn>
                              </p:par>
                              <p:par>
                                <p:cTn id="299" presetID="16" presetClass="entr" presetSubtype="21" fill="hold" grpId="0" nodeType="withEffect">
                                  <p:stCondLst>
                                    <p:cond delay="0"/>
                                  </p:stCondLst>
                                  <p:childTnLst>
                                    <p:set>
                                      <p:cBhvr>
                                        <p:cTn id="300" dur="1" fill="hold">
                                          <p:stCondLst>
                                            <p:cond delay="0"/>
                                          </p:stCondLst>
                                        </p:cTn>
                                        <p:tgtEl>
                                          <p:spTgt spid="37"/>
                                        </p:tgtEl>
                                        <p:attrNameLst>
                                          <p:attrName>style.visibility</p:attrName>
                                        </p:attrNameLst>
                                      </p:cBhvr>
                                      <p:to>
                                        <p:strVal val="visible"/>
                                      </p:to>
                                    </p:set>
                                    <p:animEffect transition="in" filter="barn(inVertical)">
                                      <p:cBhvr>
                                        <p:cTn id="301" dur="500"/>
                                        <p:tgtEl>
                                          <p:spTgt spid="37"/>
                                        </p:tgtEl>
                                      </p:cBhvr>
                                    </p:animEffect>
                                  </p:childTnLst>
                                </p:cTn>
                              </p:par>
                            </p:childTnLst>
                          </p:cTn>
                        </p:par>
                      </p:childTnLst>
                    </p:cTn>
                  </p:par>
                  <p:par>
                    <p:cTn id="302" fill="hold">
                      <p:stCondLst>
                        <p:cond delay="indefinite"/>
                      </p:stCondLst>
                      <p:childTnLst>
                        <p:par>
                          <p:cTn id="303" fill="hold">
                            <p:stCondLst>
                              <p:cond delay="0"/>
                            </p:stCondLst>
                            <p:childTnLst>
                              <p:par>
                                <p:cTn id="304" presetID="2" presetClass="entr" presetSubtype="4" fill="hold" grpId="0" nodeType="clickEffect">
                                  <p:stCondLst>
                                    <p:cond delay="0"/>
                                  </p:stCondLst>
                                  <p:childTnLst>
                                    <p:set>
                                      <p:cBhvr>
                                        <p:cTn id="305" dur="1" fill="hold">
                                          <p:stCondLst>
                                            <p:cond delay="0"/>
                                          </p:stCondLst>
                                        </p:cTn>
                                        <p:tgtEl>
                                          <p:spTgt spid="72"/>
                                        </p:tgtEl>
                                        <p:attrNameLst>
                                          <p:attrName>style.visibility</p:attrName>
                                        </p:attrNameLst>
                                      </p:cBhvr>
                                      <p:to>
                                        <p:strVal val="visible"/>
                                      </p:to>
                                    </p:set>
                                    <p:anim calcmode="lin" valueType="num">
                                      <p:cBhvr additive="base">
                                        <p:cTn id="306" dur="500" fill="hold"/>
                                        <p:tgtEl>
                                          <p:spTgt spid="72"/>
                                        </p:tgtEl>
                                        <p:attrNameLst>
                                          <p:attrName>ppt_x</p:attrName>
                                        </p:attrNameLst>
                                      </p:cBhvr>
                                      <p:tavLst>
                                        <p:tav tm="0">
                                          <p:val>
                                            <p:strVal val="#ppt_x"/>
                                          </p:val>
                                        </p:tav>
                                        <p:tav tm="100000">
                                          <p:val>
                                            <p:strVal val="#ppt_x"/>
                                          </p:val>
                                        </p:tav>
                                      </p:tavLst>
                                    </p:anim>
                                    <p:anim calcmode="lin" valueType="num">
                                      <p:cBhvr additive="base">
                                        <p:cTn id="307"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08" fill="hold">
                      <p:stCondLst>
                        <p:cond delay="indefinite"/>
                      </p:stCondLst>
                      <p:childTnLst>
                        <p:par>
                          <p:cTn id="309" fill="hold">
                            <p:stCondLst>
                              <p:cond delay="0"/>
                            </p:stCondLst>
                            <p:childTnLst>
                              <p:par>
                                <p:cTn id="310" presetID="16" presetClass="entr" presetSubtype="21" fill="hold" nodeType="clickEffect">
                                  <p:stCondLst>
                                    <p:cond delay="0"/>
                                  </p:stCondLst>
                                  <p:childTnLst>
                                    <p:set>
                                      <p:cBhvr>
                                        <p:cTn id="311" dur="1" fill="hold">
                                          <p:stCondLst>
                                            <p:cond delay="0"/>
                                          </p:stCondLst>
                                        </p:cTn>
                                        <p:tgtEl>
                                          <p:spTgt spid="38"/>
                                        </p:tgtEl>
                                        <p:attrNameLst>
                                          <p:attrName>style.visibility</p:attrName>
                                        </p:attrNameLst>
                                      </p:cBhvr>
                                      <p:to>
                                        <p:strVal val="visible"/>
                                      </p:to>
                                    </p:set>
                                    <p:animEffect transition="in" filter="barn(inVertical)">
                                      <p:cBhvr>
                                        <p:cTn id="312" dur="500"/>
                                        <p:tgtEl>
                                          <p:spTgt spid="38"/>
                                        </p:tgtEl>
                                      </p:cBhvr>
                                    </p:animEffect>
                                  </p:childTnLst>
                                </p:cTn>
                              </p:par>
                              <p:par>
                                <p:cTn id="313" presetID="16" presetClass="entr" presetSubtype="21" fill="hold" grpId="0" nodeType="withEffect">
                                  <p:stCondLst>
                                    <p:cond delay="0"/>
                                  </p:stCondLst>
                                  <p:childTnLst>
                                    <p:set>
                                      <p:cBhvr>
                                        <p:cTn id="314" dur="1" fill="hold">
                                          <p:stCondLst>
                                            <p:cond delay="0"/>
                                          </p:stCondLst>
                                        </p:cTn>
                                        <p:tgtEl>
                                          <p:spTgt spid="39"/>
                                        </p:tgtEl>
                                        <p:attrNameLst>
                                          <p:attrName>style.visibility</p:attrName>
                                        </p:attrNameLst>
                                      </p:cBhvr>
                                      <p:to>
                                        <p:strVal val="visible"/>
                                      </p:to>
                                    </p:set>
                                    <p:animEffect transition="in" filter="barn(inVertical)">
                                      <p:cBhvr>
                                        <p:cTn id="315" dur="500"/>
                                        <p:tgtEl>
                                          <p:spTgt spid="39"/>
                                        </p:tgtEl>
                                      </p:cBhvr>
                                    </p:animEffect>
                                  </p:childTnLst>
                                </p:cTn>
                              </p:par>
                            </p:childTnLst>
                          </p:cTn>
                        </p:par>
                      </p:childTnLst>
                    </p:cTn>
                  </p:par>
                  <p:par>
                    <p:cTn id="316" fill="hold">
                      <p:stCondLst>
                        <p:cond delay="indefinite"/>
                      </p:stCondLst>
                      <p:childTnLst>
                        <p:par>
                          <p:cTn id="317" fill="hold">
                            <p:stCondLst>
                              <p:cond delay="0"/>
                            </p:stCondLst>
                            <p:childTnLst>
                              <p:par>
                                <p:cTn id="318" presetID="2" presetClass="entr" presetSubtype="4" fill="hold" grpId="0" nodeType="clickEffect">
                                  <p:stCondLst>
                                    <p:cond delay="0"/>
                                  </p:stCondLst>
                                  <p:childTnLst>
                                    <p:set>
                                      <p:cBhvr>
                                        <p:cTn id="319" dur="1" fill="hold">
                                          <p:stCondLst>
                                            <p:cond delay="0"/>
                                          </p:stCondLst>
                                        </p:cTn>
                                        <p:tgtEl>
                                          <p:spTgt spid="73"/>
                                        </p:tgtEl>
                                        <p:attrNameLst>
                                          <p:attrName>style.visibility</p:attrName>
                                        </p:attrNameLst>
                                      </p:cBhvr>
                                      <p:to>
                                        <p:strVal val="visible"/>
                                      </p:to>
                                    </p:set>
                                    <p:anim calcmode="lin" valueType="num">
                                      <p:cBhvr additive="base">
                                        <p:cTn id="320" dur="500" fill="hold"/>
                                        <p:tgtEl>
                                          <p:spTgt spid="73"/>
                                        </p:tgtEl>
                                        <p:attrNameLst>
                                          <p:attrName>ppt_x</p:attrName>
                                        </p:attrNameLst>
                                      </p:cBhvr>
                                      <p:tavLst>
                                        <p:tav tm="0">
                                          <p:val>
                                            <p:strVal val="#ppt_x"/>
                                          </p:val>
                                        </p:tav>
                                        <p:tav tm="100000">
                                          <p:val>
                                            <p:strVal val="#ppt_x"/>
                                          </p:val>
                                        </p:tav>
                                      </p:tavLst>
                                    </p:anim>
                                    <p:anim calcmode="lin" valueType="num">
                                      <p:cBhvr additive="base">
                                        <p:cTn id="32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22" fill="hold">
                      <p:stCondLst>
                        <p:cond delay="indefinite"/>
                      </p:stCondLst>
                      <p:childTnLst>
                        <p:par>
                          <p:cTn id="323" fill="hold">
                            <p:stCondLst>
                              <p:cond delay="0"/>
                            </p:stCondLst>
                            <p:childTnLst>
                              <p:par>
                                <p:cTn id="324" presetID="16" presetClass="entr" presetSubtype="21" fill="hold" grpId="0" nodeType="clickEffect">
                                  <p:stCondLst>
                                    <p:cond delay="0"/>
                                  </p:stCondLst>
                                  <p:childTnLst>
                                    <p:set>
                                      <p:cBhvr>
                                        <p:cTn id="325" dur="1" fill="hold">
                                          <p:stCondLst>
                                            <p:cond delay="0"/>
                                          </p:stCondLst>
                                        </p:cTn>
                                        <p:tgtEl>
                                          <p:spTgt spid="41"/>
                                        </p:tgtEl>
                                        <p:attrNameLst>
                                          <p:attrName>style.visibility</p:attrName>
                                        </p:attrNameLst>
                                      </p:cBhvr>
                                      <p:to>
                                        <p:strVal val="visible"/>
                                      </p:to>
                                    </p:set>
                                    <p:animEffect transition="in" filter="barn(inVertical)">
                                      <p:cBhvr>
                                        <p:cTn id="326" dur="500"/>
                                        <p:tgtEl>
                                          <p:spTgt spid="41"/>
                                        </p:tgtEl>
                                      </p:cBhvr>
                                    </p:animEffect>
                                  </p:childTnLst>
                                </p:cTn>
                              </p:par>
                              <p:par>
                                <p:cTn id="327" presetID="16" presetClass="entr" presetSubtype="21" fill="hold" nodeType="withEffect">
                                  <p:stCondLst>
                                    <p:cond delay="0"/>
                                  </p:stCondLst>
                                  <p:childTnLst>
                                    <p:set>
                                      <p:cBhvr>
                                        <p:cTn id="328" dur="1" fill="hold">
                                          <p:stCondLst>
                                            <p:cond delay="0"/>
                                          </p:stCondLst>
                                        </p:cTn>
                                        <p:tgtEl>
                                          <p:spTgt spid="40"/>
                                        </p:tgtEl>
                                        <p:attrNameLst>
                                          <p:attrName>style.visibility</p:attrName>
                                        </p:attrNameLst>
                                      </p:cBhvr>
                                      <p:to>
                                        <p:strVal val="visible"/>
                                      </p:to>
                                    </p:set>
                                    <p:animEffect transition="in" filter="barn(inVertical)">
                                      <p:cBhvr>
                                        <p:cTn id="329" dur="500"/>
                                        <p:tgtEl>
                                          <p:spTgt spid="40"/>
                                        </p:tgtEl>
                                      </p:cBhvr>
                                    </p:animEffect>
                                  </p:childTnLst>
                                </p:cTn>
                              </p:par>
                            </p:childTnLst>
                          </p:cTn>
                        </p:par>
                      </p:childTnLst>
                    </p:cTn>
                  </p:par>
                  <p:par>
                    <p:cTn id="330" fill="hold">
                      <p:stCondLst>
                        <p:cond delay="indefinite"/>
                      </p:stCondLst>
                      <p:childTnLst>
                        <p:par>
                          <p:cTn id="331" fill="hold">
                            <p:stCondLst>
                              <p:cond delay="0"/>
                            </p:stCondLst>
                            <p:childTnLst>
                              <p:par>
                                <p:cTn id="332" presetID="2" presetClass="entr" presetSubtype="4" fill="hold" grpId="0" nodeType="clickEffect">
                                  <p:stCondLst>
                                    <p:cond delay="0"/>
                                  </p:stCondLst>
                                  <p:childTnLst>
                                    <p:set>
                                      <p:cBhvr>
                                        <p:cTn id="333" dur="1" fill="hold">
                                          <p:stCondLst>
                                            <p:cond delay="0"/>
                                          </p:stCondLst>
                                        </p:cTn>
                                        <p:tgtEl>
                                          <p:spTgt spid="74"/>
                                        </p:tgtEl>
                                        <p:attrNameLst>
                                          <p:attrName>style.visibility</p:attrName>
                                        </p:attrNameLst>
                                      </p:cBhvr>
                                      <p:to>
                                        <p:strVal val="visible"/>
                                      </p:to>
                                    </p:set>
                                    <p:anim calcmode="lin" valueType="num">
                                      <p:cBhvr additive="base">
                                        <p:cTn id="334" dur="500" fill="hold"/>
                                        <p:tgtEl>
                                          <p:spTgt spid="74"/>
                                        </p:tgtEl>
                                        <p:attrNameLst>
                                          <p:attrName>ppt_x</p:attrName>
                                        </p:attrNameLst>
                                      </p:cBhvr>
                                      <p:tavLst>
                                        <p:tav tm="0">
                                          <p:val>
                                            <p:strVal val="#ppt_x"/>
                                          </p:val>
                                        </p:tav>
                                        <p:tav tm="100000">
                                          <p:val>
                                            <p:strVal val="#ppt_x"/>
                                          </p:val>
                                        </p:tav>
                                      </p:tavLst>
                                    </p:anim>
                                    <p:anim calcmode="lin" valueType="num">
                                      <p:cBhvr additive="base">
                                        <p:cTn id="33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6" fill="hold">
                      <p:stCondLst>
                        <p:cond delay="indefinite"/>
                      </p:stCondLst>
                      <p:childTnLst>
                        <p:par>
                          <p:cTn id="337" fill="hold">
                            <p:stCondLst>
                              <p:cond delay="0"/>
                            </p:stCondLst>
                            <p:childTnLst>
                              <p:par>
                                <p:cTn id="338" presetID="16" presetClass="entr" presetSubtype="21" fill="hold" nodeType="clickEffect">
                                  <p:stCondLst>
                                    <p:cond delay="0"/>
                                  </p:stCondLst>
                                  <p:childTnLst>
                                    <p:set>
                                      <p:cBhvr>
                                        <p:cTn id="339" dur="1" fill="hold">
                                          <p:stCondLst>
                                            <p:cond delay="0"/>
                                          </p:stCondLst>
                                        </p:cTn>
                                        <p:tgtEl>
                                          <p:spTgt spid="42"/>
                                        </p:tgtEl>
                                        <p:attrNameLst>
                                          <p:attrName>style.visibility</p:attrName>
                                        </p:attrNameLst>
                                      </p:cBhvr>
                                      <p:to>
                                        <p:strVal val="visible"/>
                                      </p:to>
                                    </p:set>
                                    <p:animEffect transition="in" filter="barn(inVertical)">
                                      <p:cBhvr>
                                        <p:cTn id="340" dur="500"/>
                                        <p:tgtEl>
                                          <p:spTgt spid="42"/>
                                        </p:tgtEl>
                                      </p:cBhvr>
                                    </p:animEffect>
                                  </p:childTnLst>
                                </p:cTn>
                              </p:par>
                              <p:par>
                                <p:cTn id="341" presetID="16" presetClass="entr" presetSubtype="21" fill="hold" grpId="0" nodeType="withEffect">
                                  <p:stCondLst>
                                    <p:cond delay="0"/>
                                  </p:stCondLst>
                                  <p:childTnLst>
                                    <p:set>
                                      <p:cBhvr>
                                        <p:cTn id="342" dur="1" fill="hold">
                                          <p:stCondLst>
                                            <p:cond delay="0"/>
                                          </p:stCondLst>
                                        </p:cTn>
                                        <p:tgtEl>
                                          <p:spTgt spid="43"/>
                                        </p:tgtEl>
                                        <p:attrNameLst>
                                          <p:attrName>style.visibility</p:attrName>
                                        </p:attrNameLst>
                                      </p:cBhvr>
                                      <p:to>
                                        <p:strVal val="visible"/>
                                      </p:to>
                                    </p:set>
                                    <p:animEffect transition="in" filter="barn(inVertical)">
                                      <p:cBhvr>
                                        <p:cTn id="343" dur="500"/>
                                        <p:tgtEl>
                                          <p:spTgt spid="43"/>
                                        </p:tgtEl>
                                      </p:cBhvr>
                                    </p:animEffect>
                                  </p:childTnLst>
                                </p:cTn>
                              </p:par>
                            </p:childTnLst>
                          </p:cTn>
                        </p:par>
                      </p:childTnLst>
                    </p:cTn>
                  </p:par>
                  <p:par>
                    <p:cTn id="344" fill="hold">
                      <p:stCondLst>
                        <p:cond delay="indefinite"/>
                      </p:stCondLst>
                      <p:childTnLst>
                        <p:par>
                          <p:cTn id="345" fill="hold">
                            <p:stCondLst>
                              <p:cond delay="0"/>
                            </p:stCondLst>
                            <p:childTnLst>
                              <p:par>
                                <p:cTn id="346" presetID="2" presetClass="entr" presetSubtype="4" fill="hold" grpId="0" nodeType="clickEffect">
                                  <p:stCondLst>
                                    <p:cond delay="0"/>
                                  </p:stCondLst>
                                  <p:childTnLst>
                                    <p:set>
                                      <p:cBhvr>
                                        <p:cTn id="347" dur="1" fill="hold">
                                          <p:stCondLst>
                                            <p:cond delay="0"/>
                                          </p:stCondLst>
                                        </p:cTn>
                                        <p:tgtEl>
                                          <p:spTgt spid="75"/>
                                        </p:tgtEl>
                                        <p:attrNameLst>
                                          <p:attrName>style.visibility</p:attrName>
                                        </p:attrNameLst>
                                      </p:cBhvr>
                                      <p:to>
                                        <p:strVal val="visible"/>
                                      </p:to>
                                    </p:set>
                                    <p:anim calcmode="lin" valueType="num">
                                      <p:cBhvr additive="base">
                                        <p:cTn id="348" dur="500" fill="hold"/>
                                        <p:tgtEl>
                                          <p:spTgt spid="75"/>
                                        </p:tgtEl>
                                        <p:attrNameLst>
                                          <p:attrName>ppt_x</p:attrName>
                                        </p:attrNameLst>
                                      </p:cBhvr>
                                      <p:tavLst>
                                        <p:tav tm="0">
                                          <p:val>
                                            <p:strVal val="#ppt_x"/>
                                          </p:val>
                                        </p:tav>
                                        <p:tav tm="100000">
                                          <p:val>
                                            <p:strVal val="#ppt_x"/>
                                          </p:val>
                                        </p:tav>
                                      </p:tavLst>
                                    </p:anim>
                                    <p:anim calcmode="lin" valueType="num">
                                      <p:cBhvr additive="base">
                                        <p:cTn id="349"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50" fill="hold">
                      <p:stCondLst>
                        <p:cond delay="indefinite"/>
                      </p:stCondLst>
                      <p:childTnLst>
                        <p:par>
                          <p:cTn id="351" fill="hold">
                            <p:stCondLst>
                              <p:cond delay="0"/>
                            </p:stCondLst>
                            <p:childTnLst>
                              <p:par>
                                <p:cTn id="352" presetID="17" presetClass="entr" presetSubtype="10" fill="hold" grpId="0" nodeType="clickEffect">
                                  <p:stCondLst>
                                    <p:cond delay="0"/>
                                  </p:stCondLst>
                                  <p:childTnLst>
                                    <p:set>
                                      <p:cBhvr>
                                        <p:cTn id="353" dur="1" fill="hold">
                                          <p:stCondLst>
                                            <p:cond delay="0"/>
                                          </p:stCondLst>
                                        </p:cTn>
                                        <p:tgtEl>
                                          <p:spTgt spid="77"/>
                                        </p:tgtEl>
                                        <p:attrNameLst>
                                          <p:attrName>style.visibility</p:attrName>
                                        </p:attrNameLst>
                                      </p:cBhvr>
                                      <p:to>
                                        <p:strVal val="visible"/>
                                      </p:to>
                                    </p:set>
                                    <p:anim calcmode="lin" valueType="num">
                                      <p:cBhvr>
                                        <p:cTn id="354" dur="500" fill="hold"/>
                                        <p:tgtEl>
                                          <p:spTgt spid="77"/>
                                        </p:tgtEl>
                                        <p:attrNameLst>
                                          <p:attrName>ppt_w</p:attrName>
                                        </p:attrNameLst>
                                      </p:cBhvr>
                                      <p:tavLst>
                                        <p:tav tm="0">
                                          <p:val>
                                            <p:fltVal val="0"/>
                                          </p:val>
                                        </p:tav>
                                        <p:tav tm="100000">
                                          <p:val>
                                            <p:strVal val="#ppt_w"/>
                                          </p:val>
                                        </p:tav>
                                      </p:tavLst>
                                    </p:anim>
                                    <p:anim calcmode="lin" valueType="num">
                                      <p:cBhvr>
                                        <p:cTn id="355" dur="500" fill="hold"/>
                                        <p:tgtEl>
                                          <p:spTgt spid="77"/>
                                        </p:tgtEl>
                                        <p:attrNameLst>
                                          <p:attrName>ppt_h</p:attrName>
                                        </p:attrNameLst>
                                      </p:cBhvr>
                                      <p:tavLst>
                                        <p:tav tm="0">
                                          <p:val>
                                            <p:strVal val="#ppt_h"/>
                                          </p:val>
                                        </p:tav>
                                        <p:tav tm="100000">
                                          <p:val>
                                            <p:strVal val="#ppt_h"/>
                                          </p:val>
                                        </p:tav>
                                      </p:tavLst>
                                    </p:anim>
                                  </p:childTnLst>
                                </p:cTn>
                              </p:par>
                            </p:childTnLst>
                          </p:cTn>
                        </p:par>
                        <p:par>
                          <p:cTn id="356" fill="hold">
                            <p:stCondLst>
                              <p:cond delay="500"/>
                            </p:stCondLst>
                            <p:childTnLst>
                              <p:par>
                                <p:cTn id="357" presetID="53" presetClass="entr" presetSubtype="16" fill="hold" grpId="0" nodeType="afterEffect">
                                  <p:stCondLst>
                                    <p:cond delay="0"/>
                                  </p:stCondLst>
                                  <p:childTnLst>
                                    <p:set>
                                      <p:cBhvr>
                                        <p:cTn id="358" dur="1" fill="hold">
                                          <p:stCondLst>
                                            <p:cond delay="0"/>
                                          </p:stCondLst>
                                        </p:cTn>
                                        <p:tgtEl>
                                          <p:spTgt spid="78"/>
                                        </p:tgtEl>
                                        <p:attrNameLst>
                                          <p:attrName>style.visibility</p:attrName>
                                        </p:attrNameLst>
                                      </p:cBhvr>
                                      <p:to>
                                        <p:strVal val="visible"/>
                                      </p:to>
                                    </p:set>
                                    <p:anim calcmode="lin" valueType="num">
                                      <p:cBhvr>
                                        <p:cTn id="359" dur="500" fill="hold"/>
                                        <p:tgtEl>
                                          <p:spTgt spid="78"/>
                                        </p:tgtEl>
                                        <p:attrNameLst>
                                          <p:attrName>ppt_w</p:attrName>
                                        </p:attrNameLst>
                                      </p:cBhvr>
                                      <p:tavLst>
                                        <p:tav tm="0">
                                          <p:val>
                                            <p:fltVal val="0"/>
                                          </p:val>
                                        </p:tav>
                                        <p:tav tm="100000">
                                          <p:val>
                                            <p:strVal val="#ppt_w"/>
                                          </p:val>
                                        </p:tav>
                                      </p:tavLst>
                                    </p:anim>
                                    <p:anim calcmode="lin" valueType="num">
                                      <p:cBhvr>
                                        <p:cTn id="360" dur="500" fill="hold"/>
                                        <p:tgtEl>
                                          <p:spTgt spid="78"/>
                                        </p:tgtEl>
                                        <p:attrNameLst>
                                          <p:attrName>ppt_h</p:attrName>
                                        </p:attrNameLst>
                                      </p:cBhvr>
                                      <p:tavLst>
                                        <p:tav tm="0">
                                          <p:val>
                                            <p:fltVal val="0"/>
                                          </p:val>
                                        </p:tav>
                                        <p:tav tm="100000">
                                          <p:val>
                                            <p:strVal val="#ppt_h"/>
                                          </p:val>
                                        </p:tav>
                                      </p:tavLst>
                                    </p:anim>
                                    <p:animEffect transition="in" filter="fade">
                                      <p:cBhvr>
                                        <p:cTn id="36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30" grpId="0" animBg="1"/>
      <p:bldP spid="31" grpId="0" animBg="1"/>
      <p:bldP spid="32" grpId="0" animBg="1"/>
      <p:bldP spid="33" grpId="0" animBg="1"/>
      <p:bldP spid="34" grpId="0" animBg="1"/>
      <p:bldP spid="35" grpId="0" animBg="1"/>
      <p:bldP spid="37" grpId="0" animBg="1"/>
      <p:bldP spid="39" grpId="0" animBg="1"/>
      <p:bldP spid="41"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5180DC3C-0A4C-30CD-5449-3EAF2D900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D009A-097E-5E3C-8947-D15E3C889AB3}"/>
              </a:ext>
            </a:extLst>
          </p:cNvPr>
          <p:cNvSpPr>
            <a:spLocks noGrp="1"/>
          </p:cNvSpPr>
          <p:nvPr>
            <p:ph type="ctrTitle"/>
          </p:nvPr>
        </p:nvSpPr>
        <p:spPr>
          <a:xfrm>
            <a:off x="4391526" y="1122363"/>
            <a:ext cx="6276474" cy="2387600"/>
          </a:xfrm>
        </p:spPr>
        <p:txBody>
          <a:bodyPr>
            <a:normAutofit fontScale="90000"/>
          </a:bodyPr>
          <a:lstStyle/>
          <a:p>
            <a:r>
              <a:rPr lang="en-US" b="1" dirty="0"/>
              <a:t>Connecting to the Future of Applied Agronomy</a:t>
            </a:r>
          </a:p>
        </p:txBody>
      </p:sp>
      <p:sp>
        <p:nvSpPr>
          <p:cNvPr id="3" name="Subtitle 2">
            <a:extLst>
              <a:ext uri="{FF2B5EF4-FFF2-40B4-BE49-F238E27FC236}">
                <a16:creationId xmlns:a16="http://schemas.microsoft.com/office/drawing/2014/main" id="{AEA94E45-EFA0-C619-27A2-770785864D38}"/>
              </a:ext>
            </a:extLst>
          </p:cNvPr>
          <p:cNvSpPr>
            <a:spLocks noGrp="1"/>
          </p:cNvSpPr>
          <p:nvPr>
            <p:ph type="subTitle" idx="1"/>
          </p:nvPr>
        </p:nvSpPr>
        <p:spPr>
          <a:xfrm>
            <a:off x="4391524" y="3602038"/>
            <a:ext cx="6276475" cy="1655762"/>
          </a:xfrm>
        </p:spPr>
        <p:txBody>
          <a:bodyPr>
            <a:normAutofit/>
          </a:bodyPr>
          <a:lstStyle/>
          <a:p>
            <a:r>
              <a:rPr lang="en-US" sz="3200" b="1" dirty="0"/>
              <a:t>The ASA 2026-31 Strategic Plan</a:t>
            </a:r>
          </a:p>
        </p:txBody>
      </p:sp>
      <p:pic>
        <p:nvPicPr>
          <p:cNvPr id="5" name="Picture 4">
            <a:extLst>
              <a:ext uri="{FF2B5EF4-FFF2-40B4-BE49-F238E27FC236}">
                <a16:creationId xmlns:a16="http://schemas.microsoft.com/office/drawing/2014/main" id="{DD103CCE-801C-F17D-C79A-C50348238F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42646">
            <a:off x="630472" y="515731"/>
            <a:ext cx="3287034" cy="5480462"/>
          </a:xfrm>
          <a:prstGeom prst="rect">
            <a:avLst/>
          </a:prstGeom>
          <a:effectLst>
            <a:outerShdw blurRad="50800" dist="38100" dir="2700000" sx="103000" sy="103000" algn="tl" rotWithShape="0">
              <a:prstClr val="black">
                <a:alpha val="40000"/>
              </a:prstClr>
            </a:outerShdw>
          </a:effectLst>
        </p:spPr>
      </p:pic>
      <p:pic>
        <p:nvPicPr>
          <p:cNvPr id="6" name="Picture 5">
            <a:extLst>
              <a:ext uri="{FF2B5EF4-FFF2-40B4-BE49-F238E27FC236}">
                <a16:creationId xmlns:a16="http://schemas.microsoft.com/office/drawing/2014/main" id="{79931DC9-80D3-89B2-5710-8DF7E7E5476E}"/>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
        <p:nvSpPr>
          <p:cNvPr id="4" name="Oval 3">
            <a:extLst>
              <a:ext uri="{FF2B5EF4-FFF2-40B4-BE49-F238E27FC236}">
                <a16:creationId xmlns:a16="http://schemas.microsoft.com/office/drawing/2014/main" id="{AF254C8A-0FF8-2BDA-D9C5-3D400D40621B}"/>
              </a:ext>
            </a:extLst>
          </p:cNvPr>
          <p:cNvSpPr/>
          <p:nvPr/>
        </p:nvSpPr>
        <p:spPr>
          <a:xfrm>
            <a:off x="4764505" y="4535905"/>
            <a:ext cx="5498432" cy="1840832"/>
          </a:xfrm>
          <a:prstGeom prst="ellipse">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Questions?</a:t>
            </a:r>
          </a:p>
          <a:p>
            <a:pPr algn="ctr"/>
            <a:r>
              <a:rPr lang="en-US" sz="2800" b="1" dirty="0"/>
              <a:t>Comments?</a:t>
            </a:r>
          </a:p>
          <a:p>
            <a:pPr algn="ctr"/>
            <a:r>
              <a:rPr lang="en-US" sz="2800" b="1" dirty="0"/>
              <a:t>Brilliant Ideas</a:t>
            </a:r>
            <a:r>
              <a:rPr lang="en-US" dirty="0"/>
              <a:t>?</a:t>
            </a:r>
          </a:p>
        </p:txBody>
      </p:sp>
    </p:spTree>
    <p:extLst>
      <p:ext uri="{BB962C8B-B14F-4D97-AF65-F5344CB8AC3E}">
        <p14:creationId xmlns:p14="http://schemas.microsoft.com/office/powerpoint/2010/main" val="371950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CBFD-774F-03A1-287E-FD3C454BD593}"/>
              </a:ext>
            </a:extLst>
          </p:cNvPr>
          <p:cNvSpPr>
            <a:spLocks noGrp="1"/>
          </p:cNvSpPr>
          <p:nvPr>
            <p:ph type="ctrTitle"/>
          </p:nvPr>
        </p:nvSpPr>
        <p:spPr>
          <a:xfrm>
            <a:off x="1524000" y="1735974"/>
            <a:ext cx="9144000" cy="2387600"/>
          </a:xfrm>
        </p:spPr>
        <p:txBody>
          <a:bodyPr>
            <a:normAutofit fontScale="90000"/>
          </a:bodyPr>
          <a:lstStyle/>
          <a:p>
            <a:r>
              <a:rPr lang="en-US" dirty="0"/>
              <a:t>Great National &amp; International Brands</a:t>
            </a:r>
            <a:br>
              <a:rPr lang="en-US" dirty="0"/>
            </a:br>
            <a:r>
              <a:rPr lang="en-US" sz="4200" dirty="0"/>
              <a:t>(that transcend from </a:t>
            </a:r>
            <a:r>
              <a:rPr lang="en-US" sz="4200" dirty="0" err="1"/>
              <a:t>nat’l</a:t>
            </a:r>
            <a:r>
              <a:rPr lang="en-US" sz="4200" dirty="0"/>
              <a:t> or int’l basis to local and/or franchise level)</a:t>
            </a:r>
          </a:p>
        </p:txBody>
      </p:sp>
      <p:pic>
        <p:nvPicPr>
          <p:cNvPr id="4" name="Picture 3">
            <a:extLst>
              <a:ext uri="{FF2B5EF4-FFF2-40B4-BE49-F238E27FC236}">
                <a16:creationId xmlns:a16="http://schemas.microsoft.com/office/drawing/2014/main" id="{A9EBAA2F-E1AD-1180-C2F4-CF16F831C186}"/>
              </a:ext>
            </a:extLst>
          </p:cNvPr>
          <p:cNvPicPr>
            <a:picLocks noChangeAspect="1"/>
          </p:cNvPicPr>
          <p:nvPr/>
        </p:nvPicPr>
        <p:blipFill>
          <a:blip r:embed="rId2"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Tree>
    <p:extLst>
      <p:ext uri="{BB962C8B-B14F-4D97-AF65-F5344CB8AC3E}">
        <p14:creationId xmlns:p14="http://schemas.microsoft.com/office/powerpoint/2010/main" val="15356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EDB539-6720-5248-84E0-B715B124C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2251" y="-40735"/>
            <a:ext cx="2478171" cy="2478171"/>
          </a:xfrm>
          <a:prstGeom prst="rect">
            <a:avLst/>
          </a:prstGeom>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p:spPr>
      </p:pic>
      <p:pic>
        <p:nvPicPr>
          <p:cNvPr id="9" name="Picture 8">
            <a:extLst>
              <a:ext uri="{FF2B5EF4-FFF2-40B4-BE49-F238E27FC236}">
                <a16:creationId xmlns:a16="http://schemas.microsoft.com/office/drawing/2014/main" id="{1425122B-0EEC-EB3D-B743-31EB8909AAC2}"/>
              </a:ext>
            </a:extLst>
          </p:cNvPr>
          <p:cNvPicPr>
            <a:picLocks noChangeAspect="1"/>
          </p:cNvPicPr>
          <p:nvPr/>
        </p:nvPicPr>
        <p:blipFill>
          <a:blip r:embed="rId3"/>
          <a:stretch>
            <a:fillRect/>
          </a:stretch>
        </p:blipFill>
        <p:spPr>
          <a:xfrm>
            <a:off x="280282" y="3835663"/>
            <a:ext cx="4667901" cy="2781688"/>
          </a:xfrm>
          <a:prstGeom prst="ellipse">
            <a:avLst/>
          </a:prstGeom>
        </p:spPr>
      </p:pic>
      <p:pic>
        <p:nvPicPr>
          <p:cNvPr id="11" name="Picture 10">
            <a:extLst>
              <a:ext uri="{FF2B5EF4-FFF2-40B4-BE49-F238E27FC236}">
                <a16:creationId xmlns:a16="http://schemas.microsoft.com/office/drawing/2014/main" id="{B28167AA-9C00-9C59-CC19-C2CAC668562F}"/>
              </a:ext>
            </a:extLst>
          </p:cNvPr>
          <p:cNvPicPr>
            <a:picLocks noChangeAspect="1"/>
          </p:cNvPicPr>
          <p:nvPr/>
        </p:nvPicPr>
        <p:blipFill>
          <a:blip r:embed="rId4"/>
          <a:stretch>
            <a:fillRect/>
          </a:stretch>
        </p:blipFill>
        <p:spPr>
          <a:xfrm>
            <a:off x="183356" y="109074"/>
            <a:ext cx="5056335" cy="3319926"/>
          </a:xfrm>
          <a:prstGeom prst="rect">
            <a:avLst/>
          </a:prstGeom>
        </p:spPr>
      </p:pic>
      <p:pic>
        <p:nvPicPr>
          <p:cNvPr id="13" name="Picture 12">
            <a:extLst>
              <a:ext uri="{FF2B5EF4-FFF2-40B4-BE49-F238E27FC236}">
                <a16:creationId xmlns:a16="http://schemas.microsoft.com/office/drawing/2014/main" id="{A485D611-C22D-50A5-B06D-DE4EDB6DFC8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243818" y="83425"/>
            <a:ext cx="1910881" cy="3854448"/>
          </a:xfrm>
          <a:prstGeom prst="roundRect">
            <a:avLst/>
          </a:prstGeom>
        </p:spPr>
      </p:pic>
      <p:pic>
        <p:nvPicPr>
          <p:cNvPr id="15" name="Picture 14">
            <a:extLst>
              <a:ext uri="{FF2B5EF4-FFF2-40B4-BE49-F238E27FC236}">
                <a16:creationId xmlns:a16="http://schemas.microsoft.com/office/drawing/2014/main" id="{6E76AC25-3CC6-4C15-D930-AB65BF19AAF9}"/>
              </a:ext>
            </a:extLst>
          </p:cNvPr>
          <p:cNvPicPr>
            <a:picLocks noChangeAspect="1"/>
          </p:cNvPicPr>
          <p:nvPr/>
        </p:nvPicPr>
        <p:blipFill>
          <a:blip r:embed="rId6"/>
          <a:stretch>
            <a:fillRect/>
          </a:stretch>
        </p:blipFill>
        <p:spPr>
          <a:xfrm>
            <a:off x="2952371" y="372979"/>
            <a:ext cx="6073082" cy="2511531"/>
          </a:xfrm>
          <a:prstGeom prst="rect">
            <a:avLst/>
          </a:prstGeom>
        </p:spPr>
      </p:pic>
      <p:sp>
        <p:nvSpPr>
          <p:cNvPr id="16" name="Rectangle: Rounded Corners 15">
            <a:extLst>
              <a:ext uri="{FF2B5EF4-FFF2-40B4-BE49-F238E27FC236}">
                <a16:creationId xmlns:a16="http://schemas.microsoft.com/office/drawing/2014/main" id="{9893FE9D-5527-BC78-536E-D86240B2EEB3}"/>
              </a:ext>
            </a:extLst>
          </p:cNvPr>
          <p:cNvSpPr/>
          <p:nvPr/>
        </p:nvSpPr>
        <p:spPr>
          <a:xfrm>
            <a:off x="5812379" y="4003005"/>
            <a:ext cx="6196264" cy="2614346"/>
          </a:xfrm>
          <a:prstGeom prst="roundRect">
            <a:avLst/>
          </a:prstGeom>
          <a:solidFill>
            <a:srgbClr val="E315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Fast delivery</a:t>
            </a:r>
          </a:p>
          <a:p>
            <a:pPr algn="ctr">
              <a:spcAft>
                <a:spcPts val="600"/>
              </a:spcAft>
            </a:pPr>
            <a:r>
              <a:rPr lang="en-US" sz="2800" dirty="0"/>
              <a:t>Uniform brand identity</a:t>
            </a:r>
          </a:p>
          <a:p>
            <a:pPr algn="ctr">
              <a:spcAft>
                <a:spcPts val="600"/>
              </a:spcAft>
            </a:pPr>
            <a:r>
              <a:rPr lang="en-US" sz="2800" dirty="0"/>
              <a:t>Localized toppings (paneer pizza in India)</a:t>
            </a:r>
          </a:p>
          <a:p>
            <a:pPr algn="ctr">
              <a:spcAft>
                <a:spcPts val="600"/>
              </a:spcAft>
            </a:pPr>
            <a:r>
              <a:rPr lang="en-US" sz="2800" dirty="0"/>
              <a:t>Reliable digital ordering</a:t>
            </a:r>
          </a:p>
        </p:txBody>
      </p:sp>
    </p:spTree>
    <p:extLst>
      <p:ext uri="{BB962C8B-B14F-4D97-AF65-F5344CB8AC3E}">
        <p14:creationId xmlns:p14="http://schemas.microsoft.com/office/powerpoint/2010/main" val="22106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 calcmode="lin" valueType="num">
                                      <p:cBhvr additive="base">
                                        <p:cTn id="32"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
                                            <p:txEl>
                                              <p:pRg st="2" end="2"/>
                                            </p:txEl>
                                          </p:spTgt>
                                        </p:tgtEl>
                                        <p:attrNameLst>
                                          <p:attrName>style.visibility</p:attrName>
                                        </p:attrNameLst>
                                      </p:cBhvr>
                                      <p:to>
                                        <p:strVal val="visible"/>
                                      </p:to>
                                    </p:set>
                                    <p:anim calcmode="lin" valueType="num">
                                      <p:cBhvr additive="base">
                                        <p:cTn id="3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6">
                                            <p:txEl>
                                              <p:pRg st="3" end="3"/>
                                            </p:txEl>
                                          </p:spTgt>
                                        </p:tgtEl>
                                        <p:attrNameLst>
                                          <p:attrName>style.visibility</p:attrName>
                                        </p:attrNameLst>
                                      </p:cBhvr>
                                      <p:to>
                                        <p:strVal val="visible"/>
                                      </p:to>
                                    </p:set>
                                    <p:anim calcmode="lin" valueType="num">
                                      <p:cBhvr additive="base">
                                        <p:cTn id="4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53" presetClass="entr" presetSubtype="16" fill="hold" nodeType="afterEffect">
                                  <p:stCondLst>
                                    <p:cond delay="75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39C093-981C-0798-5961-76CC80499B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078"/>
            <a:ext cx="5121920" cy="2041655"/>
          </a:xfrm>
          <a:prstGeom prst="rect">
            <a:avLst/>
          </a:prstGeom>
        </p:spPr>
      </p:pic>
      <p:pic>
        <p:nvPicPr>
          <p:cNvPr id="9" name="Picture 8">
            <a:extLst>
              <a:ext uri="{FF2B5EF4-FFF2-40B4-BE49-F238E27FC236}">
                <a16:creationId xmlns:a16="http://schemas.microsoft.com/office/drawing/2014/main" id="{F7D22111-F425-66B2-1E1B-4EDDD9A20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236" y="2665381"/>
            <a:ext cx="5888763" cy="1447555"/>
          </a:xfrm>
          <a:prstGeom prst="rect">
            <a:avLst/>
          </a:prstGeom>
        </p:spPr>
      </p:pic>
      <p:pic>
        <p:nvPicPr>
          <p:cNvPr id="11" name="Picture 10">
            <a:extLst>
              <a:ext uri="{FF2B5EF4-FFF2-40B4-BE49-F238E27FC236}">
                <a16:creationId xmlns:a16="http://schemas.microsoft.com/office/drawing/2014/main" id="{00025D74-A273-9B40-B30B-A7D0B30A1D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237" y="4112936"/>
            <a:ext cx="5888763" cy="2396141"/>
          </a:xfrm>
          <a:prstGeom prst="rect">
            <a:avLst/>
          </a:prstGeom>
        </p:spPr>
      </p:pic>
      <p:sp>
        <p:nvSpPr>
          <p:cNvPr id="12" name="Rectangle: Rounded Corners 11">
            <a:extLst>
              <a:ext uri="{FF2B5EF4-FFF2-40B4-BE49-F238E27FC236}">
                <a16:creationId xmlns:a16="http://schemas.microsoft.com/office/drawing/2014/main" id="{2B0F5C99-8B78-AE93-4E87-0F83217AB346}"/>
              </a:ext>
            </a:extLst>
          </p:cNvPr>
          <p:cNvSpPr/>
          <p:nvPr/>
        </p:nvSpPr>
        <p:spPr>
          <a:xfrm>
            <a:off x="6303236" y="3231643"/>
            <a:ext cx="5888764" cy="3626357"/>
          </a:xfrm>
          <a:prstGeom prst="roundRect">
            <a:avLst/>
          </a:prstGeom>
          <a:solidFill>
            <a:srgbClr val="002E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Clear tiers of service across brands</a:t>
            </a:r>
          </a:p>
          <a:p>
            <a:pPr algn="ctr">
              <a:spcAft>
                <a:spcPts val="600"/>
              </a:spcAft>
            </a:pPr>
            <a:r>
              <a:rPr lang="en-US" sz="2800" dirty="0"/>
              <a:t>Local cuisine integrated w/ experience</a:t>
            </a:r>
          </a:p>
          <a:p>
            <a:pPr algn="ctr">
              <a:spcAft>
                <a:spcPts val="600"/>
              </a:spcAft>
            </a:pPr>
            <a:r>
              <a:rPr lang="en-US" sz="2800" dirty="0"/>
              <a:t>Local hospitality norms</a:t>
            </a:r>
          </a:p>
          <a:p>
            <a:pPr algn="ctr">
              <a:spcAft>
                <a:spcPts val="600"/>
              </a:spcAft>
            </a:pPr>
            <a:r>
              <a:rPr lang="en-US" sz="2800" dirty="0"/>
              <a:t>Always a comfortable bed</a:t>
            </a:r>
          </a:p>
        </p:txBody>
      </p:sp>
      <p:pic>
        <p:nvPicPr>
          <p:cNvPr id="14" name="Picture 13">
            <a:extLst>
              <a:ext uri="{FF2B5EF4-FFF2-40B4-BE49-F238E27FC236}">
                <a16:creationId xmlns:a16="http://schemas.microsoft.com/office/drawing/2014/main" id="{F527C200-A7ED-4BF9-F433-19562E34C4C2}"/>
              </a:ext>
            </a:extLst>
          </p:cNvPr>
          <p:cNvPicPr>
            <a:picLocks noChangeAspect="1"/>
          </p:cNvPicPr>
          <p:nvPr/>
        </p:nvPicPr>
        <p:blipFill>
          <a:blip r:embed="rId5"/>
          <a:stretch>
            <a:fillRect/>
          </a:stretch>
        </p:blipFill>
        <p:spPr>
          <a:xfrm>
            <a:off x="5173776" y="7078"/>
            <a:ext cx="4505954" cy="2143424"/>
          </a:xfrm>
          <a:prstGeom prst="rect">
            <a:avLst/>
          </a:prstGeom>
        </p:spPr>
      </p:pic>
      <p:pic>
        <p:nvPicPr>
          <p:cNvPr id="16" name="Picture 15">
            <a:extLst>
              <a:ext uri="{FF2B5EF4-FFF2-40B4-BE49-F238E27FC236}">
                <a16:creationId xmlns:a16="http://schemas.microsoft.com/office/drawing/2014/main" id="{239453B6-D9ED-F41E-B44C-4233C955BF91}"/>
              </a:ext>
            </a:extLst>
          </p:cNvPr>
          <p:cNvPicPr>
            <a:picLocks noChangeAspect="1"/>
          </p:cNvPicPr>
          <p:nvPr/>
        </p:nvPicPr>
        <p:blipFill>
          <a:blip r:embed="rId6"/>
          <a:stretch>
            <a:fillRect/>
          </a:stretch>
        </p:blipFill>
        <p:spPr>
          <a:xfrm>
            <a:off x="117735" y="2665381"/>
            <a:ext cx="5978264" cy="3712309"/>
          </a:xfrm>
          <a:prstGeom prst="rect">
            <a:avLst/>
          </a:prstGeom>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p:spPr>
      </p:pic>
      <p:pic>
        <p:nvPicPr>
          <p:cNvPr id="17" name="Picture 16">
            <a:extLst>
              <a:ext uri="{FF2B5EF4-FFF2-40B4-BE49-F238E27FC236}">
                <a16:creationId xmlns:a16="http://schemas.microsoft.com/office/drawing/2014/main" id="{29F3BEDC-3A0E-AF65-302F-73400756B0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76148" y="109144"/>
            <a:ext cx="3915914" cy="3022575"/>
          </a:xfrm>
          <a:prstGeom prst="rect">
            <a:avLst/>
          </a:prstGeom>
        </p:spPr>
      </p:pic>
    </p:spTree>
    <p:extLst>
      <p:ext uri="{BB962C8B-B14F-4D97-AF65-F5344CB8AC3E}">
        <p14:creationId xmlns:p14="http://schemas.microsoft.com/office/powerpoint/2010/main" val="41563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 calcmode="lin" valueType="num">
                                      <p:cBhvr additive="base">
                                        <p:cTn id="3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 calcmode="lin" valueType="num">
                                      <p:cBhvr additive="base">
                                        <p:cTn id="4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xEl>
                                              <p:pRg st="3" end="3"/>
                                            </p:txEl>
                                          </p:spTgt>
                                        </p:tgtEl>
                                        <p:attrNameLst>
                                          <p:attrName>style.visibility</p:attrName>
                                        </p:attrNameLst>
                                      </p:cBhvr>
                                      <p:to>
                                        <p:strVal val="visible"/>
                                      </p:to>
                                    </p:set>
                                    <p:anim calcmode="lin" valueType="num">
                                      <p:cBhvr additive="base">
                                        <p:cTn id="5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07FB5-547F-07F3-15D3-08C829647AD3}"/>
              </a:ext>
            </a:extLst>
          </p:cNvPr>
          <p:cNvPicPr>
            <a:picLocks noChangeAspect="1"/>
          </p:cNvPicPr>
          <p:nvPr/>
        </p:nvPicPr>
        <p:blipFill>
          <a:blip r:embed="rId2"/>
          <a:stretch>
            <a:fillRect/>
          </a:stretch>
        </p:blipFill>
        <p:spPr>
          <a:xfrm>
            <a:off x="10091335" y="2136"/>
            <a:ext cx="2038635" cy="2362530"/>
          </a:xfrm>
          <a:prstGeom prst="rect">
            <a:avLst/>
          </a:prstGeom>
        </p:spPr>
      </p:pic>
      <p:pic>
        <p:nvPicPr>
          <p:cNvPr id="9" name="Picture 8">
            <a:extLst>
              <a:ext uri="{FF2B5EF4-FFF2-40B4-BE49-F238E27FC236}">
                <a16:creationId xmlns:a16="http://schemas.microsoft.com/office/drawing/2014/main" id="{F2433D8E-D515-8E3C-6ECE-23B6A67BF918}"/>
              </a:ext>
            </a:extLst>
          </p:cNvPr>
          <p:cNvPicPr>
            <a:picLocks noChangeAspect="1"/>
          </p:cNvPicPr>
          <p:nvPr/>
        </p:nvPicPr>
        <p:blipFill>
          <a:blip r:embed="rId3"/>
          <a:stretch>
            <a:fillRect/>
          </a:stretch>
        </p:blipFill>
        <p:spPr>
          <a:xfrm>
            <a:off x="6778786" y="197355"/>
            <a:ext cx="2896004" cy="2953162"/>
          </a:xfrm>
          <a:prstGeom prst="rect">
            <a:avLst/>
          </a:prstGeom>
        </p:spPr>
      </p:pic>
      <p:pic>
        <p:nvPicPr>
          <p:cNvPr id="11" name="Picture 10">
            <a:extLst>
              <a:ext uri="{FF2B5EF4-FFF2-40B4-BE49-F238E27FC236}">
                <a16:creationId xmlns:a16="http://schemas.microsoft.com/office/drawing/2014/main" id="{E48B8315-D363-AC18-A634-C439F0B56DBC}"/>
              </a:ext>
            </a:extLst>
          </p:cNvPr>
          <p:cNvPicPr>
            <a:picLocks noChangeAspect="1"/>
          </p:cNvPicPr>
          <p:nvPr/>
        </p:nvPicPr>
        <p:blipFill>
          <a:blip r:embed="rId4"/>
          <a:stretch>
            <a:fillRect/>
          </a:stretch>
        </p:blipFill>
        <p:spPr>
          <a:xfrm>
            <a:off x="0" y="0"/>
            <a:ext cx="6481549" cy="3351529"/>
          </a:xfrm>
          <a:prstGeom prst="rect">
            <a:avLst/>
          </a:prstGeom>
        </p:spPr>
      </p:pic>
      <p:pic>
        <p:nvPicPr>
          <p:cNvPr id="13" name="Picture 12">
            <a:extLst>
              <a:ext uri="{FF2B5EF4-FFF2-40B4-BE49-F238E27FC236}">
                <a16:creationId xmlns:a16="http://schemas.microsoft.com/office/drawing/2014/main" id="{35125B71-1E33-629B-0C3D-0597A403DD02}"/>
              </a:ext>
            </a:extLst>
          </p:cNvPr>
          <p:cNvPicPr>
            <a:picLocks noChangeAspect="1"/>
          </p:cNvPicPr>
          <p:nvPr/>
        </p:nvPicPr>
        <p:blipFill>
          <a:blip r:embed="rId5"/>
          <a:stretch>
            <a:fillRect/>
          </a:stretch>
        </p:blipFill>
        <p:spPr>
          <a:xfrm>
            <a:off x="0" y="3351529"/>
            <a:ext cx="5184025" cy="3506471"/>
          </a:xfrm>
          <a:prstGeom prst="rect">
            <a:avLst/>
          </a:prstGeom>
        </p:spPr>
      </p:pic>
      <p:sp>
        <p:nvSpPr>
          <p:cNvPr id="14" name="Rectangle: Rounded Corners 13">
            <a:extLst>
              <a:ext uri="{FF2B5EF4-FFF2-40B4-BE49-F238E27FC236}">
                <a16:creationId xmlns:a16="http://schemas.microsoft.com/office/drawing/2014/main" id="{AABBD7BC-06E4-BCC0-C7F1-1737CA533730}"/>
              </a:ext>
            </a:extLst>
          </p:cNvPr>
          <p:cNvSpPr/>
          <p:nvPr/>
        </p:nvSpPr>
        <p:spPr>
          <a:xfrm>
            <a:off x="5995736" y="3236970"/>
            <a:ext cx="6196264" cy="3626357"/>
          </a:xfrm>
          <a:prstGeom prst="round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Exquisite attention to detail</a:t>
            </a:r>
          </a:p>
          <a:p>
            <a:pPr algn="ctr">
              <a:spcAft>
                <a:spcPts val="600"/>
              </a:spcAft>
            </a:pPr>
            <a:r>
              <a:rPr lang="en-US" sz="2800" dirty="0"/>
              <a:t>Stores incorporate local architectural features &amp; events</a:t>
            </a:r>
          </a:p>
          <a:p>
            <a:pPr algn="ctr">
              <a:spcAft>
                <a:spcPts val="600"/>
              </a:spcAft>
            </a:pPr>
            <a:r>
              <a:rPr lang="en-US" sz="2800" dirty="0"/>
              <a:t>Genius Bar support</a:t>
            </a:r>
          </a:p>
          <a:p>
            <a:pPr algn="ctr">
              <a:spcAft>
                <a:spcPts val="600"/>
              </a:spcAft>
            </a:pPr>
            <a:r>
              <a:rPr lang="en-US" sz="2800" dirty="0"/>
              <a:t>Stores contribute to – don’t take away – from the Apple brand</a:t>
            </a:r>
          </a:p>
        </p:txBody>
      </p:sp>
      <p:pic>
        <p:nvPicPr>
          <p:cNvPr id="15" name="Picture 14">
            <a:extLst>
              <a:ext uri="{FF2B5EF4-FFF2-40B4-BE49-F238E27FC236}">
                <a16:creationId xmlns:a16="http://schemas.microsoft.com/office/drawing/2014/main" id="{A1A85EB7-AA6E-AF52-34CE-DEF57FFFD240}"/>
              </a:ext>
            </a:extLst>
          </p:cNvPr>
          <p:cNvPicPr>
            <a:picLocks noChangeAspect="1"/>
          </p:cNvPicPr>
          <p:nvPr/>
        </p:nvPicPr>
        <p:blipFill>
          <a:blip r:embed="rId6"/>
          <a:stretch>
            <a:fillRect/>
          </a:stretch>
        </p:blipFill>
        <p:spPr>
          <a:xfrm>
            <a:off x="145583" y="2505191"/>
            <a:ext cx="5038442" cy="4020173"/>
          </a:xfrm>
          <a:prstGeom prst="rect">
            <a:avLst/>
          </a:prstGeom>
        </p:spPr>
      </p:pic>
    </p:spTree>
    <p:extLst>
      <p:ext uri="{BB962C8B-B14F-4D97-AF65-F5344CB8AC3E}">
        <p14:creationId xmlns:p14="http://schemas.microsoft.com/office/powerpoint/2010/main" val="33763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2000"/>
                                  </p:stCondLst>
                                  <p:childTnLst>
                                    <p:set>
                                      <p:cBhvr>
                                        <p:cTn id="29" dur="1" fill="hold">
                                          <p:stCondLst>
                                            <p:cond delay="0"/>
                                          </p:stCondLst>
                                        </p:cTn>
                                        <p:tgtEl>
                                          <p:spTgt spid="14">
                                            <p:txEl>
                                              <p:pRg st="1" end="1"/>
                                            </p:txEl>
                                          </p:spTgt>
                                        </p:tgtEl>
                                        <p:attrNameLst>
                                          <p:attrName>style.visibility</p:attrName>
                                        </p:attrNameLst>
                                      </p:cBhvr>
                                      <p:to>
                                        <p:strVal val="visible"/>
                                      </p:to>
                                    </p:set>
                                    <p:anim calcmode="lin" valueType="num">
                                      <p:cBhvr additive="base">
                                        <p:cTn id="3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 calcmode="lin" valueType="num">
                                      <p:cBhvr additive="base">
                                        <p:cTn id="36"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
                                            <p:txEl>
                                              <p:pRg st="3" end="3"/>
                                            </p:txEl>
                                          </p:spTgt>
                                        </p:tgtEl>
                                        <p:attrNameLst>
                                          <p:attrName>style.visibility</p:attrName>
                                        </p:attrNameLst>
                                      </p:cBhvr>
                                      <p:to>
                                        <p:strVal val="visible"/>
                                      </p:to>
                                    </p:set>
                                    <p:anim calcmode="lin" valueType="num">
                                      <p:cBhvr additive="base">
                                        <p:cTn id="46"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792105-057E-54C6-3075-F72370DBCCBD}"/>
              </a:ext>
            </a:extLst>
          </p:cNvPr>
          <p:cNvPicPr>
            <a:picLocks noChangeAspect="1"/>
          </p:cNvPicPr>
          <p:nvPr/>
        </p:nvPicPr>
        <p:blipFill>
          <a:blip r:embed="rId2"/>
          <a:stretch>
            <a:fillRect/>
          </a:stretch>
        </p:blipFill>
        <p:spPr>
          <a:xfrm>
            <a:off x="173113" y="164013"/>
            <a:ext cx="4915586" cy="2391109"/>
          </a:xfrm>
          <a:prstGeom prst="rect">
            <a:avLst/>
          </a:prstGeom>
        </p:spPr>
      </p:pic>
      <p:pic>
        <p:nvPicPr>
          <p:cNvPr id="7" name="Picture 6">
            <a:extLst>
              <a:ext uri="{FF2B5EF4-FFF2-40B4-BE49-F238E27FC236}">
                <a16:creationId xmlns:a16="http://schemas.microsoft.com/office/drawing/2014/main" id="{14E90527-DD60-9E18-F60A-533DF2B0FC6D}"/>
              </a:ext>
            </a:extLst>
          </p:cNvPr>
          <p:cNvPicPr>
            <a:picLocks noChangeAspect="1"/>
          </p:cNvPicPr>
          <p:nvPr/>
        </p:nvPicPr>
        <p:blipFill>
          <a:blip r:embed="rId3"/>
          <a:stretch>
            <a:fillRect/>
          </a:stretch>
        </p:blipFill>
        <p:spPr>
          <a:xfrm>
            <a:off x="5546967" y="83039"/>
            <a:ext cx="4429743" cy="2943636"/>
          </a:xfrm>
          <a:prstGeom prst="rect">
            <a:avLst/>
          </a:prstGeom>
        </p:spPr>
      </p:pic>
      <p:pic>
        <p:nvPicPr>
          <p:cNvPr id="11" name="Picture 10">
            <a:extLst>
              <a:ext uri="{FF2B5EF4-FFF2-40B4-BE49-F238E27FC236}">
                <a16:creationId xmlns:a16="http://schemas.microsoft.com/office/drawing/2014/main" id="{1B2ACF24-D488-5609-C0D4-4E02BA6B9D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375" y="2788559"/>
            <a:ext cx="2865257" cy="3905428"/>
          </a:xfrm>
          <a:prstGeom prst="rect">
            <a:avLst/>
          </a:prstGeom>
        </p:spPr>
      </p:pic>
      <p:pic>
        <p:nvPicPr>
          <p:cNvPr id="16" name="Picture 15">
            <a:extLst>
              <a:ext uri="{FF2B5EF4-FFF2-40B4-BE49-F238E27FC236}">
                <a16:creationId xmlns:a16="http://schemas.microsoft.com/office/drawing/2014/main" id="{309782DA-C018-BCE1-3FD1-E14C98192933}"/>
              </a:ext>
            </a:extLst>
          </p:cNvPr>
          <p:cNvPicPr>
            <a:picLocks noChangeAspect="1"/>
          </p:cNvPicPr>
          <p:nvPr/>
        </p:nvPicPr>
        <p:blipFill>
          <a:blip r:embed="rId5"/>
          <a:stretch>
            <a:fillRect/>
          </a:stretch>
        </p:blipFill>
        <p:spPr>
          <a:xfrm>
            <a:off x="306107" y="2703283"/>
            <a:ext cx="5011726" cy="3608443"/>
          </a:xfrm>
          <a:prstGeom prst="rect">
            <a:avLst/>
          </a:prstGeom>
        </p:spPr>
      </p:pic>
      <p:sp>
        <p:nvSpPr>
          <p:cNvPr id="17" name="Rectangle: Rounded Corners 16">
            <a:extLst>
              <a:ext uri="{FF2B5EF4-FFF2-40B4-BE49-F238E27FC236}">
                <a16:creationId xmlns:a16="http://schemas.microsoft.com/office/drawing/2014/main" id="{26A0AE04-3191-166A-E4F9-38B20478F4C6}"/>
              </a:ext>
            </a:extLst>
          </p:cNvPr>
          <p:cNvSpPr/>
          <p:nvPr/>
        </p:nvSpPr>
        <p:spPr>
          <a:xfrm>
            <a:off x="5995736" y="3165525"/>
            <a:ext cx="6196264" cy="3626357"/>
          </a:xfrm>
          <a:prstGeom prst="roundRect">
            <a:avLst/>
          </a:prstGeom>
          <a:solidFill>
            <a:srgbClr val="C00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Extremely consistent customer service (“My pleasure”)</a:t>
            </a:r>
          </a:p>
          <a:p>
            <a:pPr algn="ctr">
              <a:spcAft>
                <a:spcPts val="600"/>
              </a:spcAft>
            </a:pPr>
            <a:r>
              <a:rPr lang="en-US" sz="2800" dirty="0"/>
              <a:t>Food quality</a:t>
            </a:r>
          </a:p>
          <a:p>
            <a:pPr algn="ctr">
              <a:spcAft>
                <a:spcPts val="600"/>
              </a:spcAft>
            </a:pPr>
            <a:r>
              <a:rPr lang="en-US" sz="2800" dirty="0"/>
              <a:t>Sponsoring local events</a:t>
            </a:r>
          </a:p>
          <a:p>
            <a:pPr algn="ctr">
              <a:spcAft>
                <a:spcPts val="600"/>
              </a:spcAft>
            </a:pPr>
            <a:r>
              <a:rPr lang="en-US" sz="2800" dirty="0"/>
              <a:t>Operational playbook makes every location feel exactly the same—friendliness, clean, efficiency</a:t>
            </a:r>
          </a:p>
        </p:txBody>
      </p:sp>
      <p:pic>
        <p:nvPicPr>
          <p:cNvPr id="18" name="Picture 17">
            <a:extLst>
              <a:ext uri="{FF2B5EF4-FFF2-40B4-BE49-F238E27FC236}">
                <a16:creationId xmlns:a16="http://schemas.microsoft.com/office/drawing/2014/main" id="{F9A6F5E4-2223-8141-5B44-4E20D5A09BE6}"/>
              </a:ext>
            </a:extLst>
          </p:cNvPr>
          <p:cNvPicPr>
            <a:picLocks noChangeAspect="1"/>
          </p:cNvPicPr>
          <p:nvPr/>
        </p:nvPicPr>
        <p:blipFill>
          <a:blip r:embed="rId6"/>
          <a:stretch>
            <a:fillRect/>
          </a:stretch>
        </p:blipFill>
        <p:spPr>
          <a:xfrm>
            <a:off x="50935" y="546274"/>
            <a:ext cx="11889602" cy="5907505"/>
          </a:xfrm>
          <a:prstGeom prst="rect">
            <a:avLst/>
          </a:prstGeom>
        </p:spPr>
      </p:pic>
      <p:pic>
        <p:nvPicPr>
          <p:cNvPr id="19" name="Picture 18">
            <a:extLst>
              <a:ext uri="{FF2B5EF4-FFF2-40B4-BE49-F238E27FC236}">
                <a16:creationId xmlns:a16="http://schemas.microsoft.com/office/drawing/2014/main" id="{D5E74470-FBDC-C9BD-7D2A-469FF2BF8977}"/>
              </a:ext>
            </a:extLst>
          </p:cNvPr>
          <p:cNvPicPr>
            <a:picLocks noChangeAspect="1"/>
          </p:cNvPicPr>
          <p:nvPr/>
        </p:nvPicPr>
        <p:blipFill>
          <a:blip r:embed="rId7"/>
          <a:stretch>
            <a:fillRect/>
          </a:stretch>
        </p:blipFill>
        <p:spPr>
          <a:xfrm>
            <a:off x="1755132" y="349246"/>
            <a:ext cx="8481207" cy="6301559"/>
          </a:xfrm>
          <a:prstGeom prst="rect">
            <a:avLst/>
          </a:prstGeom>
        </p:spPr>
      </p:pic>
    </p:spTree>
    <p:extLst>
      <p:ext uri="{BB962C8B-B14F-4D97-AF65-F5344CB8AC3E}">
        <p14:creationId xmlns:p14="http://schemas.microsoft.com/office/powerpoint/2010/main" val="5075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additive="base">
                                        <p:cTn id="4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 calcmode="lin" valueType="num">
                                      <p:cBhvr additive="base">
                                        <p:cTn id="4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7">
                                            <p:txEl>
                                              <p:pRg st="3" end="3"/>
                                            </p:txEl>
                                          </p:spTgt>
                                        </p:tgtEl>
                                        <p:attrNameLst>
                                          <p:attrName>style.visibility</p:attrName>
                                        </p:attrNameLst>
                                      </p:cBhvr>
                                      <p:to>
                                        <p:strVal val="visible"/>
                                      </p:to>
                                    </p:set>
                                    <p:anim calcmode="lin" valueType="num">
                                      <p:cBhvr additive="base">
                                        <p:cTn id="5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12B0C-09A5-7488-0686-5E68085C02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1776" y="18234"/>
            <a:ext cx="3742741" cy="1800080"/>
          </a:xfrm>
          <a:prstGeom prst="rect">
            <a:avLst/>
          </a:prstGeom>
        </p:spPr>
      </p:pic>
      <p:pic>
        <p:nvPicPr>
          <p:cNvPr id="7" name="Picture 6">
            <a:extLst>
              <a:ext uri="{FF2B5EF4-FFF2-40B4-BE49-F238E27FC236}">
                <a16:creationId xmlns:a16="http://schemas.microsoft.com/office/drawing/2014/main" id="{8FBDFB42-0E80-C786-B0CB-E1F807E28C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550" y="3339055"/>
            <a:ext cx="4110337" cy="3322346"/>
          </a:xfrm>
          <a:prstGeom prst="rect">
            <a:avLst/>
          </a:prstGeom>
        </p:spPr>
      </p:pic>
      <p:pic>
        <p:nvPicPr>
          <p:cNvPr id="9" name="Picture 8">
            <a:extLst>
              <a:ext uri="{FF2B5EF4-FFF2-40B4-BE49-F238E27FC236}">
                <a16:creationId xmlns:a16="http://schemas.microsoft.com/office/drawing/2014/main" id="{3FE81938-64C6-45DE-209A-9105B6A581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551" y="1150011"/>
            <a:ext cx="5458644" cy="5555803"/>
          </a:xfrm>
          <a:prstGeom prst="rect">
            <a:avLst/>
          </a:prstGeom>
        </p:spPr>
      </p:pic>
      <p:sp>
        <p:nvSpPr>
          <p:cNvPr id="12" name="Rectangle: Rounded Corners 11">
            <a:extLst>
              <a:ext uri="{FF2B5EF4-FFF2-40B4-BE49-F238E27FC236}">
                <a16:creationId xmlns:a16="http://schemas.microsoft.com/office/drawing/2014/main" id="{4FAE57D1-451C-26E1-4D59-79A28E475DDE}"/>
              </a:ext>
            </a:extLst>
          </p:cNvPr>
          <p:cNvSpPr/>
          <p:nvPr/>
        </p:nvSpPr>
        <p:spPr>
          <a:xfrm>
            <a:off x="6008253" y="3035044"/>
            <a:ext cx="6196264" cy="3626357"/>
          </a:xfrm>
          <a:prstGeom prst="roundRect">
            <a:avLst/>
          </a:prstGeom>
          <a:solidFill>
            <a:srgbClr val="AA17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Consistent standard of cleanliness</a:t>
            </a:r>
          </a:p>
          <a:p>
            <a:pPr algn="ctr">
              <a:spcAft>
                <a:spcPts val="600"/>
              </a:spcAft>
            </a:pPr>
            <a:r>
              <a:rPr lang="en-US" sz="2800" dirty="0"/>
              <a:t>Décor, food, staff uniforms reflect local culture w/o compromising Marriott brand</a:t>
            </a:r>
          </a:p>
          <a:p>
            <a:pPr algn="ctr">
              <a:spcAft>
                <a:spcPts val="600"/>
              </a:spcAft>
            </a:pPr>
            <a:r>
              <a:rPr lang="en-US" sz="2800" dirty="0"/>
              <a:t>Bring Ritz Carlton service to all of their brands</a:t>
            </a:r>
          </a:p>
        </p:txBody>
      </p:sp>
      <p:pic>
        <p:nvPicPr>
          <p:cNvPr id="13" name="Picture 12">
            <a:extLst>
              <a:ext uri="{FF2B5EF4-FFF2-40B4-BE49-F238E27FC236}">
                <a16:creationId xmlns:a16="http://schemas.microsoft.com/office/drawing/2014/main" id="{33BB778C-65E8-59A1-AAB2-C20D7CCDE76D}"/>
              </a:ext>
            </a:extLst>
          </p:cNvPr>
          <p:cNvPicPr>
            <a:picLocks noChangeAspect="1"/>
          </p:cNvPicPr>
          <p:nvPr/>
        </p:nvPicPr>
        <p:blipFill>
          <a:blip r:embed="rId5"/>
          <a:stretch>
            <a:fillRect/>
          </a:stretch>
        </p:blipFill>
        <p:spPr>
          <a:xfrm>
            <a:off x="299616" y="1312045"/>
            <a:ext cx="5547608" cy="4054020"/>
          </a:xfrm>
          <a:prstGeom prst="rect">
            <a:avLst/>
          </a:prstGeom>
        </p:spPr>
      </p:pic>
    </p:spTree>
    <p:extLst>
      <p:ext uri="{BB962C8B-B14F-4D97-AF65-F5344CB8AC3E}">
        <p14:creationId xmlns:p14="http://schemas.microsoft.com/office/powerpoint/2010/main" val="9881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 calcmode="lin" valueType="num">
                                      <p:cBhvr additive="base">
                                        <p:cTn id="3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 calcmode="lin" valueType="num">
                                      <p:cBhvr additive="base">
                                        <p:cTn id="4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A4545F-AA23-A3BC-7EA1-8DC29DA9EFCF}"/>
              </a:ext>
            </a:extLst>
          </p:cNvPr>
          <p:cNvPicPr>
            <a:picLocks noChangeAspect="1"/>
          </p:cNvPicPr>
          <p:nvPr/>
        </p:nvPicPr>
        <p:blipFill>
          <a:blip r:embed="rId3"/>
          <a:stretch>
            <a:fillRect/>
          </a:stretch>
        </p:blipFill>
        <p:spPr>
          <a:xfrm>
            <a:off x="3291469" y="-16070"/>
            <a:ext cx="3937313" cy="2921600"/>
          </a:xfrm>
          <a:prstGeom prst="rect">
            <a:avLst/>
          </a:prstGeom>
        </p:spPr>
      </p:pic>
      <p:pic>
        <p:nvPicPr>
          <p:cNvPr id="5" name="Picture 4">
            <a:extLst>
              <a:ext uri="{FF2B5EF4-FFF2-40B4-BE49-F238E27FC236}">
                <a16:creationId xmlns:a16="http://schemas.microsoft.com/office/drawing/2014/main" id="{5BE56851-831C-54D2-6A25-41EF0B93B5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12820" y="217182"/>
            <a:ext cx="2382253" cy="2285388"/>
          </a:xfrm>
          <a:prstGeom prst="ellipse">
            <a:avLst/>
          </a:prstGeom>
          <a:ln w="57150">
            <a:solidFill>
              <a:schemeClr val="bg1"/>
            </a:solidFill>
          </a:ln>
        </p:spPr>
      </p:pic>
      <p:pic>
        <p:nvPicPr>
          <p:cNvPr id="7" name="Picture 6">
            <a:extLst>
              <a:ext uri="{FF2B5EF4-FFF2-40B4-BE49-F238E27FC236}">
                <a16:creationId xmlns:a16="http://schemas.microsoft.com/office/drawing/2014/main" id="{28E34F91-A52B-6E5E-490B-70C56A9361A7}"/>
              </a:ext>
            </a:extLst>
          </p:cNvPr>
          <p:cNvPicPr>
            <a:picLocks noChangeAspect="1"/>
          </p:cNvPicPr>
          <p:nvPr/>
        </p:nvPicPr>
        <p:blipFill>
          <a:blip r:embed="rId5"/>
          <a:stretch>
            <a:fillRect/>
          </a:stretch>
        </p:blipFill>
        <p:spPr>
          <a:xfrm>
            <a:off x="7228782" y="0"/>
            <a:ext cx="4963218" cy="2905530"/>
          </a:xfrm>
          <a:prstGeom prst="rect">
            <a:avLst/>
          </a:prstGeom>
        </p:spPr>
      </p:pic>
      <p:pic>
        <p:nvPicPr>
          <p:cNvPr id="9" name="Picture 8">
            <a:extLst>
              <a:ext uri="{FF2B5EF4-FFF2-40B4-BE49-F238E27FC236}">
                <a16:creationId xmlns:a16="http://schemas.microsoft.com/office/drawing/2014/main" id="{F72B0FB3-38D6-5087-AED4-C8DDAAC6738C}"/>
              </a:ext>
            </a:extLst>
          </p:cNvPr>
          <p:cNvPicPr>
            <a:picLocks noChangeAspect="1"/>
          </p:cNvPicPr>
          <p:nvPr/>
        </p:nvPicPr>
        <p:blipFill>
          <a:blip r:embed="rId6"/>
          <a:stretch>
            <a:fillRect/>
          </a:stretch>
        </p:blipFill>
        <p:spPr>
          <a:xfrm>
            <a:off x="6870033" y="3285814"/>
            <a:ext cx="5321968" cy="3469878"/>
          </a:xfrm>
          <a:prstGeom prst="rect">
            <a:avLst/>
          </a:prstGeom>
        </p:spPr>
      </p:pic>
      <p:sp>
        <p:nvSpPr>
          <p:cNvPr id="10" name="Rectangle: Rounded Corners 9">
            <a:extLst>
              <a:ext uri="{FF2B5EF4-FFF2-40B4-BE49-F238E27FC236}">
                <a16:creationId xmlns:a16="http://schemas.microsoft.com/office/drawing/2014/main" id="{942736BE-FA7B-EC66-194C-644BA8BA8C7F}"/>
              </a:ext>
            </a:extLst>
          </p:cNvPr>
          <p:cNvSpPr/>
          <p:nvPr/>
        </p:nvSpPr>
        <p:spPr>
          <a:xfrm>
            <a:off x="116304" y="3014461"/>
            <a:ext cx="6196264" cy="3626357"/>
          </a:xfrm>
          <a:prstGeom prst="roundRect">
            <a:avLst/>
          </a:prstGeom>
          <a:solidFill>
            <a:srgbClr val="0064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Comfortable ambiance</a:t>
            </a:r>
          </a:p>
          <a:p>
            <a:pPr algn="ctr">
              <a:spcAft>
                <a:spcPts val="600"/>
              </a:spcAft>
            </a:pPr>
            <a:r>
              <a:rPr lang="en-US" sz="2800" dirty="0"/>
              <a:t>Consistent coffee quality</a:t>
            </a:r>
          </a:p>
          <a:p>
            <a:pPr algn="ctr">
              <a:spcAft>
                <a:spcPts val="600"/>
              </a:spcAft>
            </a:pPr>
            <a:r>
              <a:rPr lang="en-US" sz="2800" dirty="0"/>
              <a:t>Barista culture</a:t>
            </a:r>
          </a:p>
          <a:p>
            <a:pPr algn="ctr">
              <a:spcAft>
                <a:spcPts val="600"/>
              </a:spcAft>
            </a:pPr>
            <a:r>
              <a:rPr lang="en-US" sz="2800" dirty="0"/>
              <a:t>“Third place” brand experience—fostering social interaction, connection &amp; a sense of community (different than home or work)</a:t>
            </a:r>
          </a:p>
        </p:txBody>
      </p:sp>
    </p:spTree>
    <p:extLst>
      <p:ext uri="{BB962C8B-B14F-4D97-AF65-F5344CB8AC3E}">
        <p14:creationId xmlns:p14="http://schemas.microsoft.com/office/powerpoint/2010/main" val="34141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 calcmode="lin" valueType="num">
                                      <p:cBhvr additive="base">
                                        <p:cTn id="3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nodeType="afterEffect">
                                  <p:stCondLst>
                                    <p:cond delay="2000"/>
                                  </p:stCondLst>
                                  <p:childTnLst>
                                    <p:set>
                                      <p:cBhvr>
                                        <p:cTn id="39" dur="1" fill="hold">
                                          <p:stCondLst>
                                            <p:cond delay="0"/>
                                          </p:stCondLst>
                                        </p:cTn>
                                        <p:tgtEl>
                                          <p:spTgt spid="10">
                                            <p:txEl>
                                              <p:pRg st="2" end="2"/>
                                            </p:txEl>
                                          </p:spTgt>
                                        </p:tgtEl>
                                        <p:attrNameLst>
                                          <p:attrName>style.visibility</p:attrName>
                                        </p:attrNameLst>
                                      </p:cBhvr>
                                      <p:to>
                                        <p:strVal val="visible"/>
                                      </p:to>
                                    </p:set>
                                    <p:anim calcmode="lin" valueType="num">
                                      <p:cBhvr additive="base">
                                        <p:cTn id="4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anim calcmode="lin" valueType="num">
                                      <p:cBhvr additive="base">
                                        <p:cTn id="4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327218-E263-4529-0BF8-01BCE72A430F}"/>
              </a:ext>
            </a:extLst>
          </p:cNvPr>
          <p:cNvPicPr>
            <a:picLocks noChangeAspect="1"/>
          </p:cNvPicPr>
          <p:nvPr/>
        </p:nvPicPr>
        <p:blipFill>
          <a:blip r:embed="rId2"/>
          <a:stretch>
            <a:fillRect/>
          </a:stretch>
        </p:blipFill>
        <p:spPr>
          <a:xfrm>
            <a:off x="3727810" y="0"/>
            <a:ext cx="4763165" cy="3134162"/>
          </a:xfrm>
          <a:prstGeom prst="rect">
            <a:avLst/>
          </a:prstGeom>
        </p:spPr>
      </p:pic>
      <p:pic>
        <p:nvPicPr>
          <p:cNvPr id="11" name="Picture 10">
            <a:extLst>
              <a:ext uri="{FF2B5EF4-FFF2-40B4-BE49-F238E27FC236}">
                <a16:creationId xmlns:a16="http://schemas.microsoft.com/office/drawing/2014/main" id="{C5047A7D-4C1B-482C-DA79-07FC29A73A6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820" y="1734622"/>
            <a:ext cx="3600953" cy="601404"/>
          </a:xfrm>
          <a:prstGeom prst="rect">
            <a:avLst/>
          </a:prstGeom>
        </p:spPr>
      </p:pic>
      <p:pic>
        <p:nvPicPr>
          <p:cNvPr id="13" name="Picture 12">
            <a:extLst>
              <a:ext uri="{FF2B5EF4-FFF2-40B4-BE49-F238E27FC236}">
                <a16:creationId xmlns:a16="http://schemas.microsoft.com/office/drawing/2014/main" id="{B0BB5163-F411-0A75-5FE7-BE56687E9224}"/>
              </a:ext>
            </a:extLst>
          </p:cNvPr>
          <p:cNvPicPr>
            <a:picLocks noChangeAspect="1"/>
          </p:cNvPicPr>
          <p:nvPr/>
        </p:nvPicPr>
        <p:blipFill>
          <a:blip r:embed="rId4"/>
          <a:stretch>
            <a:fillRect/>
          </a:stretch>
        </p:blipFill>
        <p:spPr>
          <a:xfrm>
            <a:off x="8514837" y="0"/>
            <a:ext cx="3677163" cy="2867425"/>
          </a:xfrm>
          <a:prstGeom prst="rect">
            <a:avLst/>
          </a:prstGeom>
        </p:spPr>
      </p:pic>
      <p:pic>
        <p:nvPicPr>
          <p:cNvPr id="15" name="Picture 14">
            <a:extLst>
              <a:ext uri="{FF2B5EF4-FFF2-40B4-BE49-F238E27FC236}">
                <a16:creationId xmlns:a16="http://schemas.microsoft.com/office/drawing/2014/main" id="{BAA95814-32ED-0A97-4A60-173B708983BD}"/>
              </a:ext>
            </a:extLst>
          </p:cNvPr>
          <p:cNvPicPr>
            <a:picLocks noChangeAspect="1"/>
          </p:cNvPicPr>
          <p:nvPr/>
        </p:nvPicPr>
        <p:blipFill>
          <a:blip r:embed="rId5"/>
          <a:stretch>
            <a:fillRect/>
          </a:stretch>
        </p:blipFill>
        <p:spPr>
          <a:xfrm>
            <a:off x="7334199" y="3633877"/>
            <a:ext cx="4763165" cy="3224124"/>
          </a:xfrm>
          <a:prstGeom prst="rect">
            <a:avLst/>
          </a:prstGeom>
        </p:spPr>
      </p:pic>
      <p:sp>
        <p:nvSpPr>
          <p:cNvPr id="17" name="Rectangle: Rounded Corners 16">
            <a:extLst>
              <a:ext uri="{FF2B5EF4-FFF2-40B4-BE49-F238E27FC236}">
                <a16:creationId xmlns:a16="http://schemas.microsoft.com/office/drawing/2014/main" id="{3CE09905-F2BA-E161-2D87-9649C21704B0}"/>
              </a:ext>
            </a:extLst>
          </p:cNvPr>
          <p:cNvSpPr/>
          <p:nvPr/>
        </p:nvSpPr>
        <p:spPr>
          <a:xfrm>
            <a:off x="132864" y="3691574"/>
            <a:ext cx="6196264" cy="3134162"/>
          </a:xfrm>
          <a:prstGeom prst="roundRect">
            <a:avLst/>
          </a:prstGeom>
          <a:solidFill>
            <a:srgbClr val="E51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Strict standards for service, cleanliness &amp; speed</a:t>
            </a:r>
          </a:p>
          <a:p>
            <a:pPr algn="ctr"/>
            <a:r>
              <a:rPr lang="en-US" sz="2800" dirty="0"/>
              <a:t>Familiarity w/ a local twist</a:t>
            </a:r>
          </a:p>
          <a:p>
            <a:pPr algn="ctr"/>
            <a:r>
              <a:rPr lang="en-US" sz="2800" dirty="0"/>
              <a:t>Golden arches</a:t>
            </a:r>
          </a:p>
          <a:p>
            <a:pPr algn="ctr"/>
            <a:r>
              <a:rPr lang="en-US" sz="2800" dirty="0"/>
              <a:t>Menu staples</a:t>
            </a:r>
          </a:p>
        </p:txBody>
      </p:sp>
      <p:pic>
        <p:nvPicPr>
          <p:cNvPr id="18" name="Picture 17">
            <a:extLst>
              <a:ext uri="{FF2B5EF4-FFF2-40B4-BE49-F238E27FC236}">
                <a16:creationId xmlns:a16="http://schemas.microsoft.com/office/drawing/2014/main" id="{4F41BE79-3F86-C7F0-D081-C2F5E99AE65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820" y="-39070"/>
            <a:ext cx="3600953" cy="1804737"/>
          </a:xfrm>
          <a:prstGeom prst="rect">
            <a:avLst/>
          </a:prstGeom>
        </p:spPr>
      </p:pic>
    </p:spTree>
    <p:extLst>
      <p:ext uri="{BB962C8B-B14F-4D97-AF65-F5344CB8AC3E}">
        <p14:creationId xmlns:p14="http://schemas.microsoft.com/office/powerpoint/2010/main" val="18125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additive="base">
                                        <p:cTn id="3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 calcmode="lin" valueType="num">
                                      <p:cBhvr additive="base">
                                        <p:cTn id="4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 calcmode="lin" valueType="num">
                                      <p:cBhvr additive="base">
                                        <p:cTn id="5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F6C82C2-372B-6069-3C23-EAA4454AE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8F562-7442-FE56-EBDD-B4072A59EBBB}"/>
              </a:ext>
            </a:extLst>
          </p:cNvPr>
          <p:cNvSpPr>
            <a:spLocks noGrp="1"/>
          </p:cNvSpPr>
          <p:nvPr>
            <p:ph type="title"/>
          </p:nvPr>
        </p:nvSpPr>
        <p:spPr>
          <a:xfrm>
            <a:off x="703612" y="24579"/>
            <a:ext cx="10515600" cy="1325563"/>
          </a:xfrm>
        </p:spPr>
        <p:txBody>
          <a:bodyPr/>
          <a:lstStyle/>
          <a:p>
            <a:r>
              <a:rPr lang="en-US" dirty="0"/>
              <a:t>Strategic-Planning Process</a:t>
            </a:r>
          </a:p>
        </p:txBody>
      </p:sp>
      <p:cxnSp>
        <p:nvCxnSpPr>
          <p:cNvPr id="5" name="Straight Arrow Connector 4">
            <a:extLst>
              <a:ext uri="{FF2B5EF4-FFF2-40B4-BE49-F238E27FC236}">
                <a16:creationId xmlns:a16="http://schemas.microsoft.com/office/drawing/2014/main" id="{AEE15EF7-F2AA-EF85-C558-02FCB8C1F42C}"/>
              </a:ext>
            </a:extLst>
          </p:cNvPr>
          <p:cNvCxnSpPr>
            <a:cxnSpLocks/>
          </p:cNvCxnSpPr>
          <p:nvPr/>
        </p:nvCxnSpPr>
        <p:spPr>
          <a:xfrm>
            <a:off x="320634" y="4773881"/>
            <a:ext cx="10821388" cy="65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6BF6C2F2-AFF0-D793-1950-E2C8ACCA9860}"/>
              </a:ext>
            </a:extLst>
          </p:cNvPr>
          <p:cNvSpPr/>
          <p:nvPr/>
        </p:nvSpPr>
        <p:spPr>
          <a:xfrm>
            <a:off x="11064832" y="4773881"/>
            <a:ext cx="154380" cy="130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E57A902-D17D-22A5-C25B-003E89A26F38}"/>
              </a:ext>
            </a:extLst>
          </p:cNvPr>
          <p:cNvSpPr/>
          <p:nvPr/>
        </p:nvSpPr>
        <p:spPr>
          <a:xfrm>
            <a:off x="320634" y="3681358"/>
            <a:ext cx="1365662" cy="9143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Task Force </a:t>
            </a:r>
            <a:r>
              <a:rPr lang="en-US" dirty="0" err="1"/>
              <a:t>Est’d</a:t>
            </a:r>
            <a:endParaRPr lang="en-US" dirty="0"/>
          </a:p>
        </p:txBody>
      </p:sp>
      <p:sp>
        <p:nvSpPr>
          <p:cNvPr id="8" name="Rectangle: Rounded Corners 7">
            <a:extLst>
              <a:ext uri="{FF2B5EF4-FFF2-40B4-BE49-F238E27FC236}">
                <a16:creationId xmlns:a16="http://schemas.microsoft.com/office/drawing/2014/main" id="{07E63142-485E-4751-A050-1E954D553F9C}"/>
              </a:ext>
            </a:extLst>
          </p:cNvPr>
          <p:cNvSpPr/>
          <p:nvPr/>
        </p:nvSpPr>
        <p:spPr>
          <a:xfrm>
            <a:off x="1886198" y="3681357"/>
            <a:ext cx="1365662" cy="9143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Intro &amp; SWOT Analysis</a:t>
            </a:r>
          </a:p>
        </p:txBody>
      </p:sp>
      <p:sp>
        <p:nvSpPr>
          <p:cNvPr id="9" name="Rectangle: Rounded Corners 8">
            <a:extLst>
              <a:ext uri="{FF2B5EF4-FFF2-40B4-BE49-F238E27FC236}">
                <a16:creationId xmlns:a16="http://schemas.microsoft.com/office/drawing/2014/main" id="{0DCD8908-288B-E0AB-CA37-C07A3079F180}"/>
              </a:ext>
            </a:extLst>
          </p:cNvPr>
          <p:cNvSpPr/>
          <p:nvPr/>
        </p:nvSpPr>
        <p:spPr>
          <a:xfrm>
            <a:off x="10305802" y="3538843"/>
            <a:ext cx="1672441" cy="9143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Finalization &amp; Roll-out</a:t>
            </a:r>
          </a:p>
        </p:txBody>
      </p:sp>
      <p:sp>
        <p:nvSpPr>
          <p:cNvPr id="10" name="Rectangle: Rounded Corners 9">
            <a:extLst>
              <a:ext uri="{FF2B5EF4-FFF2-40B4-BE49-F238E27FC236}">
                <a16:creationId xmlns:a16="http://schemas.microsoft.com/office/drawing/2014/main" id="{6ECBB118-2069-43F6-4E26-90655EA12391}"/>
              </a:ext>
            </a:extLst>
          </p:cNvPr>
          <p:cNvSpPr/>
          <p:nvPr/>
        </p:nvSpPr>
        <p:spPr>
          <a:xfrm>
            <a:off x="3451762" y="2790701"/>
            <a:ext cx="1365662" cy="18050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 we want CCA Program to become?</a:t>
            </a:r>
          </a:p>
        </p:txBody>
      </p:sp>
      <p:sp>
        <p:nvSpPr>
          <p:cNvPr id="12" name="TextBox 11">
            <a:extLst>
              <a:ext uri="{FF2B5EF4-FFF2-40B4-BE49-F238E27FC236}">
                <a16:creationId xmlns:a16="http://schemas.microsoft.com/office/drawing/2014/main" id="{E6D260E3-3449-A64C-59A2-FD977EECBA67}"/>
              </a:ext>
            </a:extLst>
          </p:cNvPr>
          <p:cNvSpPr txBox="1"/>
          <p:nvPr/>
        </p:nvSpPr>
        <p:spPr>
          <a:xfrm>
            <a:off x="386199" y="4940128"/>
            <a:ext cx="1045029" cy="369332"/>
          </a:xfrm>
          <a:prstGeom prst="rect">
            <a:avLst/>
          </a:prstGeom>
          <a:noFill/>
        </p:spPr>
        <p:txBody>
          <a:bodyPr wrap="square" rtlCol="0">
            <a:spAutoFit/>
          </a:bodyPr>
          <a:lstStyle/>
          <a:p>
            <a:pPr algn="ctr"/>
            <a:r>
              <a:rPr lang="en-US" dirty="0"/>
              <a:t>March</a:t>
            </a:r>
          </a:p>
        </p:txBody>
      </p:sp>
      <p:sp>
        <p:nvSpPr>
          <p:cNvPr id="14" name="TextBox 13">
            <a:extLst>
              <a:ext uri="{FF2B5EF4-FFF2-40B4-BE49-F238E27FC236}">
                <a16:creationId xmlns:a16="http://schemas.microsoft.com/office/drawing/2014/main" id="{F54F656E-1A94-ABF5-938C-77F82058E8EB}"/>
              </a:ext>
            </a:extLst>
          </p:cNvPr>
          <p:cNvSpPr txBox="1"/>
          <p:nvPr/>
        </p:nvSpPr>
        <p:spPr>
          <a:xfrm>
            <a:off x="1957450" y="4916396"/>
            <a:ext cx="1045029" cy="646331"/>
          </a:xfrm>
          <a:prstGeom prst="rect">
            <a:avLst/>
          </a:prstGeom>
          <a:noFill/>
        </p:spPr>
        <p:txBody>
          <a:bodyPr wrap="square" rtlCol="0">
            <a:spAutoFit/>
          </a:bodyPr>
          <a:lstStyle/>
          <a:p>
            <a:pPr algn="ctr"/>
            <a:r>
              <a:rPr lang="en-US" dirty="0"/>
              <a:t>Early April</a:t>
            </a:r>
          </a:p>
        </p:txBody>
      </p:sp>
      <p:sp>
        <p:nvSpPr>
          <p:cNvPr id="15" name="TextBox 14">
            <a:extLst>
              <a:ext uri="{FF2B5EF4-FFF2-40B4-BE49-F238E27FC236}">
                <a16:creationId xmlns:a16="http://schemas.microsoft.com/office/drawing/2014/main" id="{732C91BE-731B-B33C-90F4-6B117B896004}"/>
              </a:ext>
            </a:extLst>
          </p:cNvPr>
          <p:cNvSpPr txBox="1"/>
          <p:nvPr/>
        </p:nvSpPr>
        <p:spPr>
          <a:xfrm>
            <a:off x="10619507" y="4953225"/>
            <a:ext cx="1045029" cy="369332"/>
          </a:xfrm>
          <a:prstGeom prst="rect">
            <a:avLst/>
          </a:prstGeom>
          <a:noFill/>
        </p:spPr>
        <p:txBody>
          <a:bodyPr wrap="square" rtlCol="0">
            <a:spAutoFit/>
          </a:bodyPr>
          <a:lstStyle/>
          <a:p>
            <a:pPr algn="ctr"/>
            <a:r>
              <a:rPr lang="en-US" dirty="0"/>
              <a:t>August</a:t>
            </a:r>
          </a:p>
        </p:txBody>
      </p:sp>
      <p:sp>
        <p:nvSpPr>
          <p:cNvPr id="16" name="TextBox 15">
            <a:extLst>
              <a:ext uri="{FF2B5EF4-FFF2-40B4-BE49-F238E27FC236}">
                <a16:creationId xmlns:a16="http://schemas.microsoft.com/office/drawing/2014/main" id="{6AF739DE-0543-421C-29FE-AB7EFAE9F9C9}"/>
              </a:ext>
            </a:extLst>
          </p:cNvPr>
          <p:cNvSpPr txBox="1"/>
          <p:nvPr/>
        </p:nvSpPr>
        <p:spPr>
          <a:xfrm>
            <a:off x="3612078" y="4861527"/>
            <a:ext cx="1045029" cy="646331"/>
          </a:xfrm>
          <a:prstGeom prst="rect">
            <a:avLst/>
          </a:prstGeom>
          <a:noFill/>
        </p:spPr>
        <p:txBody>
          <a:bodyPr wrap="square" rtlCol="0">
            <a:spAutoFit/>
          </a:bodyPr>
          <a:lstStyle/>
          <a:p>
            <a:pPr algn="ctr"/>
            <a:r>
              <a:rPr lang="en-US" dirty="0"/>
              <a:t>Late April</a:t>
            </a:r>
          </a:p>
        </p:txBody>
      </p:sp>
      <p:sp>
        <p:nvSpPr>
          <p:cNvPr id="17" name="TextBox 16">
            <a:extLst>
              <a:ext uri="{FF2B5EF4-FFF2-40B4-BE49-F238E27FC236}">
                <a16:creationId xmlns:a16="http://schemas.microsoft.com/office/drawing/2014/main" id="{09143C67-E351-1489-64F5-B6424DB59C4F}"/>
              </a:ext>
            </a:extLst>
          </p:cNvPr>
          <p:cNvSpPr txBox="1"/>
          <p:nvPr/>
        </p:nvSpPr>
        <p:spPr>
          <a:xfrm>
            <a:off x="5277593" y="4953225"/>
            <a:ext cx="1045029" cy="369332"/>
          </a:xfrm>
          <a:prstGeom prst="rect">
            <a:avLst/>
          </a:prstGeom>
          <a:noFill/>
        </p:spPr>
        <p:txBody>
          <a:bodyPr wrap="square" rtlCol="0">
            <a:spAutoFit/>
          </a:bodyPr>
          <a:lstStyle/>
          <a:p>
            <a:pPr algn="ctr"/>
            <a:r>
              <a:rPr lang="en-US" dirty="0"/>
              <a:t>May</a:t>
            </a:r>
          </a:p>
        </p:txBody>
      </p:sp>
      <p:sp>
        <p:nvSpPr>
          <p:cNvPr id="18" name="Rectangle: Rounded Corners 17">
            <a:extLst>
              <a:ext uri="{FF2B5EF4-FFF2-40B4-BE49-F238E27FC236}">
                <a16:creationId xmlns:a16="http://schemas.microsoft.com/office/drawing/2014/main" id="{7BD12045-6B51-F953-98C6-CA62E590F99B}"/>
              </a:ext>
            </a:extLst>
          </p:cNvPr>
          <p:cNvSpPr/>
          <p:nvPr/>
        </p:nvSpPr>
        <p:spPr>
          <a:xfrm>
            <a:off x="5017326" y="2790700"/>
            <a:ext cx="1565564" cy="18050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Who are our core audiences? What are their needs?</a:t>
            </a:r>
          </a:p>
        </p:txBody>
      </p:sp>
      <p:sp>
        <p:nvSpPr>
          <p:cNvPr id="19" name="TextBox 18">
            <a:extLst>
              <a:ext uri="{FF2B5EF4-FFF2-40B4-BE49-F238E27FC236}">
                <a16:creationId xmlns:a16="http://schemas.microsoft.com/office/drawing/2014/main" id="{2A1CC7D8-0D50-5421-BF25-C95DEE01F309}"/>
              </a:ext>
            </a:extLst>
          </p:cNvPr>
          <p:cNvSpPr txBox="1"/>
          <p:nvPr/>
        </p:nvSpPr>
        <p:spPr>
          <a:xfrm>
            <a:off x="8740237" y="4953225"/>
            <a:ext cx="1045029" cy="369332"/>
          </a:xfrm>
          <a:prstGeom prst="rect">
            <a:avLst/>
          </a:prstGeom>
          <a:noFill/>
        </p:spPr>
        <p:txBody>
          <a:bodyPr wrap="square" rtlCol="0">
            <a:spAutoFit/>
          </a:bodyPr>
          <a:lstStyle/>
          <a:p>
            <a:pPr algn="ctr"/>
            <a:r>
              <a:rPr lang="en-US" dirty="0"/>
              <a:t>July</a:t>
            </a:r>
          </a:p>
        </p:txBody>
      </p:sp>
      <p:sp>
        <p:nvSpPr>
          <p:cNvPr id="20" name="Rectangle: Rounded Corners 19">
            <a:extLst>
              <a:ext uri="{FF2B5EF4-FFF2-40B4-BE49-F238E27FC236}">
                <a16:creationId xmlns:a16="http://schemas.microsoft.com/office/drawing/2014/main" id="{BB54FE71-412D-FB42-6D0C-02FC2C15C3EA}"/>
              </a:ext>
            </a:extLst>
          </p:cNvPr>
          <p:cNvSpPr/>
          <p:nvPr/>
        </p:nvSpPr>
        <p:spPr>
          <a:xfrm>
            <a:off x="8479970" y="2790700"/>
            <a:ext cx="1565564" cy="18050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PRE-MORTEM</a:t>
            </a:r>
          </a:p>
          <a:p>
            <a:pPr algn="ctr"/>
            <a:r>
              <a:rPr lang="en-US" dirty="0"/>
              <a:t>It’s 2030. We failed. Why?</a:t>
            </a:r>
          </a:p>
        </p:txBody>
      </p:sp>
      <p:sp>
        <p:nvSpPr>
          <p:cNvPr id="21" name="TextBox 20">
            <a:extLst>
              <a:ext uri="{FF2B5EF4-FFF2-40B4-BE49-F238E27FC236}">
                <a16:creationId xmlns:a16="http://schemas.microsoft.com/office/drawing/2014/main" id="{A77C9D1C-0FF1-793C-E59B-6D48E5861F34}"/>
              </a:ext>
            </a:extLst>
          </p:cNvPr>
          <p:cNvSpPr txBox="1"/>
          <p:nvPr/>
        </p:nvSpPr>
        <p:spPr>
          <a:xfrm>
            <a:off x="6993083" y="4953225"/>
            <a:ext cx="1045029" cy="369332"/>
          </a:xfrm>
          <a:prstGeom prst="rect">
            <a:avLst/>
          </a:prstGeom>
          <a:noFill/>
        </p:spPr>
        <p:txBody>
          <a:bodyPr wrap="square" rtlCol="0">
            <a:spAutoFit/>
          </a:bodyPr>
          <a:lstStyle/>
          <a:p>
            <a:pPr algn="ctr"/>
            <a:r>
              <a:rPr lang="en-US" dirty="0"/>
              <a:t>June</a:t>
            </a:r>
          </a:p>
        </p:txBody>
      </p:sp>
      <p:sp>
        <p:nvSpPr>
          <p:cNvPr id="22" name="Rectangle: Rounded Corners 21">
            <a:extLst>
              <a:ext uri="{FF2B5EF4-FFF2-40B4-BE49-F238E27FC236}">
                <a16:creationId xmlns:a16="http://schemas.microsoft.com/office/drawing/2014/main" id="{8A90660A-9513-7FCE-387A-4E0E9593785B}"/>
              </a:ext>
            </a:extLst>
          </p:cNvPr>
          <p:cNvSpPr/>
          <p:nvPr/>
        </p:nvSpPr>
        <p:spPr>
          <a:xfrm>
            <a:off x="6732816" y="2790700"/>
            <a:ext cx="1565564" cy="18050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must we accomplish over next 5 years?</a:t>
            </a:r>
          </a:p>
        </p:txBody>
      </p:sp>
      <p:sp>
        <p:nvSpPr>
          <p:cNvPr id="23" name="Oval 22">
            <a:extLst>
              <a:ext uri="{FF2B5EF4-FFF2-40B4-BE49-F238E27FC236}">
                <a16:creationId xmlns:a16="http://schemas.microsoft.com/office/drawing/2014/main" id="{741A1FCB-7F1F-65B2-E3DB-75A5653753BD}"/>
              </a:ext>
            </a:extLst>
          </p:cNvPr>
          <p:cNvSpPr/>
          <p:nvPr/>
        </p:nvSpPr>
        <p:spPr>
          <a:xfrm>
            <a:off x="7406737" y="4765585"/>
            <a:ext cx="154380" cy="130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B657B2E-AFC7-1147-54AE-0C1BCFDAE5AD}"/>
              </a:ext>
            </a:extLst>
          </p:cNvPr>
          <p:cNvSpPr/>
          <p:nvPr/>
        </p:nvSpPr>
        <p:spPr>
          <a:xfrm>
            <a:off x="5731328" y="4741225"/>
            <a:ext cx="154380" cy="130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C88C200-8C99-9BB9-95EA-4CA0AF78235E}"/>
              </a:ext>
            </a:extLst>
          </p:cNvPr>
          <p:cNvSpPr/>
          <p:nvPr/>
        </p:nvSpPr>
        <p:spPr>
          <a:xfrm>
            <a:off x="4030681" y="4730903"/>
            <a:ext cx="154380" cy="130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62897A-5524-54A1-B23D-D2040798864B}"/>
              </a:ext>
            </a:extLst>
          </p:cNvPr>
          <p:cNvSpPr/>
          <p:nvPr/>
        </p:nvSpPr>
        <p:spPr>
          <a:xfrm>
            <a:off x="2414649" y="4741225"/>
            <a:ext cx="154380" cy="130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5E8BDAC-67C3-D759-CFB6-3099CE5A57B6}"/>
              </a:ext>
            </a:extLst>
          </p:cNvPr>
          <p:cNvSpPr/>
          <p:nvPr/>
        </p:nvSpPr>
        <p:spPr>
          <a:xfrm>
            <a:off x="849085" y="4708569"/>
            <a:ext cx="154380" cy="130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AC5DC2E-FAA2-0ECD-5884-923CF62D65EE}"/>
              </a:ext>
            </a:extLst>
          </p:cNvPr>
          <p:cNvSpPr/>
          <p:nvPr/>
        </p:nvSpPr>
        <p:spPr>
          <a:xfrm>
            <a:off x="9197189" y="4741225"/>
            <a:ext cx="154380" cy="130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3AA395A-DAFD-86E6-1981-21023005A405}"/>
              </a:ext>
            </a:extLst>
          </p:cNvPr>
          <p:cNvCxnSpPr>
            <a:cxnSpLocks/>
          </p:cNvCxnSpPr>
          <p:nvPr/>
        </p:nvCxnSpPr>
        <p:spPr>
          <a:xfrm flipV="1">
            <a:off x="11142021" y="2230199"/>
            <a:ext cx="0" cy="1121001"/>
          </a:xfrm>
          <a:prstGeom prst="straightConnector1">
            <a:avLst/>
          </a:prstGeom>
          <a:ln>
            <a:solidFill>
              <a:srgbClr val="3B7D23"/>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Rounded Corners 28">
            <a:extLst>
              <a:ext uri="{FF2B5EF4-FFF2-40B4-BE49-F238E27FC236}">
                <a16:creationId xmlns:a16="http://schemas.microsoft.com/office/drawing/2014/main" id="{976FE244-7792-3B59-9F3A-78205FF86A81}"/>
              </a:ext>
            </a:extLst>
          </p:cNvPr>
          <p:cNvSpPr/>
          <p:nvPr/>
        </p:nvSpPr>
        <p:spPr>
          <a:xfrm>
            <a:off x="10137073" y="478360"/>
            <a:ext cx="1855518" cy="160575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Operational Plan &amp; Infrastructure Implications to Follow</a:t>
            </a:r>
          </a:p>
        </p:txBody>
      </p:sp>
      <p:pic>
        <p:nvPicPr>
          <p:cNvPr id="30" name="Picture 29">
            <a:extLst>
              <a:ext uri="{FF2B5EF4-FFF2-40B4-BE49-F238E27FC236}">
                <a16:creationId xmlns:a16="http://schemas.microsoft.com/office/drawing/2014/main" id="{4C63E094-9D97-3392-66AF-527039780B08}"/>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
        <p:nvSpPr>
          <p:cNvPr id="13" name="Oval 12">
            <a:extLst>
              <a:ext uri="{FF2B5EF4-FFF2-40B4-BE49-F238E27FC236}">
                <a16:creationId xmlns:a16="http://schemas.microsoft.com/office/drawing/2014/main" id="{607D06A5-07AD-53BB-BA25-ECBAC64BDBA3}"/>
              </a:ext>
            </a:extLst>
          </p:cNvPr>
          <p:cNvSpPr/>
          <p:nvPr/>
        </p:nvSpPr>
        <p:spPr>
          <a:xfrm>
            <a:off x="6582890" y="5507858"/>
            <a:ext cx="1897080" cy="94458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Strategic Objectives</a:t>
            </a:r>
          </a:p>
        </p:txBody>
      </p:sp>
      <p:sp>
        <p:nvSpPr>
          <p:cNvPr id="34" name="Oval 33">
            <a:extLst>
              <a:ext uri="{FF2B5EF4-FFF2-40B4-BE49-F238E27FC236}">
                <a16:creationId xmlns:a16="http://schemas.microsoft.com/office/drawing/2014/main" id="{8FB6403E-CFDF-6F2D-74B8-1F4984CF8CC9}"/>
              </a:ext>
            </a:extLst>
          </p:cNvPr>
          <p:cNvSpPr/>
          <p:nvPr/>
        </p:nvSpPr>
        <p:spPr>
          <a:xfrm>
            <a:off x="8298706" y="5508379"/>
            <a:ext cx="1897080" cy="94458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Building for Success</a:t>
            </a:r>
          </a:p>
        </p:txBody>
      </p:sp>
    </p:spTree>
    <p:extLst>
      <p:ext uri="{BB962C8B-B14F-4D97-AF65-F5344CB8AC3E}">
        <p14:creationId xmlns:p14="http://schemas.microsoft.com/office/powerpoint/2010/main" val="19121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ppt_x"/>
                                          </p:val>
                                        </p:tav>
                                        <p:tav tm="100000">
                                          <p:val>
                                            <p:strVal val="#ppt_x"/>
                                          </p:val>
                                        </p:tav>
                                      </p:tavLst>
                                    </p:anim>
                                    <p:anim calcmode="lin" valueType="num">
                                      <p:cBhvr additive="base">
                                        <p:cTn id="94" dur="500" fill="hold"/>
                                        <p:tgtEl>
                                          <p:spTgt spid="2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par>
                          <p:cTn id="99" fill="hold">
                            <p:stCondLst>
                              <p:cond delay="500"/>
                            </p:stCondLst>
                            <p:childTnLst>
                              <p:par>
                                <p:cTn id="100" presetID="42" presetClass="entr" presetSubtype="0"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ppt_x"/>
                                          </p:val>
                                        </p:tav>
                                        <p:tav tm="100000">
                                          <p:val>
                                            <p:strVal val="#ppt_x"/>
                                          </p:val>
                                        </p:tav>
                                      </p:tavLst>
                                    </p:anim>
                                    <p:anim calcmode="lin" valueType="num">
                                      <p:cBhvr additive="base">
                                        <p:cTn id="110" dur="500" fill="hold"/>
                                        <p:tgtEl>
                                          <p:spTgt spid="9"/>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fill="hold"/>
                                        <p:tgtEl>
                                          <p:spTgt spid="6"/>
                                        </p:tgtEl>
                                        <p:attrNameLst>
                                          <p:attrName>ppt_x</p:attrName>
                                        </p:attrNameLst>
                                      </p:cBhvr>
                                      <p:tavLst>
                                        <p:tav tm="0">
                                          <p:val>
                                            <p:strVal val="#ppt_x"/>
                                          </p:val>
                                        </p:tav>
                                        <p:tav tm="100000">
                                          <p:val>
                                            <p:strVal val="#ppt_x"/>
                                          </p:val>
                                        </p:tav>
                                      </p:tavLst>
                                    </p:anim>
                                    <p:anim calcmode="lin" valueType="num">
                                      <p:cBhvr additive="base">
                                        <p:cTn id="114" dur="500" fill="hold"/>
                                        <p:tgtEl>
                                          <p:spTgt spid="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additive="base">
                                        <p:cTn id="117" dur="500" fill="hold"/>
                                        <p:tgtEl>
                                          <p:spTgt spid="15"/>
                                        </p:tgtEl>
                                        <p:attrNameLst>
                                          <p:attrName>ppt_x</p:attrName>
                                        </p:attrNameLst>
                                      </p:cBhvr>
                                      <p:tavLst>
                                        <p:tav tm="0">
                                          <p:val>
                                            <p:strVal val="#ppt_x"/>
                                          </p:val>
                                        </p:tav>
                                        <p:tav tm="100000">
                                          <p:val>
                                            <p:strVal val="#ppt_x"/>
                                          </p:val>
                                        </p:tav>
                                      </p:tavLst>
                                    </p:anim>
                                    <p:anim calcmode="lin" valueType="num">
                                      <p:cBhvr additive="base">
                                        <p:cTn id="1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7" presetClass="entr" presetSubtype="10" fill="hold" nodeType="clickEffect">
                                  <p:stCondLst>
                                    <p:cond delay="0"/>
                                  </p:stCondLst>
                                  <p:childTnLst>
                                    <p:set>
                                      <p:cBhvr>
                                        <p:cTn id="122" dur="1" fill="hold">
                                          <p:stCondLst>
                                            <p:cond delay="0"/>
                                          </p:stCondLst>
                                        </p:cTn>
                                        <p:tgtEl>
                                          <p:spTgt spid="11"/>
                                        </p:tgtEl>
                                        <p:attrNameLst>
                                          <p:attrName>style.visibility</p:attrName>
                                        </p:attrNameLst>
                                      </p:cBhvr>
                                      <p:to>
                                        <p:strVal val="visible"/>
                                      </p:to>
                                    </p:set>
                                    <p:anim calcmode="lin" valueType="num">
                                      <p:cBhvr>
                                        <p:cTn id="123" dur="500" fill="hold"/>
                                        <p:tgtEl>
                                          <p:spTgt spid="11"/>
                                        </p:tgtEl>
                                        <p:attrNameLst>
                                          <p:attrName>ppt_w</p:attrName>
                                        </p:attrNameLst>
                                      </p:cBhvr>
                                      <p:tavLst>
                                        <p:tav tm="0">
                                          <p:val>
                                            <p:fltVal val="0"/>
                                          </p:val>
                                        </p:tav>
                                        <p:tav tm="100000">
                                          <p:val>
                                            <p:strVal val="#ppt_w"/>
                                          </p:val>
                                        </p:tav>
                                      </p:tavLst>
                                    </p:anim>
                                    <p:anim calcmode="lin" valueType="num">
                                      <p:cBhvr>
                                        <p:cTn id="124" dur="500" fill="hold"/>
                                        <p:tgtEl>
                                          <p:spTgt spid="11"/>
                                        </p:tgtEl>
                                        <p:attrNameLst>
                                          <p:attrName>ppt_h</p:attrName>
                                        </p:attrNameLst>
                                      </p:cBhvr>
                                      <p:tavLst>
                                        <p:tav tm="0">
                                          <p:val>
                                            <p:strVal val="#ppt_h"/>
                                          </p:val>
                                        </p:tav>
                                        <p:tav tm="100000">
                                          <p:val>
                                            <p:strVal val="#ppt_h"/>
                                          </p:val>
                                        </p:tav>
                                      </p:tavLst>
                                    </p:anim>
                                  </p:childTnLst>
                                </p:cTn>
                              </p:par>
                              <p:par>
                                <p:cTn id="125" presetID="17"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p:cTn id="127" dur="500" fill="hold"/>
                                        <p:tgtEl>
                                          <p:spTgt spid="29"/>
                                        </p:tgtEl>
                                        <p:attrNameLst>
                                          <p:attrName>ppt_w</p:attrName>
                                        </p:attrNameLst>
                                      </p:cBhvr>
                                      <p:tavLst>
                                        <p:tav tm="0">
                                          <p:val>
                                            <p:fltVal val="0"/>
                                          </p:val>
                                        </p:tav>
                                        <p:tav tm="100000">
                                          <p:val>
                                            <p:strVal val="#ppt_w"/>
                                          </p:val>
                                        </p:tav>
                                      </p:tavLst>
                                    </p:anim>
                                    <p:anim calcmode="lin" valueType="num">
                                      <p:cBhvr>
                                        <p:cTn id="12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4" grpId="0"/>
      <p:bldP spid="15" grpId="0"/>
      <p:bldP spid="16" grpId="0"/>
      <p:bldP spid="17" grpId="0"/>
      <p:bldP spid="18" grpId="0" animBg="1"/>
      <p:bldP spid="19" grpId="0"/>
      <p:bldP spid="20" grpId="0" animBg="1"/>
      <p:bldP spid="21" grpId="0"/>
      <p:bldP spid="22" grpId="0" animBg="1"/>
      <p:bldP spid="23" grpId="0" animBg="1"/>
      <p:bldP spid="24" grpId="0" animBg="1"/>
      <p:bldP spid="25" grpId="0" animBg="1"/>
      <p:bldP spid="26" grpId="0" animBg="1"/>
      <p:bldP spid="27" grpId="0" animBg="1"/>
      <p:bldP spid="28" grpId="0" animBg="1"/>
      <p:bldP spid="29" grpId="0" animBg="1"/>
      <p:bldP spid="1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057B-0F2C-9455-BD10-315475F26049}"/>
              </a:ext>
            </a:extLst>
          </p:cNvPr>
          <p:cNvSpPr>
            <a:spLocks noGrp="1"/>
          </p:cNvSpPr>
          <p:nvPr>
            <p:ph type="title"/>
          </p:nvPr>
        </p:nvSpPr>
        <p:spPr/>
        <p:txBody>
          <a:bodyPr/>
          <a:lstStyle/>
          <a:p>
            <a:r>
              <a:rPr lang="en-US" dirty="0"/>
              <a:t>Common Threads across These Brands?</a:t>
            </a:r>
          </a:p>
        </p:txBody>
      </p:sp>
      <p:sp>
        <p:nvSpPr>
          <p:cNvPr id="3" name="Content Placeholder 2">
            <a:extLst>
              <a:ext uri="{FF2B5EF4-FFF2-40B4-BE49-F238E27FC236}">
                <a16:creationId xmlns:a16="http://schemas.microsoft.com/office/drawing/2014/main" id="{8A9ACF88-D59C-A64D-E1B7-5A9120B159D0}"/>
              </a:ext>
            </a:extLst>
          </p:cNvPr>
          <p:cNvSpPr>
            <a:spLocks noGrp="1"/>
          </p:cNvSpPr>
          <p:nvPr>
            <p:ph idx="1"/>
          </p:nvPr>
        </p:nvSpPr>
        <p:spPr>
          <a:xfrm>
            <a:off x="962526" y="1825624"/>
            <a:ext cx="9512968" cy="4351338"/>
          </a:xfrm>
        </p:spPr>
        <p:txBody>
          <a:bodyPr/>
          <a:lstStyle/>
          <a:p>
            <a:r>
              <a:rPr lang="en-US" dirty="0"/>
              <a:t>Clear brand standards (service, quality, look &amp; feel)</a:t>
            </a:r>
          </a:p>
          <a:p>
            <a:r>
              <a:rPr lang="en-US" dirty="0"/>
              <a:t>Strong training &amp; support for franchisees/operators</a:t>
            </a:r>
          </a:p>
          <a:p>
            <a:r>
              <a:rPr lang="en-US" dirty="0"/>
              <a:t>Technology integration (apps, loyalty systems) that unify experiences</a:t>
            </a:r>
          </a:p>
          <a:p>
            <a:r>
              <a:rPr lang="en-US" dirty="0"/>
              <a:t>Willingness to adapt culturally without compromising brand identity</a:t>
            </a:r>
          </a:p>
        </p:txBody>
      </p:sp>
      <p:pic>
        <p:nvPicPr>
          <p:cNvPr id="4" name="Picture 3">
            <a:extLst>
              <a:ext uri="{FF2B5EF4-FFF2-40B4-BE49-F238E27FC236}">
                <a16:creationId xmlns:a16="http://schemas.microsoft.com/office/drawing/2014/main" id="{5F503552-603F-6E4F-0CD7-845F23B8CF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03897" y="134316"/>
            <a:ext cx="1787180" cy="1787180"/>
          </a:xfrm>
          <a:prstGeom prst="rect">
            <a:avLst/>
          </a:prstGeom>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p:spPr>
      </p:pic>
      <p:pic>
        <p:nvPicPr>
          <p:cNvPr id="5" name="Picture 4">
            <a:extLst>
              <a:ext uri="{FF2B5EF4-FFF2-40B4-BE49-F238E27FC236}">
                <a16:creationId xmlns:a16="http://schemas.microsoft.com/office/drawing/2014/main" id="{DC213F45-1568-671C-2078-D64BF7BCFC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23" y="5440251"/>
            <a:ext cx="3012687" cy="1200891"/>
          </a:xfrm>
          <a:prstGeom prst="rect">
            <a:avLst/>
          </a:prstGeom>
        </p:spPr>
      </p:pic>
      <p:pic>
        <p:nvPicPr>
          <p:cNvPr id="6" name="Picture 5">
            <a:extLst>
              <a:ext uri="{FF2B5EF4-FFF2-40B4-BE49-F238E27FC236}">
                <a16:creationId xmlns:a16="http://schemas.microsoft.com/office/drawing/2014/main" id="{7447D2DD-A6CA-1DFF-9F7A-396087239606}"/>
              </a:ext>
            </a:extLst>
          </p:cNvPr>
          <p:cNvPicPr>
            <a:picLocks noChangeAspect="1"/>
          </p:cNvPicPr>
          <p:nvPr/>
        </p:nvPicPr>
        <p:blipFill>
          <a:blip r:embed="rId4"/>
          <a:stretch>
            <a:fillRect/>
          </a:stretch>
        </p:blipFill>
        <p:spPr>
          <a:xfrm>
            <a:off x="10153365" y="4495470"/>
            <a:ext cx="2038635" cy="2362530"/>
          </a:xfrm>
          <a:prstGeom prst="rect">
            <a:avLst/>
          </a:prstGeom>
        </p:spPr>
      </p:pic>
      <p:pic>
        <p:nvPicPr>
          <p:cNvPr id="7" name="Picture 6">
            <a:extLst>
              <a:ext uri="{FF2B5EF4-FFF2-40B4-BE49-F238E27FC236}">
                <a16:creationId xmlns:a16="http://schemas.microsoft.com/office/drawing/2014/main" id="{DA602D48-41D5-DBED-F48A-FF6EA1D25B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3288" y="5440251"/>
            <a:ext cx="2423697" cy="1178969"/>
          </a:xfrm>
          <a:prstGeom prst="rect">
            <a:avLst/>
          </a:prstGeom>
        </p:spPr>
      </p:pic>
      <p:pic>
        <p:nvPicPr>
          <p:cNvPr id="8" name="Picture 7">
            <a:extLst>
              <a:ext uri="{FF2B5EF4-FFF2-40B4-BE49-F238E27FC236}">
                <a16:creationId xmlns:a16="http://schemas.microsoft.com/office/drawing/2014/main" id="{9BA205FD-E236-5B92-3E55-2003E9345F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1987" y="5587478"/>
            <a:ext cx="2451319" cy="1178968"/>
          </a:xfrm>
          <a:prstGeom prst="rect">
            <a:avLst/>
          </a:prstGeom>
        </p:spPr>
      </p:pic>
      <p:pic>
        <p:nvPicPr>
          <p:cNvPr id="9" name="Picture 8">
            <a:extLst>
              <a:ext uri="{FF2B5EF4-FFF2-40B4-BE49-F238E27FC236}">
                <a16:creationId xmlns:a16="http://schemas.microsoft.com/office/drawing/2014/main" id="{42F65278-B26D-C545-9C43-A4F3CCCEDBD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0138304" y="2152305"/>
            <a:ext cx="1952773" cy="1873371"/>
          </a:xfrm>
          <a:prstGeom prst="ellipse">
            <a:avLst/>
          </a:prstGeom>
          <a:ln w="57150">
            <a:solidFill>
              <a:schemeClr val="bg1"/>
            </a:solidFill>
          </a:ln>
        </p:spPr>
      </p:pic>
      <p:pic>
        <p:nvPicPr>
          <p:cNvPr id="10" name="Picture 9">
            <a:extLst>
              <a:ext uri="{FF2B5EF4-FFF2-40B4-BE49-F238E27FC236}">
                <a16:creationId xmlns:a16="http://schemas.microsoft.com/office/drawing/2014/main" id="{2F7FCE4C-8B7C-4513-B4D1-D273457FAC21}"/>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239331" y="5440251"/>
            <a:ext cx="1477641" cy="1178969"/>
          </a:xfrm>
          <a:prstGeom prst="rect">
            <a:avLst/>
          </a:prstGeom>
        </p:spPr>
      </p:pic>
    </p:spTree>
    <p:extLst>
      <p:ext uri="{BB962C8B-B14F-4D97-AF65-F5344CB8AC3E}">
        <p14:creationId xmlns:p14="http://schemas.microsoft.com/office/powerpoint/2010/main" val="6830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style.rotation</p:attrName>
                                        </p:attrNameLst>
                                      </p:cBhvr>
                                      <p:tavLst>
                                        <p:tav tm="0">
                                          <p:val>
                                            <p:fltVal val="720"/>
                                          </p:val>
                                        </p:tav>
                                        <p:tav tm="100000">
                                          <p:val>
                                            <p:fltVal val="0"/>
                                          </p:val>
                                        </p:tav>
                                      </p:tavLst>
                                    </p:anim>
                                    <p:anim calcmode="lin" valueType="num">
                                      <p:cBhvr>
                                        <p:cTn id="9" dur="1500" fill="hold"/>
                                        <p:tgtEl>
                                          <p:spTgt spid="4"/>
                                        </p:tgtEl>
                                        <p:attrNameLst>
                                          <p:attrName>ppt_h</p:attrName>
                                        </p:attrNameLst>
                                      </p:cBhvr>
                                      <p:tavLst>
                                        <p:tav tm="0">
                                          <p:val>
                                            <p:fltVal val="0"/>
                                          </p:val>
                                        </p:tav>
                                        <p:tav tm="100000">
                                          <p:val>
                                            <p:strVal val="#ppt_h"/>
                                          </p:val>
                                        </p:tav>
                                      </p:tavLst>
                                    </p:anim>
                                    <p:anim calcmode="lin" valueType="num">
                                      <p:cBhvr>
                                        <p:cTn id="10" dur="15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3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par>
                          <p:cTn id="23" fill="hold">
                            <p:stCondLst>
                              <p:cond delay="3500"/>
                            </p:stCondLst>
                            <p:childTnLst>
                              <p:par>
                                <p:cTn id="24" presetID="26"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par>
                          <p:cTn id="40" fill="hold">
                            <p:stCondLst>
                              <p:cond delay="5500"/>
                            </p:stCondLst>
                            <p:childTnLst>
                              <p:par>
                                <p:cTn id="41" presetID="45"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ppt_w</p:attrName>
                                        </p:attrNameLst>
                                      </p:cBhvr>
                                      <p:tavLst>
                                        <p:tav tm="0" fmla="#ppt_w*sin(2.5*pi*$)">
                                          <p:val>
                                            <p:fltVal val="0"/>
                                          </p:val>
                                        </p:tav>
                                        <p:tav tm="100000">
                                          <p:val>
                                            <p:fltVal val="1"/>
                                          </p:val>
                                        </p:tav>
                                      </p:tavLst>
                                    </p:anim>
                                    <p:anim calcmode="lin" valueType="num">
                                      <p:cBhvr>
                                        <p:cTn id="45" dur="20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7500"/>
                            </p:stCondLst>
                            <p:childTnLst>
                              <p:par>
                                <p:cTn id="47" presetID="45"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anim calcmode="lin" valueType="num">
                                      <p:cBhvr>
                                        <p:cTn id="50" dur="2000" fill="hold"/>
                                        <p:tgtEl>
                                          <p:spTgt spid="9"/>
                                        </p:tgtEl>
                                        <p:attrNameLst>
                                          <p:attrName>ppt_w</p:attrName>
                                        </p:attrNameLst>
                                      </p:cBhvr>
                                      <p:tavLst>
                                        <p:tav tm="0" fmla="#ppt_w*sin(2.5*pi*$)">
                                          <p:val>
                                            <p:fltVal val="0"/>
                                          </p:val>
                                        </p:tav>
                                        <p:tav tm="100000">
                                          <p:val>
                                            <p:fltVal val="1"/>
                                          </p:val>
                                        </p:tav>
                                      </p:tavLst>
                                    </p:anim>
                                    <p:anim calcmode="lin" valueType="num">
                                      <p:cBhvr>
                                        <p:cTn id="51" dur="2000" fill="hold"/>
                                        <p:tgtEl>
                                          <p:spTgt spid="9"/>
                                        </p:tgtEl>
                                        <p:attrNameLst>
                                          <p:attrName>ppt_h</p:attrName>
                                        </p:attrNameLst>
                                      </p:cBhvr>
                                      <p:tavLst>
                                        <p:tav tm="0">
                                          <p:val>
                                            <p:strVal val="#ppt_h"/>
                                          </p:val>
                                        </p:tav>
                                        <p:tav tm="100000">
                                          <p:val>
                                            <p:strVal val="#ppt_h"/>
                                          </p:val>
                                        </p:tav>
                                      </p:tavLst>
                                    </p:anim>
                                  </p:childTnLst>
                                </p:cTn>
                              </p:par>
                            </p:childTnLst>
                          </p:cTn>
                        </p:par>
                        <p:par>
                          <p:cTn id="52" fill="hold">
                            <p:stCondLst>
                              <p:cond delay="9500"/>
                            </p:stCondLst>
                            <p:childTnLst>
                              <p:par>
                                <p:cTn id="53" presetID="45"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anim calcmode="lin" valueType="num">
                                      <p:cBhvr>
                                        <p:cTn id="56" dur="2000" fill="hold"/>
                                        <p:tgtEl>
                                          <p:spTgt spid="10"/>
                                        </p:tgtEl>
                                        <p:attrNameLst>
                                          <p:attrName>ppt_w</p:attrName>
                                        </p:attrNameLst>
                                      </p:cBhvr>
                                      <p:tavLst>
                                        <p:tav tm="0" fmla="#ppt_w*sin(2.5*pi*$)">
                                          <p:val>
                                            <p:fltVal val="0"/>
                                          </p:val>
                                        </p:tav>
                                        <p:tav tm="100000">
                                          <p:val>
                                            <p:fltVal val="1"/>
                                          </p:val>
                                        </p:tav>
                                      </p:tavLst>
                                    </p:anim>
                                    <p:anim calcmode="lin" valueType="num">
                                      <p:cBhvr>
                                        <p:cTn id="5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Effect transition="in" filter="wipe(down)">
                                      <p:cBhvr>
                                        <p:cTn id="62" dur="500"/>
                                        <p:tgtEl>
                                          <p:spTgt spid="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Effect transition="in" filter="wipe(down)">
                                      <p:cBhvr>
                                        <p:cTn id="67" dur="500"/>
                                        <p:tgtEl>
                                          <p:spTgt spid="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wipe(down)">
                                      <p:cBhvr>
                                        <p:cTn id="72" dur="500"/>
                                        <p:tgtEl>
                                          <p:spTgt spid="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wipe(down)">
                                      <p:cBhvr>
                                        <p:cTn id="7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31434E8-38D2-6C8F-979F-DF8976E9B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FB1D6-23B2-E5C1-230D-543ECC763D2E}"/>
              </a:ext>
            </a:extLst>
          </p:cNvPr>
          <p:cNvSpPr>
            <a:spLocks noGrp="1"/>
          </p:cNvSpPr>
          <p:nvPr>
            <p:ph type="title"/>
          </p:nvPr>
        </p:nvSpPr>
        <p:spPr>
          <a:xfrm>
            <a:off x="838200" y="148557"/>
            <a:ext cx="10515600" cy="1325563"/>
          </a:xfrm>
        </p:spPr>
        <p:txBody>
          <a:bodyPr/>
          <a:lstStyle/>
          <a:p>
            <a:r>
              <a:rPr lang="en-US" dirty="0"/>
              <a:t>User &amp; Brand Experience</a:t>
            </a:r>
            <a:endParaRPr lang="en-US" sz="3200" i="1" dirty="0"/>
          </a:p>
        </p:txBody>
      </p:sp>
      <p:pic>
        <p:nvPicPr>
          <p:cNvPr id="11" name="Picture 10">
            <a:extLst>
              <a:ext uri="{FF2B5EF4-FFF2-40B4-BE49-F238E27FC236}">
                <a16:creationId xmlns:a16="http://schemas.microsoft.com/office/drawing/2014/main" id="{B91B7065-96CE-F986-879D-B401D6FED23F}"/>
              </a:ext>
            </a:extLst>
          </p:cNvPr>
          <p:cNvPicPr>
            <a:picLocks noChangeAspect="1"/>
          </p:cNvPicPr>
          <p:nvPr/>
        </p:nvPicPr>
        <p:blipFill>
          <a:blip r:embed="rId2" cstate="email">
            <a:extLst>
              <a:ext uri="{28A0092B-C50C-407E-A947-70E740481C1C}">
                <a14:useLocalDpi xmlns:a14="http://schemas.microsoft.com/office/drawing/2010/main"/>
              </a:ext>
            </a:extLst>
          </a:blip>
          <a:srcRect l="6362" t="8002" r="5729" b="4733"/>
          <a:stretch>
            <a:fillRect/>
          </a:stretch>
        </p:blipFill>
        <p:spPr>
          <a:xfrm>
            <a:off x="7328039" y="1474120"/>
            <a:ext cx="2453635" cy="4949240"/>
          </a:xfrm>
          <a:prstGeom prst="roundRect">
            <a:avLst/>
          </a:prstGeom>
        </p:spPr>
      </p:pic>
      <p:pic>
        <p:nvPicPr>
          <p:cNvPr id="12" name="Picture 11">
            <a:extLst>
              <a:ext uri="{FF2B5EF4-FFF2-40B4-BE49-F238E27FC236}">
                <a16:creationId xmlns:a16="http://schemas.microsoft.com/office/drawing/2014/main" id="{C3B9AD52-61D8-9218-6CDE-7778CFAA95F7}"/>
              </a:ext>
            </a:extLst>
          </p:cNvPr>
          <p:cNvPicPr>
            <a:picLocks noChangeAspect="1"/>
          </p:cNvPicPr>
          <p:nvPr/>
        </p:nvPicPr>
        <p:blipFill>
          <a:blip r:embed="rId3"/>
          <a:stretch>
            <a:fillRect/>
          </a:stretch>
        </p:blipFill>
        <p:spPr>
          <a:xfrm>
            <a:off x="3059458" y="1745014"/>
            <a:ext cx="6722215" cy="2779981"/>
          </a:xfrm>
          <a:prstGeom prst="rect">
            <a:avLst/>
          </a:prstGeom>
        </p:spPr>
      </p:pic>
      <p:pic>
        <p:nvPicPr>
          <p:cNvPr id="13" name="Picture 12">
            <a:extLst>
              <a:ext uri="{FF2B5EF4-FFF2-40B4-BE49-F238E27FC236}">
                <a16:creationId xmlns:a16="http://schemas.microsoft.com/office/drawing/2014/main" id="{EB7587AA-82E2-907D-64ED-ABFEE54715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54948">
            <a:off x="2235692" y="1943509"/>
            <a:ext cx="3351472" cy="4264028"/>
          </a:xfrm>
          <a:prstGeom prst="rect">
            <a:avLst/>
          </a:prstGeom>
          <a:effectLst>
            <a:outerShdw blurRad="50800" dist="38100" dir="2700000" sx="102000" sy="102000" algn="tl" rotWithShape="0">
              <a:prstClr val="black">
                <a:alpha val="40000"/>
              </a:prstClr>
            </a:outerShdw>
          </a:effectLst>
        </p:spPr>
      </p:pic>
      <p:pic>
        <p:nvPicPr>
          <p:cNvPr id="14" name="Picture 13">
            <a:extLst>
              <a:ext uri="{FF2B5EF4-FFF2-40B4-BE49-F238E27FC236}">
                <a16:creationId xmlns:a16="http://schemas.microsoft.com/office/drawing/2014/main" id="{171F6D67-E477-6152-CEF9-155B45D99D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18329">
            <a:off x="7003492" y="1938937"/>
            <a:ext cx="3464769" cy="4426614"/>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00155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500"/>
                            </p:stCondLst>
                            <p:childTnLst>
                              <p:par>
                                <p:cTn id="23" presetID="53" presetClass="entr" presetSubtype="16" fill="hold" nodeType="afterEffect">
                                  <p:stCondLst>
                                    <p:cond delay="20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909F-6249-1CB5-4BC5-5D80A5555090}"/>
              </a:ext>
            </a:extLst>
          </p:cNvPr>
          <p:cNvSpPr>
            <a:spLocks noGrp="1"/>
          </p:cNvSpPr>
          <p:nvPr>
            <p:ph type="title"/>
          </p:nvPr>
        </p:nvSpPr>
        <p:spPr/>
        <p:txBody>
          <a:bodyPr/>
          <a:lstStyle/>
          <a:p>
            <a:r>
              <a:rPr lang="en-US" b="1" dirty="0"/>
              <a:t>Two-Part Exercise</a:t>
            </a:r>
          </a:p>
        </p:txBody>
      </p:sp>
      <p:sp>
        <p:nvSpPr>
          <p:cNvPr id="4" name="Oval 3">
            <a:extLst>
              <a:ext uri="{FF2B5EF4-FFF2-40B4-BE49-F238E27FC236}">
                <a16:creationId xmlns:a16="http://schemas.microsoft.com/office/drawing/2014/main" id="{2359216B-954F-BC87-39D9-DB1B0CC96432}"/>
              </a:ext>
            </a:extLst>
          </p:cNvPr>
          <p:cNvSpPr/>
          <p:nvPr/>
        </p:nvSpPr>
        <p:spPr>
          <a:xfrm>
            <a:off x="7335254" y="1540042"/>
            <a:ext cx="3212432" cy="4301541"/>
          </a:xfrm>
          <a:prstGeom prst="ellipse">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What are attributes of the CCA brand that we want &amp; how do we get there?</a:t>
            </a:r>
          </a:p>
        </p:txBody>
      </p:sp>
      <p:sp>
        <p:nvSpPr>
          <p:cNvPr id="5" name="Oval 4">
            <a:extLst>
              <a:ext uri="{FF2B5EF4-FFF2-40B4-BE49-F238E27FC236}">
                <a16:creationId xmlns:a16="http://schemas.microsoft.com/office/drawing/2014/main" id="{1134BF9D-E511-5F22-961F-B1C73BFBAD9A}"/>
              </a:ext>
            </a:extLst>
          </p:cNvPr>
          <p:cNvSpPr/>
          <p:nvPr/>
        </p:nvSpPr>
        <p:spPr>
          <a:xfrm>
            <a:off x="2077453" y="1585537"/>
            <a:ext cx="3212432" cy="4301541"/>
          </a:xfrm>
          <a:prstGeom prst="ellipse">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What are world-class brands that deliver great, consistent experiences at the local or regional level?</a:t>
            </a:r>
          </a:p>
        </p:txBody>
      </p:sp>
      <p:cxnSp>
        <p:nvCxnSpPr>
          <p:cNvPr id="7" name="Straight Connector 6">
            <a:extLst>
              <a:ext uri="{FF2B5EF4-FFF2-40B4-BE49-F238E27FC236}">
                <a16:creationId xmlns:a16="http://schemas.microsoft.com/office/drawing/2014/main" id="{EB111A39-5852-15E9-D9CD-FD7EB776B179}"/>
              </a:ext>
            </a:extLst>
          </p:cNvPr>
          <p:cNvCxnSpPr/>
          <p:nvPr/>
        </p:nvCxnSpPr>
        <p:spPr>
          <a:xfrm flipV="1">
            <a:off x="6268452" y="1540041"/>
            <a:ext cx="0" cy="4301541"/>
          </a:xfrm>
          <a:prstGeom prst="line">
            <a:avLst/>
          </a:prstGeom>
          <a:ln w="38100">
            <a:solidFill>
              <a:srgbClr val="AC67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3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81C8-5A26-C07E-97B2-7A793C6D93B4}"/>
              </a:ext>
            </a:extLst>
          </p:cNvPr>
          <p:cNvSpPr>
            <a:spLocks noGrp="1"/>
          </p:cNvSpPr>
          <p:nvPr>
            <p:ph type="title"/>
          </p:nvPr>
        </p:nvSpPr>
        <p:spPr/>
        <p:txBody>
          <a:bodyPr/>
          <a:lstStyle/>
          <a:p>
            <a:r>
              <a:rPr lang="en-US" dirty="0"/>
              <a:t>Things to Add</a:t>
            </a:r>
          </a:p>
        </p:txBody>
      </p:sp>
      <p:sp>
        <p:nvSpPr>
          <p:cNvPr id="3" name="Content Placeholder 2">
            <a:extLst>
              <a:ext uri="{FF2B5EF4-FFF2-40B4-BE49-F238E27FC236}">
                <a16:creationId xmlns:a16="http://schemas.microsoft.com/office/drawing/2014/main" id="{2524D1F3-7E79-2982-B756-53DE20B64950}"/>
              </a:ext>
            </a:extLst>
          </p:cNvPr>
          <p:cNvSpPr>
            <a:spLocks noGrp="1"/>
          </p:cNvSpPr>
          <p:nvPr>
            <p:ph idx="1"/>
          </p:nvPr>
        </p:nvSpPr>
        <p:spPr/>
        <p:txBody>
          <a:bodyPr/>
          <a:lstStyle/>
          <a:p>
            <a:r>
              <a:rPr lang="en-US" dirty="0"/>
              <a:t>Ann’s stuff</a:t>
            </a:r>
          </a:p>
          <a:p>
            <a:r>
              <a:rPr lang="en-US" dirty="0"/>
              <a:t>ASA/CSSA/SSSA strategic plans</a:t>
            </a:r>
          </a:p>
          <a:p>
            <a:r>
              <a:rPr lang="en-US" dirty="0"/>
              <a:t>Member Hub</a:t>
            </a:r>
          </a:p>
          <a:p>
            <a:r>
              <a:rPr lang="en-US" dirty="0"/>
              <a:t>Practice exam</a:t>
            </a:r>
          </a:p>
          <a:p>
            <a:r>
              <a:rPr lang="en-US" dirty="0"/>
              <a:t>Study Guide, etc.</a:t>
            </a:r>
          </a:p>
          <a:p>
            <a:r>
              <a:rPr lang="en-US" dirty="0"/>
              <a:t>Bring in Good to Great (confront brutal truths, technology as accelerator, etc.)</a:t>
            </a:r>
          </a:p>
        </p:txBody>
      </p:sp>
    </p:spTree>
    <p:extLst>
      <p:ext uri="{BB962C8B-B14F-4D97-AF65-F5344CB8AC3E}">
        <p14:creationId xmlns:p14="http://schemas.microsoft.com/office/powerpoint/2010/main" val="3447137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united states&#10;&#10;AI-generated content may be incorrect.">
            <a:extLst>
              <a:ext uri="{FF2B5EF4-FFF2-40B4-BE49-F238E27FC236}">
                <a16:creationId xmlns:a16="http://schemas.microsoft.com/office/drawing/2014/main" id="{5F453B51-0765-E636-4114-CFDC308059F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972" y="-31"/>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A45BE-7CF8-28C2-4474-1BABDD4B3895}"/>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b="1" dirty="0">
                <a:solidFill>
                  <a:schemeClr val="accent6">
                    <a:lumMod val="50000"/>
                  </a:schemeClr>
                </a:solidFill>
              </a:rPr>
              <a:t>A New Era of Collaboration</a:t>
            </a: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A478144-CAC6-AE2E-609D-6F046FBB50CC}"/>
              </a:ext>
            </a:extLst>
          </p:cNvPr>
          <p:cNvSpPr/>
          <p:nvPr/>
        </p:nvSpPr>
        <p:spPr>
          <a:xfrm>
            <a:off x="7277864" y="2663190"/>
            <a:ext cx="274320" cy="251460"/>
          </a:xfrm>
          <a:prstGeom prst="ellipse">
            <a:avLst/>
          </a:prstGeom>
          <a:solidFill>
            <a:srgbClr val="C00000"/>
          </a:solidFill>
          <a:effectLst>
            <a:glow rad="101600">
              <a:schemeClr val="bg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4CB35A5-B984-FACF-1878-CB2B8844112B}"/>
              </a:ext>
            </a:extLst>
          </p:cNvPr>
          <p:cNvSpPr/>
          <p:nvPr/>
        </p:nvSpPr>
        <p:spPr>
          <a:xfrm>
            <a:off x="10026532" y="2102558"/>
            <a:ext cx="1607693" cy="914400"/>
          </a:xfrm>
          <a:prstGeom prst="ellipse">
            <a:avLst/>
          </a:prstGeom>
          <a:noFill/>
          <a:ln w="76200">
            <a:solidFill>
              <a:srgbClr val="FF0000"/>
            </a:solidFill>
          </a:ln>
          <a:effectLst>
            <a:glow rad="165100">
              <a:schemeClr val="bg1">
                <a:alpha val="7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77F6D5F-EC86-9CF2-C0F4-3F0C92D9CCC4}"/>
              </a:ext>
            </a:extLst>
          </p:cNvPr>
          <p:cNvSpPr/>
          <p:nvPr/>
        </p:nvSpPr>
        <p:spPr>
          <a:xfrm>
            <a:off x="6739441" y="2068830"/>
            <a:ext cx="1383030" cy="50292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“Madison”</a:t>
            </a:r>
          </a:p>
        </p:txBody>
      </p:sp>
      <p:cxnSp>
        <p:nvCxnSpPr>
          <p:cNvPr id="11" name="Straight Arrow Connector 10">
            <a:extLst>
              <a:ext uri="{FF2B5EF4-FFF2-40B4-BE49-F238E27FC236}">
                <a16:creationId xmlns:a16="http://schemas.microsoft.com/office/drawing/2014/main" id="{3685FDD5-D67A-FC79-F231-40606F0442D0}"/>
              </a:ext>
            </a:extLst>
          </p:cNvPr>
          <p:cNvCxnSpPr>
            <a:cxnSpLocks/>
          </p:cNvCxnSpPr>
          <p:nvPr/>
        </p:nvCxnSpPr>
        <p:spPr>
          <a:xfrm flipH="1">
            <a:off x="8179713" y="2339901"/>
            <a:ext cx="1859763" cy="0"/>
          </a:xfrm>
          <a:prstGeom prst="straightConnector1">
            <a:avLst/>
          </a:prstGeom>
          <a:ln w="76200">
            <a:solidFill>
              <a:srgbClr val="FF0000"/>
            </a:solidFill>
            <a:tailEnd type="triangle"/>
          </a:ln>
          <a:effectLst>
            <a:glow rad="127000">
              <a:schemeClr val="bg1">
                <a:alpha val="98000"/>
              </a:schemeClr>
            </a:glow>
          </a:effectLst>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9B1A2A0F-BA92-795C-C62A-72114454D77D}"/>
              </a:ext>
            </a:extLst>
          </p:cNvPr>
          <p:cNvSpPr/>
          <p:nvPr/>
        </p:nvSpPr>
        <p:spPr>
          <a:xfrm>
            <a:off x="8415571" y="1737360"/>
            <a:ext cx="1681147" cy="50292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“@&amp;%$#!”</a:t>
            </a:r>
          </a:p>
        </p:txBody>
      </p:sp>
      <p:cxnSp>
        <p:nvCxnSpPr>
          <p:cNvPr id="24" name="Straight Arrow Connector 23">
            <a:extLst>
              <a:ext uri="{FF2B5EF4-FFF2-40B4-BE49-F238E27FC236}">
                <a16:creationId xmlns:a16="http://schemas.microsoft.com/office/drawing/2014/main" id="{C20377BB-2BE1-9696-A599-192EF1C8F3B5}"/>
              </a:ext>
            </a:extLst>
          </p:cNvPr>
          <p:cNvCxnSpPr>
            <a:cxnSpLocks/>
          </p:cNvCxnSpPr>
          <p:nvPr/>
        </p:nvCxnSpPr>
        <p:spPr>
          <a:xfrm flipV="1">
            <a:off x="7719900" y="2788920"/>
            <a:ext cx="2235630" cy="30480"/>
          </a:xfrm>
          <a:prstGeom prst="straightConnector1">
            <a:avLst/>
          </a:prstGeom>
          <a:ln w="76200">
            <a:solidFill>
              <a:srgbClr val="C00000"/>
            </a:solidFill>
            <a:tailEnd type="triangle"/>
          </a:ln>
          <a:effectLst>
            <a:glow rad="127000">
              <a:schemeClr val="bg1">
                <a:alpha val="98000"/>
              </a:schemeClr>
            </a:glow>
          </a:effectLst>
        </p:spPr>
        <p:style>
          <a:lnRef idx="2">
            <a:schemeClr val="accent1"/>
          </a:lnRef>
          <a:fillRef idx="0">
            <a:schemeClr val="accent1"/>
          </a:fillRef>
          <a:effectRef idx="1">
            <a:schemeClr val="accent1"/>
          </a:effectRef>
          <a:fontRef idx="minor">
            <a:schemeClr val="tx1"/>
          </a:fontRef>
        </p:style>
      </p:cxnSp>
      <p:sp>
        <p:nvSpPr>
          <p:cNvPr id="28" name="Rectangle: Rounded Corners 27">
            <a:extLst>
              <a:ext uri="{FF2B5EF4-FFF2-40B4-BE49-F238E27FC236}">
                <a16:creationId xmlns:a16="http://schemas.microsoft.com/office/drawing/2014/main" id="{CB980AF8-9ECB-F0F7-B31A-44F0F8A3C9B5}"/>
              </a:ext>
            </a:extLst>
          </p:cNvPr>
          <p:cNvSpPr/>
          <p:nvPr/>
        </p:nvSpPr>
        <p:spPr>
          <a:xfrm>
            <a:off x="7918679" y="3016958"/>
            <a:ext cx="1681147" cy="50292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“@&amp;%$#!”</a:t>
            </a:r>
          </a:p>
        </p:txBody>
      </p:sp>
      <p:sp>
        <p:nvSpPr>
          <p:cNvPr id="29" name="Oval 28">
            <a:extLst>
              <a:ext uri="{FF2B5EF4-FFF2-40B4-BE49-F238E27FC236}">
                <a16:creationId xmlns:a16="http://schemas.microsoft.com/office/drawing/2014/main" id="{7228ECD6-B935-D3C0-BA81-1547DEBE6280}"/>
              </a:ext>
            </a:extLst>
          </p:cNvPr>
          <p:cNvSpPr/>
          <p:nvPr/>
        </p:nvSpPr>
        <p:spPr>
          <a:xfrm>
            <a:off x="8942529" y="4502858"/>
            <a:ext cx="1763208" cy="914400"/>
          </a:xfrm>
          <a:prstGeom prst="ellipse">
            <a:avLst/>
          </a:prstGeom>
          <a:noFill/>
          <a:ln w="76200">
            <a:solidFill>
              <a:srgbClr val="FF0000"/>
            </a:solidFill>
          </a:ln>
          <a:effectLst>
            <a:glow rad="165100">
              <a:schemeClr val="bg1">
                <a:alpha val="7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7499997-0E2A-BDEE-688F-9171B03A5A16}"/>
              </a:ext>
            </a:extLst>
          </p:cNvPr>
          <p:cNvSpPr/>
          <p:nvPr/>
        </p:nvSpPr>
        <p:spPr>
          <a:xfrm>
            <a:off x="2577670" y="3673991"/>
            <a:ext cx="2146628" cy="914400"/>
          </a:xfrm>
          <a:prstGeom prst="ellipse">
            <a:avLst/>
          </a:prstGeom>
          <a:noFill/>
          <a:ln w="76200">
            <a:solidFill>
              <a:srgbClr val="FF0000"/>
            </a:solidFill>
          </a:ln>
          <a:effectLst>
            <a:glow rad="165100">
              <a:schemeClr val="bg1">
                <a:alpha val="7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D46B9B2-423F-8AF0-2D37-B7F70002AAF2}"/>
              </a:ext>
            </a:extLst>
          </p:cNvPr>
          <p:cNvSpPr/>
          <p:nvPr/>
        </p:nvSpPr>
        <p:spPr>
          <a:xfrm>
            <a:off x="5807331" y="4286250"/>
            <a:ext cx="1607693" cy="1325879"/>
          </a:xfrm>
          <a:prstGeom prst="ellipse">
            <a:avLst/>
          </a:prstGeom>
          <a:noFill/>
          <a:ln w="76200">
            <a:solidFill>
              <a:srgbClr val="FF0000"/>
            </a:solidFill>
          </a:ln>
          <a:effectLst>
            <a:glow rad="165100">
              <a:schemeClr val="bg1">
                <a:alpha val="7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76B330D0-E1C5-D71A-8B65-EFDF1740D658}"/>
              </a:ext>
            </a:extLst>
          </p:cNvPr>
          <p:cNvCxnSpPr>
            <a:cxnSpLocks/>
            <a:stCxn id="29" idx="1"/>
          </p:cNvCxnSpPr>
          <p:nvPr/>
        </p:nvCxnSpPr>
        <p:spPr>
          <a:xfrm flipH="1" flipV="1">
            <a:off x="7439440" y="3075243"/>
            <a:ext cx="1761305" cy="1561526"/>
          </a:xfrm>
          <a:prstGeom prst="straightConnector1">
            <a:avLst/>
          </a:prstGeom>
          <a:ln w="76200">
            <a:solidFill>
              <a:srgbClr val="FF0000"/>
            </a:solidFill>
            <a:tailEnd type="triangle"/>
          </a:ln>
          <a:effectLst>
            <a:glow rad="127000">
              <a:schemeClr val="bg1">
                <a:alpha val="98000"/>
              </a:schemeClr>
            </a:glow>
          </a:effectLst>
        </p:spPr>
        <p:style>
          <a:lnRef idx="2">
            <a:schemeClr val="accent1"/>
          </a:lnRef>
          <a:fillRef idx="0">
            <a:schemeClr val="accent1"/>
          </a:fillRef>
          <a:effectRef idx="1">
            <a:schemeClr val="accent1"/>
          </a:effectRef>
          <a:fontRef idx="minor">
            <a:schemeClr val="tx1"/>
          </a:fontRef>
        </p:style>
      </p:cxnSp>
      <p:sp>
        <p:nvSpPr>
          <p:cNvPr id="33" name="Rectangle: Rounded Corners 32">
            <a:extLst>
              <a:ext uri="{FF2B5EF4-FFF2-40B4-BE49-F238E27FC236}">
                <a16:creationId xmlns:a16="http://schemas.microsoft.com/office/drawing/2014/main" id="{DADCB451-6F31-9C62-B393-074D99D60E17}"/>
              </a:ext>
            </a:extLst>
          </p:cNvPr>
          <p:cNvSpPr/>
          <p:nvPr/>
        </p:nvSpPr>
        <p:spPr>
          <a:xfrm rot="2505832">
            <a:off x="7979288" y="3589493"/>
            <a:ext cx="1681147" cy="50292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“@&amp;%$#!”</a:t>
            </a:r>
          </a:p>
        </p:txBody>
      </p:sp>
      <p:cxnSp>
        <p:nvCxnSpPr>
          <p:cNvPr id="40" name="Straight Arrow Connector 39">
            <a:extLst>
              <a:ext uri="{FF2B5EF4-FFF2-40B4-BE49-F238E27FC236}">
                <a16:creationId xmlns:a16="http://schemas.microsoft.com/office/drawing/2014/main" id="{871E3D4A-D6C5-4F01-7EA3-CB621B5D6C30}"/>
              </a:ext>
            </a:extLst>
          </p:cNvPr>
          <p:cNvCxnSpPr>
            <a:cxnSpLocks/>
          </p:cNvCxnSpPr>
          <p:nvPr/>
        </p:nvCxnSpPr>
        <p:spPr>
          <a:xfrm flipV="1">
            <a:off x="5870287" y="2961029"/>
            <a:ext cx="1010777" cy="1639968"/>
          </a:xfrm>
          <a:prstGeom prst="straightConnector1">
            <a:avLst/>
          </a:prstGeom>
          <a:ln w="76200">
            <a:solidFill>
              <a:srgbClr val="FF0000"/>
            </a:solidFill>
            <a:tailEnd type="triangle"/>
          </a:ln>
          <a:effectLst>
            <a:glow rad="127000">
              <a:schemeClr val="bg1">
                <a:alpha val="98000"/>
              </a:schemeClr>
            </a:glow>
          </a:effectLst>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03820168-5B1B-51AF-CFC6-FEC09EFF9796}"/>
              </a:ext>
            </a:extLst>
          </p:cNvPr>
          <p:cNvSpPr/>
          <p:nvPr/>
        </p:nvSpPr>
        <p:spPr>
          <a:xfrm rot="18148127">
            <a:off x="5916126" y="3739193"/>
            <a:ext cx="1681147" cy="50292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“@&amp;%$#!”</a:t>
            </a:r>
          </a:p>
        </p:txBody>
      </p:sp>
      <p:cxnSp>
        <p:nvCxnSpPr>
          <p:cNvPr id="45" name="Straight Arrow Connector 44">
            <a:extLst>
              <a:ext uri="{FF2B5EF4-FFF2-40B4-BE49-F238E27FC236}">
                <a16:creationId xmlns:a16="http://schemas.microsoft.com/office/drawing/2014/main" id="{30776DC6-3A62-86E3-A1FE-3970091943A0}"/>
              </a:ext>
            </a:extLst>
          </p:cNvPr>
          <p:cNvCxnSpPr>
            <a:cxnSpLocks/>
          </p:cNvCxnSpPr>
          <p:nvPr/>
        </p:nvCxnSpPr>
        <p:spPr>
          <a:xfrm flipV="1">
            <a:off x="4066203" y="2339901"/>
            <a:ext cx="2501587" cy="1337273"/>
          </a:xfrm>
          <a:prstGeom prst="straightConnector1">
            <a:avLst/>
          </a:prstGeom>
          <a:ln w="76200">
            <a:solidFill>
              <a:srgbClr val="FF0000"/>
            </a:solidFill>
            <a:tailEnd type="triangle"/>
          </a:ln>
          <a:effectLst>
            <a:glow rad="127000">
              <a:schemeClr val="bg1">
                <a:alpha val="98000"/>
              </a:schemeClr>
            </a:glow>
          </a:effectLst>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5F1C9EB8-C0DE-8D74-E8B6-99371D8A4532}"/>
              </a:ext>
            </a:extLst>
          </p:cNvPr>
          <p:cNvSpPr/>
          <p:nvPr/>
        </p:nvSpPr>
        <p:spPr>
          <a:xfrm rot="19862819">
            <a:off x="4605187" y="3129730"/>
            <a:ext cx="1681147" cy="50292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“@&amp;%$#!”</a:t>
            </a:r>
          </a:p>
        </p:txBody>
      </p:sp>
      <p:cxnSp>
        <p:nvCxnSpPr>
          <p:cNvPr id="51" name="Straight Arrow Connector 50">
            <a:extLst>
              <a:ext uri="{FF2B5EF4-FFF2-40B4-BE49-F238E27FC236}">
                <a16:creationId xmlns:a16="http://schemas.microsoft.com/office/drawing/2014/main" id="{580AB349-6DD9-3480-72FC-B978F509A8B3}"/>
              </a:ext>
            </a:extLst>
          </p:cNvPr>
          <p:cNvCxnSpPr>
            <a:cxnSpLocks/>
          </p:cNvCxnSpPr>
          <p:nvPr/>
        </p:nvCxnSpPr>
        <p:spPr>
          <a:xfrm flipH="1" flipV="1">
            <a:off x="7388149" y="1057698"/>
            <a:ext cx="26875" cy="943108"/>
          </a:xfrm>
          <a:prstGeom prst="straightConnector1">
            <a:avLst/>
          </a:prstGeom>
          <a:ln w="76200">
            <a:solidFill>
              <a:srgbClr val="C00000"/>
            </a:solidFill>
            <a:tailEnd type="triangle"/>
          </a:ln>
          <a:effectLst>
            <a:glow rad="127000">
              <a:schemeClr val="bg1">
                <a:alpha val="98000"/>
              </a:schemeClr>
            </a:glow>
          </a:effectLst>
        </p:spPr>
        <p:style>
          <a:lnRef idx="2">
            <a:schemeClr val="accent1"/>
          </a:lnRef>
          <a:fillRef idx="0">
            <a:schemeClr val="accent1"/>
          </a:fillRef>
          <a:effectRef idx="1">
            <a:schemeClr val="accent1"/>
          </a:effectRef>
          <a:fontRef idx="minor">
            <a:schemeClr val="tx1"/>
          </a:fontRef>
        </p:style>
      </p:cxnSp>
      <p:sp>
        <p:nvSpPr>
          <p:cNvPr id="52" name="Rectangle: Rounded Corners 51">
            <a:extLst>
              <a:ext uri="{FF2B5EF4-FFF2-40B4-BE49-F238E27FC236}">
                <a16:creationId xmlns:a16="http://schemas.microsoft.com/office/drawing/2014/main" id="{857CB742-A27E-596E-997D-B74BB77DC6DB}"/>
              </a:ext>
            </a:extLst>
          </p:cNvPr>
          <p:cNvSpPr/>
          <p:nvPr/>
        </p:nvSpPr>
        <p:spPr>
          <a:xfrm>
            <a:off x="5891460" y="198758"/>
            <a:ext cx="3020252" cy="801559"/>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b="1" dirty="0"/>
              <a:t>@&amp;%$#!!!!</a:t>
            </a:r>
          </a:p>
        </p:txBody>
      </p:sp>
      <p:sp>
        <p:nvSpPr>
          <p:cNvPr id="55" name="Oval 54">
            <a:extLst>
              <a:ext uri="{FF2B5EF4-FFF2-40B4-BE49-F238E27FC236}">
                <a16:creationId xmlns:a16="http://schemas.microsoft.com/office/drawing/2014/main" id="{64B2D5B5-8903-01BF-E226-40A2BACB01FC}"/>
              </a:ext>
            </a:extLst>
          </p:cNvPr>
          <p:cNvSpPr/>
          <p:nvPr/>
        </p:nvSpPr>
        <p:spPr>
          <a:xfrm>
            <a:off x="2743199" y="3673991"/>
            <a:ext cx="1866879" cy="91440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869CA21F-982E-CC9F-DDB6-22281293F575}"/>
              </a:ext>
            </a:extLst>
          </p:cNvPr>
          <p:cNvCxnSpPr>
            <a:cxnSpLocks/>
          </p:cNvCxnSpPr>
          <p:nvPr/>
        </p:nvCxnSpPr>
        <p:spPr>
          <a:xfrm flipV="1">
            <a:off x="3701045" y="2654324"/>
            <a:ext cx="748460" cy="986885"/>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0" name="Rectangle: Rounded Corners 59">
            <a:extLst>
              <a:ext uri="{FF2B5EF4-FFF2-40B4-BE49-F238E27FC236}">
                <a16:creationId xmlns:a16="http://schemas.microsoft.com/office/drawing/2014/main" id="{C91F3B8B-98C4-07EB-10A8-649BAC7C8FF9}"/>
              </a:ext>
            </a:extLst>
          </p:cNvPr>
          <p:cNvSpPr/>
          <p:nvPr/>
        </p:nvSpPr>
        <p:spPr>
          <a:xfrm>
            <a:off x="3268980" y="1189271"/>
            <a:ext cx="2219982" cy="1473919"/>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“Who’s got a good CCA </a:t>
            </a:r>
            <a:r>
              <a:rPr lang="en-US" dirty="0" err="1"/>
              <a:t>Powerpoint</a:t>
            </a:r>
            <a:r>
              <a:rPr lang="en-US" dirty="0"/>
              <a:t> for a university audience?”</a:t>
            </a:r>
          </a:p>
        </p:txBody>
      </p:sp>
      <p:sp>
        <p:nvSpPr>
          <p:cNvPr id="61" name="Oval 60">
            <a:extLst>
              <a:ext uri="{FF2B5EF4-FFF2-40B4-BE49-F238E27FC236}">
                <a16:creationId xmlns:a16="http://schemas.microsoft.com/office/drawing/2014/main" id="{37E6FB43-69EF-8691-DFFB-B2F3AA7A6533}"/>
              </a:ext>
            </a:extLst>
          </p:cNvPr>
          <p:cNvSpPr/>
          <p:nvPr/>
        </p:nvSpPr>
        <p:spPr>
          <a:xfrm>
            <a:off x="8790283" y="4502003"/>
            <a:ext cx="2146628" cy="914400"/>
          </a:xfrm>
          <a:prstGeom prst="ellipse">
            <a:avLst/>
          </a:prstGeom>
          <a:noFill/>
          <a:ln w="76200">
            <a:solidFill>
              <a:srgbClr val="00B050"/>
            </a:solidFill>
          </a:ln>
          <a:effectLst>
            <a:glow rad="165100">
              <a:schemeClr val="bg1">
                <a:alpha val="7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8EB7CE1C-F295-8EE3-709F-A4443FFA2A76}"/>
              </a:ext>
            </a:extLst>
          </p:cNvPr>
          <p:cNvCxnSpPr>
            <a:cxnSpLocks/>
          </p:cNvCxnSpPr>
          <p:nvPr/>
        </p:nvCxnSpPr>
        <p:spPr>
          <a:xfrm flipH="1">
            <a:off x="6618306" y="4959203"/>
            <a:ext cx="2127523" cy="44039"/>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3" name="Rectangle: Rounded Corners 62">
            <a:extLst>
              <a:ext uri="{FF2B5EF4-FFF2-40B4-BE49-F238E27FC236}">
                <a16:creationId xmlns:a16="http://schemas.microsoft.com/office/drawing/2014/main" id="{A4C40698-DD39-1E86-A7D4-79B3D18F1338}"/>
              </a:ext>
            </a:extLst>
          </p:cNvPr>
          <p:cNvSpPr/>
          <p:nvPr/>
        </p:nvSpPr>
        <p:spPr>
          <a:xfrm>
            <a:off x="4324355" y="4642436"/>
            <a:ext cx="2219982" cy="956756"/>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do. Here you go!"</a:t>
            </a:r>
          </a:p>
        </p:txBody>
      </p:sp>
      <p:sp>
        <p:nvSpPr>
          <p:cNvPr id="65" name="Oval 64">
            <a:extLst>
              <a:ext uri="{FF2B5EF4-FFF2-40B4-BE49-F238E27FC236}">
                <a16:creationId xmlns:a16="http://schemas.microsoft.com/office/drawing/2014/main" id="{7BB8B942-620C-04FB-EF91-D73A06FE12AC}"/>
              </a:ext>
            </a:extLst>
          </p:cNvPr>
          <p:cNvSpPr/>
          <p:nvPr/>
        </p:nvSpPr>
        <p:spPr>
          <a:xfrm>
            <a:off x="9953388" y="2093662"/>
            <a:ext cx="1866879" cy="91440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21CA09B1-6D19-CAB9-7042-0917E87ABC7D}"/>
              </a:ext>
            </a:extLst>
          </p:cNvPr>
          <p:cNvCxnSpPr>
            <a:cxnSpLocks/>
          </p:cNvCxnSpPr>
          <p:nvPr/>
        </p:nvCxnSpPr>
        <p:spPr>
          <a:xfrm flipV="1">
            <a:off x="10399107" y="1588914"/>
            <a:ext cx="18389" cy="578918"/>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7" name="Rectangle: Rounded Corners 66">
            <a:extLst>
              <a:ext uri="{FF2B5EF4-FFF2-40B4-BE49-F238E27FC236}">
                <a16:creationId xmlns:a16="http://schemas.microsoft.com/office/drawing/2014/main" id="{C399C922-1203-466A-3C30-41A27BB13DBD}"/>
              </a:ext>
            </a:extLst>
          </p:cNvPr>
          <p:cNvSpPr/>
          <p:nvPr/>
        </p:nvSpPr>
        <p:spPr>
          <a:xfrm>
            <a:off x="9616501" y="106099"/>
            <a:ext cx="2219982" cy="1473919"/>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“We’re developing an ad to place in local ag journal. Anyone have a template?”</a:t>
            </a:r>
          </a:p>
        </p:txBody>
      </p:sp>
      <p:cxnSp>
        <p:nvCxnSpPr>
          <p:cNvPr id="71" name="Straight Arrow Connector 70">
            <a:extLst>
              <a:ext uri="{FF2B5EF4-FFF2-40B4-BE49-F238E27FC236}">
                <a16:creationId xmlns:a16="http://schemas.microsoft.com/office/drawing/2014/main" id="{1B5704FA-6DF1-FB7A-DFEC-053BED838D2D}"/>
              </a:ext>
            </a:extLst>
          </p:cNvPr>
          <p:cNvCxnSpPr>
            <a:cxnSpLocks/>
          </p:cNvCxnSpPr>
          <p:nvPr/>
        </p:nvCxnSpPr>
        <p:spPr>
          <a:xfrm flipH="1">
            <a:off x="7708124" y="2580933"/>
            <a:ext cx="20814" cy="560901"/>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2" name="Rectangle: Rounded Corners 71">
            <a:extLst>
              <a:ext uri="{FF2B5EF4-FFF2-40B4-BE49-F238E27FC236}">
                <a16:creationId xmlns:a16="http://schemas.microsoft.com/office/drawing/2014/main" id="{563B4C5E-23B3-58AB-5C55-5B7230CA4164}"/>
              </a:ext>
            </a:extLst>
          </p:cNvPr>
          <p:cNvSpPr/>
          <p:nvPr/>
        </p:nvSpPr>
        <p:spPr>
          <a:xfrm>
            <a:off x="6649169" y="3180746"/>
            <a:ext cx="2219982" cy="1473919"/>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“There are ad templates in our CCA Board resource center. Look here”</a:t>
            </a:r>
          </a:p>
        </p:txBody>
      </p:sp>
    </p:spTree>
    <p:extLst>
      <p:ext uri="{BB962C8B-B14F-4D97-AF65-F5344CB8AC3E}">
        <p14:creationId xmlns:p14="http://schemas.microsoft.com/office/powerpoint/2010/main" val="35652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strVal val="#ppt_h"/>
                                          </p:val>
                                        </p:tav>
                                        <p:tav tm="100000">
                                          <p:val>
                                            <p:strVal val="#ppt_h"/>
                                          </p:val>
                                        </p:tav>
                                      </p:tavLst>
                                    </p:anim>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heel(1)">
                                      <p:cBhvr>
                                        <p:cTn id="49" dur="2000"/>
                                        <p:tgtEl>
                                          <p:spTgt spid="29"/>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heel(1)">
                                      <p:cBhvr>
                                        <p:cTn id="52" dur="2000"/>
                                        <p:tgtEl>
                                          <p:spTgt spid="30"/>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heel(1)">
                                      <p:cBhvr>
                                        <p:cTn id="55" dur="2000"/>
                                        <p:tgtEl>
                                          <p:spTgt spid="31"/>
                                        </p:tgtEl>
                                      </p:cBhvr>
                                    </p:animEffect>
                                  </p:childTnLst>
                                </p:cTn>
                              </p:par>
                            </p:childTnLst>
                          </p:cTn>
                        </p:par>
                        <p:par>
                          <p:cTn id="56" fill="hold">
                            <p:stCondLst>
                              <p:cond delay="2000"/>
                            </p:stCondLst>
                            <p:childTnLst>
                              <p:par>
                                <p:cTn id="57" presetID="17" presetClass="entr" presetSubtype="1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strVal val="#ppt_h"/>
                                          </p:val>
                                        </p:tav>
                                        <p:tav tm="100000">
                                          <p:val>
                                            <p:strVal val="#ppt_h"/>
                                          </p:val>
                                        </p:tav>
                                      </p:tavLst>
                                    </p:anim>
                                  </p:childTnLst>
                                </p:cTn>
                              </p:par>
                              <p:par>
                                <p:cTn id="65" presetID="17" presetClass="entr" presetSubtype="1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500" fill="hold"/>
                                        <p:tgtEl>
                                          <p:spTgt spid="45"/>
                                        </p:tgtEl>
                                        <p:attrNameLst>
                                          <p:attrName>ppt_w</p:attrName>
                                        </p:attrNameLst>
                                      </p:cBhvr>
                                      <p:tavLst>
                                        <p:tav tm="0">
                                          <p:val>
                                            <p:fltVal val="0"/>
                                          </p:val>
                                        </p:tav>
                                        <p:tav tm="100000">
                                          <p:val>
                                            <p:strVal val="#ppt_w"/>
                                          </p:val>
                                        </p:tav>
                                      </p:tavLst>
                                    </p:anim>
                                    <p:anim calcmode="lin" valueType="num">
                                      <p:cBhvr>
                                        <p:cTn id="76" dur="500" fill="hold"/>
                                        <p:tgtEl>
                                          <p:spTgt spid="45"/>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ppt_w</p:attrName>
                                        </p:attrNameLst>
                                      </p:cBhvr>
                                      <p:tavLst>
                                        <p:tav tm="0">
                                          <p:val>
                                            <p:fltVal val="0"/>
                                          </p:val>
                                        </p:tav>
                                        <p:tav tm="100000">
                                          <p:val>
                                            <p:strVal val="#ppt_w"/>
                                          </p:val>
                                        </p:tav>
                                      </p:tavLst>
                                    </p:anim>
                                    <p:anim calcmode="lin" valueType="num">
                                      <p:cBhvr>
                                        <p:cTn id="86" dur="500" fill="hold"/>
                                        <p:tgtEl>
                                          <p:spTgt spid="51"/>
                                        </p:tgtEl>
                                        <p:attrNameLst>
                                          <p:attrName>ppt_h</p:attrName>
                                        </p:attrNameLst>
                                      </p:cBhvr>
                                      <p:tavLst>
                                        <p:tav tm="0">
                                          <p:val>
                                            <p:strVal val="#ppt_h"/>
                                          </p:val>
                                        </p:tav>
                                        <p:tav tm="100000">
                                          <p:val>
                                            <p:strVal val="#ppt_h"/>
                                          </p:val>
                                        </p:tav>
                                      </p:tavLst>
                                    </p:anim>
                                  </p:childTnLst>
                                </p:cTn>
                              </p:par>
                              <p:par>
                                <p:cTn id="87" presetID="17" presetClass="entr" presetSubtype="1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xit" presetSubtype="0" fill="hold" grpId="1" nodeType="clickEffect">
                                  <p:stCondLst>
                                    <p:cond delay="0"/>
                                  </p:stCondLst>
                                  <p:childTnLst>
                                    <p:animEffect transition="out" filter="fade">
                                      <p:cBhvr>
                                        <p:cTn id="94" dur="1000"/>
                                        <p:tgtEl>
                                          <p:spTgt spid="7"/>
                                        </p:tgtEl>
                                      </p:cBhvr>
                                    </p:animEffect>
                                    <p:anim calcmode="lin" valueType="num">
                                      <p:cBhvr>
                                        <p:cTn id="95" dur="1000"/>
                                        <p:tgtEl>
                                          <p:spTgt spid="7"/>
                                        </p:tgtEl>
                                        <p:attrNameLst>
                                          <p:attrName>ppt_x</p:attrName>
                                        </p:attrNameLst>
                                      </p:cBhvr>
                                      <p:tavLst>
                                        <p:tav tm="0">
                                          <p:val>
                                            <p:strVal val="ppt_x"/>
                                          </p:val>
                                        </p:tav>
                                        <p:tav tm="100000">
                                          <p:val>
                                            <p:strVal val="ppt_x"/>
                                          </p:val>
                                        </p:tav>
                                      </p:tavLst>
                                    </p:anim>
                                    <p:anim calcmode="lin" valueType="num">
                                      <p:cBhvr>
                                        <p:cTn id="96" dur="100" decel="100000"/>
                                        <p:tgtEl>
                                          <p:spTgt spid="7"/>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7"/>
                                        </p:tgtEl>
                                        <p:attrNameLst>
                                          <p:attrName>ppt_y</p:attrName>
                                        </p:attrNameLst>
                                      </p:cBhvr>
                                      <p:tavLst>
                                        <p:tav tm="0">
                                          <p:val>
                                            <p:strVal val="ppt_y"/>
                                          </p:val>
                                        </p:tav>
                                        <p:tav tm="100000">
                                          <p:val>
                                            <p:strVal val="ppt_y+1"/>
                                          </p:val>
                                        </p:tav>
                                      </p:tavLst>
                                    </p:anim>
                                    <p:set>
                                      <p:cBhvr>
                                        <p:cTn id="98" dur="1" fill="hold">
                                          <p:stCondLst>
                                            <p:cond delay="999"/>
                                          </p:stCondLst>
                                        </p:cTn>
                                        <p:tgtEl>
                                          <p:spTgt spid="7"/>
                                        </p:tgtEl>
                                        <p:attrNameLst>
                                          <p:attrName>style.visibility</p:attrName>
                                        </p:attrNameLst>
                                      </p:cBhvr>
                                      <p:to>
                                        <p:strVal val="hidden"/>
                                      </p:to>
                                    </p:set>
                                  </p:childTnLst>
                                </p:cTn>
                              </p:par>
                              <p:par>
                                <p:cTn id="99" presetID="37" presetClass="exit" presetSubtype="0" fill="hold" nodeType="withEffect">
                                  <p:stCondLst>
                                    <p:cond delay="0"/>
                                  </p:stCondLst>
                                  <p:childTnLst>
                                    <p:animEffect transition="out" filter="fade">
                                      <p:cBhvr>
                                        <p:cTn id="100" dur="1000"/>
                                        <p:tgtEl>
                                          <p:spTgt spid="11"/>
                                        </p:tgtEl>
                                      </p:cBhvr>
                                    </p:animEffect>
                                    <p:anim calcmode="lin" valueType="num">
                                      <p:cBhvr>
                                        <p:cTn id="101" dur="1000"/>
                                        <p:tgtEl>
                                          <p:spTgt spid="11"/>
                                        </p:tgtEl>
                                        <p:attrNameLst>
                                          <p:attrName>ppt_x</p:attrName>
                                        </p:attrNameLst>
                                      </p:cBhvr>
                                      <p:tavLst>
                                        <p:tav tm="0">
                                          <p:val>
                                            <p:strVal val="ppt_x"/>
                                          </p:val>
                                        </p:tav>
                                        <p:tav tm="100000">
                                          <p:val>
                                            <p:strVal val="ppt_x"/>
                                          </p:val>
                                        </p:tav>
                                      </p:tavLst>
                                    </p:anim>
                                    <p:anim calcmode="lin" valueType="num">
                                      <p:cBhvr>
                                        <p:cTn id="102" dur="100" decel="100000"/>
                                        <p:tgtEl>
                                          <p:spTgt spid="11"/>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11"/>
                                        </p:tgtEl>
                                        <p:attrNameLst>
                                          <p:attrName>ppt_y</p:attrName>
                                        </p:attrNameLst>
                                      </p:cBhvr>
                                      <p:tavLst>
                                        <p:tav tm="0">
                                          <p:val>
                                            <p:strVal val="ppt_y"/>
                                          </p:val>
                                        </p:tav>
                                        <p:tav tm="100000">
                                          <p:val>
                                            <p:strVal val="ppt_y+1"/>
                                          </p:val>
                                        </p:tav>
                                      </p:tavLst>
                                    </p:anim>
                                    <p:set>
                                      <p:cBhvr>
                                        <p:cTn id="104" dur="1" fill="hold">
                                          <p:stCondLst>
                                            <p:cond delay="999"/>
                                          </p:stCondLst>
                                        </p:cTn>
                                        <p:tgtEl>
                                          <p:spTgt spid="11"/>
                                        </p:tgtEl>
                                        <p:attrNameLst>
                                          <p:attrName>style.visibility</p:attrName>
                                        </p:attrNameLst>
                                      </p:cBhvr>
                                      <p:to>
                                        <p:strVal val="hidden"/>
                                      </p:to>
                                    </p:set>
                                  </p:childTnLst>
                                </p:cTn>
                              </p:par>
                              <p:par>
                                <p:cTn id="105" presetID="37" presetClass="exit" presetSubtype="0" fill="hold" grpId="1" nodeType="withEffect">
                                  <p:stCondLst>
                                    <p:cond delay="0"/>
                                  </p:stCondLst>
                                  <p:childTnLst>
                                    <p:animEffect transition="out" filter="fade">
                                      <p:cBhvr>
                                        <p:cTn id="106" dur="1000"/>
                                        <p:tgtEl>
                                          <p:spTgt spid="23"/>
                                        </p:tgtEl>
                                      </p:cBhvr>
                                    </p:animEffect>
                                    <p:anim calcmode="lin" valueType="num">
                                      <p:cBhvr>
                                        <p:cTn id="107" dur="1000"/>
                                        <p:tgtEl>
                                          <p:spTgt spid="23"/>
                                        </p:tgtEl>
                                        <p:attrNameLst>
                                          <p:attrName>ppt_x</p:attrName>
                                        </p:attrNameLst>
                                      </p:cBhvr>
                                      <p:tavLst>
                                        <p:tav tm="0">
                                          <p:val>
                                            <p:strVal val="ppt_x"/>
                                          </p:val>
                                        </p:tav>
                                        <p:tav tm="100000">
                                          <p:val>
                                            <p:strVal val="ppt_x"/>
                                          </p:val>
                                        </p:tav>
                                      </p:tavLst>
                                    </p:anim>
                                    <p:anim calcmode="lin" valueType="num">
                                      <p:cBhvr>
                                        <p:cTn id="108" dur="100" decel="100000"/>
                                        <p:tgtEl>
                                          <p:spTgt spid="23"/>
                                        </p:tgtEl>
                                        <p:attrNameLst>
                                          <p:attrName>ppt_y</p:attrName>
                                        </p:attrNameLst>
                                      </p:cBhvr>
                                      <p:tavLst>
                                        <p:tav tm="0">
                                          <p:val>
                                            <p:strVal val="ppt_y"/>
                                          </p:val>
                                        </p:tav>
                                        <p:tav tm="100000">
                                          <p:val>
                                            <p:strVal val="ppt_y-.03"/>
                                          </p:val>
                                        </p:tav>
                                      </p:tavLst>
                                    </p:anim>
                                    <p:anim calcmode="lin" valueType="num">
                                      <p:cBhvr>
                                        <p:cTn id="109" dur="900" accel="100000">
                                          <p:stCondLst>
                                            <p:cond delay="100"/>
                                          </p:stCondLst>
                                        </p:cTn>
                                        <p:tgtEl>
                                          <p:spTgt spid="23"/>
                                        </p:tgtEl>
                                        <p:attrNameLst>
                                          <p:attrName>ppt_y</p:attrName>
                                        </p:attrNameLst>
                                      </p:cBhvr>
                                      <p:tavLst>
                                        <p:tav tm="0">
                                          <p:val>
                                            <p:strVal val="ppt_y"/>
                                          </p:val>
                                        </p:tav>
                                        <p:tav tm="100000">
                                          <p:val>
                                            <p:strVal val="ppt_y+1"/>
                                          </p:val>
                                        </p:tav>
                                      </p:tavLst>
                                    </p:anim>
                                    <p:set>
                                      <p:cBhvr>
                                        <p:cTn id="110" dur="1" fill="hold">
                                          <p:stCondLst>
                                            <p:cond delay="999"/>
                                          </p:stCondLst>
                                        </p:cTn>
                                        <p:tgtEl>
                                          <p:spTgt spid="23"/>
                                        </p:tgtEl>
                                        <p:attrNameLst>
                                          <p:attrName>style.visibility</p:attrName>
                                        </p:attrNameLst>
                                      </p:cBhvr>
                                      <p:to>
                                        <p:strVal val="hidden"/>
                                      </p:to>
                                    </p:set>
                                  </p:childTnLst>
                                </p:cTn>
                              </p:par>
                              <p:par>
                                <p:cTn id="111" presetID="37" presetClass="exit" presetSubtype="0" fill="hold" nodeType="withEffect">
                                  <p:stCondLst>
                                    <p:cond delay="0"/>
                                  </p:stCondLst>
                                  <p:childTnLst>
                                    <p:animEffect transition="out" filter="fade">
                                      <p:cBhvr>
                                        <p:cTn id="112" dur="1000"/>
                                        <p:tgtEl>
                                          <p:spTgt spid="24"/>
                                        </p:tgtEl>
                                      </p:cBhvr>
                                    </p:animEffect>
                                    <p:anim calcmode="lin" valueType="num">
                                      <p:cBhvr>
                                        <p:cTn id="113" dur="1000"/>
                                        <p:tgtEl>
                                          <p:spTgt spid="24"/>
                                        </p:tgtEl>
                                        <p:attrNameLst>
                                          <p:attrName>ppt_x</p:attrName>
                                        </p:attrNameLst>
                                      </p:cBhvr>
                                      <p:tavLst>
                                        <p:tav tm="0">
                                          <p:val>
                                            <p:strVal val="ppt_x"/>
                                          </p:val>
                                        </p:tav>
                                        <p:tav tm="100000">
                                          <p:val>
                                            <p:strVal val="ppt_x"/>
                                          </p:val>
                                        </p:tav>
                                      </p:tavLst>
                                    </p:anim>
                                    <p:anim calcmode="lin" valueType="num">
                                      <p:cBhvr>
                                        <p:cTn id="114" dur="100" decel="100000"/>
                                        <p:tgtEl>
                                          <p:spTgt spid="24"/>
                                        </p:tgtEl>
                                        <p:attrNameLst>
                                          <p:attrName>ppt_y</p:attrName>
                                        </p:attrNameLst>
                                      </p:cBhvr>
                                      <p:tavLst>
                                        <p:tav tm="0">
                                          <p:val>
                                            <p:strVal val="ppt_y"/>
                                          </p:val>
                                        </p:tav>
                                        <p:tav tm="100000">
                                          <p:val>
                                            <p:strVal val="ppt_y-.03"/>
                                          </p:val>
                                        </p:tav>
                                      </p:tavLst>
                                    </p:anim>
                                    <p:anim calcmode="lin" valueType="num">
                                      <p:cBhvr>
                                        <p:cTn id="115" dur="900" accel="100000">
                                          <p:stCondLst>
                                            <p:cond delay="100"/>
                                          </p:stCondLst>
                                        </p:cTn>
                                        <p:tgtEl>
                                          <p:spTgt spid="24"/>
                                        </p:tgtEl>
                                        <p:attrNameLst>
                                          <p:attrName>ppt_y</p:attrName>
                                        </p:attrNameLst>
                                      </p:cBhvr>
                                      <p:tavLst>
                                        <p:tav tm="0">
                                          <p:val>
                                            <p:strVal val="ppt_y"/>
                                          </p:val>
                                        </p:tav>
                                        <p:tav tm="100000">
                                          <p:val>
                                            <p:strVal val="ppt_y+1"/>
                                          </p:val>
                                        </p:tav>
                                      </p:tavLst>
                                    </p:anim>
                                    <p:set>
                                      <p:cBhvr>
                                        <p:cTn id="116" dur="1" fill="hold">
                                          <p:stCondLst>
                                            <p:cond delay="999"/>
                                          </p:stCondLst>
                                        </p:cTn>
                                        <p:tgtEl>
                                          <p:spTgt spid="24"/>
                                        </p:tgtEl>
                                        <p:attrNameLst>
                                          <p:attrName>style.visibility</p:attrName>
                                        </p:attrNameLst>
                                      </p:cBhvr>
                                      <p:to>
                                        <p:strVal val="hidden"/>
                                      </p:to>
                                    </p:set>
                                  </p:childTnLst>
                                </p:cTn>
                              </p:par>
                              <p:par>
                                <p:cTn id="117" presetID="37" presetClass="exit" presetSubtype="0" fill="hold" grpId="1" nodeType="withEffect">
                                  <p:stCondLst>
                                    <p:cond delay="0"/>
                                  </p:stCondLst>
                                  <p:childTnLst>
                                    <p:animEffect transition="out" filter="fade">
                                      <p:cBhvr>
                                        <p:cTn id="118" dur="1000"/>
                                        <p:tgtEl>
                                          <p:spTgt spid="28"/>
                                        </p:tgtEl>
                                      </p:cBhvr>
                                    </p:animEffect>
                                    <p:anim calcmode="lin" valueType="num">
                                      <p:cBhvr>
                                        <p:cTn id="119" dur="1000"/>
                                        <p:tgtEl>
                                          <p:spTgt spid="28"/>
                                        </p:tgtEl>
                                        <p:attrNameLst>
                                          <p:attrName>ppt_x</p:attrName>
                                        </p:attrNameLst>
                                      </p:cBhvr>
                                      <p:tavLst>
                                        <p:tav tm="0">
                                          <p:val>
                                            <p:strVal val="ppt_x"/>
                                          </p:val>
                                        </p:tav>
                                        <p:tav tm="100000">
                                          <p:val>
                                            <p:strVal val="ppt_x"/>
                                          </p:val>
                                        </p:tav>
                                      </p:tavLst>
                                    </p:anim>
                                    <p:anim calcmode="lin" valueType="num">
                                      <p:cBhvr>
                                        <p:cTn id="120" dur="100" decel="100000"/>
                                        <p:tgtEl>
                                          <p:spTgt spid="28"/>
                                        </p:tgtEl>
                                        <p:attrNameLst>
                                          <p:attrName>ppt_y</p:attrName>
                                        </p:attrNameLst>
                                      </p:cBhvr>
                                      <p:tavLst>
                                        <p:tav tm="0">
                                          <p:val>
                                            <p:strVal val="ppt_y"/>
                                          </p:val>
                                        </p:tav>
                                        <p:tav tm="100000">
                                          <p:val>
                                            <p:strVal val="ppt_y-.03"/>
                                          </p:val>
                                        </p:tav>
                                      </p:tavLst>
                                    </p:anim>
                                    <p:anim calcmode="lin" valueType="num">
                                      <p:cBhvr>
                                        <p:cTn id="121" dur="900" accel="100000">
                                          <p:stCondLst>
                                            <p:cond delay="100"/>
                                          </p:stCondLst>
                                        </p:cTn>
                                        <p:tgtEl>
                                          <p:spTgt spid="28"/>
                                        </p:tgtEl>
                                        <p:attrNameLst>
                                          <p:attrName>ppt_y</p:attrName>
                                        </p:attrNameLst>
                                      </p:cBhvr>
                                      <p:tavLst>
                                        <p:tav tm="0">
                                          <p:val>
                                            <p:strVal val="ppt_y"/>
                                          </p:val>
                                        </p:tav>
                                        <p:tav tm="100000">
                                          <p:val>
                                            <p:strVal val="ppt_y+1"/>
                                          </p:val>
                                        </p:tav>
                                      </p:tavLst>
                                    </p:anim>
                                    <p:set>
                                      <p:cBhvr>
                                        <p:cTn id="122" dur="1" fill="hold">
                                          <p:stCondLst>
                                            <p:cond delay="999"/>
                                          </p:stCondLst>
                                        </p:cTn>
                                        <p:tgtEl>
                                          <p:spTgt spid="28"/>
                                        </p:tgtEl>
                                        <p:attrNameLst>
                                          <p:attrName>style.visibility</p:attrName>
                                        </p:attrNameLst>
                                      </p:cBhvr>
                                      <p:to>
                                        <p:strVal val="hidden"/>
                                      </p:to>
                                    </p:set>
                                  </p:childTnLst>
                                </p:cTn>
                              </p:par>
                              <p:par>
                                <p:cTn id="123" presetID="37" presetClass="exit" presetSubtype="0" fill="hold" grpId="1" nodeType="withEffect">
                                  <p:stCondLst>
                                    <p:cond delay="0"/>
                                  </p:stCondLst>
                                  <p:childTnLst>
                                    <p:animEffect transition="out" filter="fade">
                                      <p:cBhvr>
                                        <p:cTn id="124" dur="1000"/>
                                        <p:tgtEl>
                                          <p:spTgt spid="29"/>
                                        </p:tgtEl>
                                      </p:cBhvr>
                                    </p:animEffect>
                                    <p:anim calcmode="lin" valueType="num">
                                      <p:cBhvr>
                                        <p:cTn id="125" dur="1000"/>
                                        <p:tgtEl>
                                          <p:spTgt spid="29"/>
                                        </p:tgtEl>
                                        <p:attrNameLst>
                                          <p:attrName>ppt_x</p:attrName>
                                        </p:attrNameLst>
                                      </p:cBhvr>
                                      <p:tavLst>
                                        <p:tav tm="0">
                                          <p:val>
                                            <p:strVal val="ppt_x"/>
                                          </p:val>
                                        </p:tav>
                                        <p:tav tm="100000">
                                          <p:val>
                                            <p:strVal val="ppt_x"/>
                                          </p:val>
                                        </p:tav>
                                      </p:tavLst>
                                    </p:anim>
                                    <p:anim calcmode="lin" valueType="num">
                                      <p:cBhvr>
                                        <p:cTn id="126" dur="100" decel="100000"/>
                                        <p:tgtEl>
                                          <p:spTgt spid="29"/>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29"/>
                                        </p:tgtEl>
                                        <p:attrNameLst>
                                          <p:attrName>ppt_y</p:attrName>
                                        </p:attrNameLst>
                                      </p:cBhvr>
                                      <p:tavLst>
                                        <p:tav tm="0">
                                          <p:val>
                                            <p:strVal val="ppt_y"/>
                                          </p:val>
                                        </p:tav>
                                        <p:tav tm="100000">
                                          <p:val>
                                            <p:strVal val="ppt_y+1"/>
                                          </p:val>
                                        </p:tav>
                                      </p:tavLst>
                                    </p:anim>
                                    <p:set>
                                      <p:cBhvr>
                                        <p:cTn id="128" dur="1" fill="hold">
                                          <p:stCondLst>
                                            <p:cond delay="999"/>
                                          </p:stCondLst>
                                        </p:cTn>
                                        <p:tgtEl>
                                          <p:spTgt spid="29"/>
                                        </p:tgtEl>
                                        <p:attrNameLst>
                                          <p:attrName>style.visibility</p:attrName>
                                        </p:attrNameLst>
                                      </p:cBhvr>
                                      <p:to>
                                        <p:strVal val="hidden"/>
                                      </p:to>
                                    </p:set>
                                  </p:childTnLst>
                                </p:cTn>
                              </p:par>
                              <p:par>
                                <p:cTn id="129" presetID="37" presetClass="exit" presetSubtype="0" fill="hold" grpId="1" nodeType="withEffect">
                                  <p:stCondLst>
                                    <p:cond delay="0"/>
                                  </p:stCondLst>
                                  <p:childTnLst>
                                    <p:animEffect transition="out" filter="fade">
                                      <p:cBhvr>
                                        <p:cTn id="130" dur="1000"/>
                                        <p:tgtEl>
                                          <p:spTgt spid="30"/>
                                        </p:tgtEl>
                                      </p:cBhvr>
                                    </p:animEffect>
                                    <p:anim calcmode="lin" valueType="num">
                                      <p:cBhvr>
                                        <p:cTn id="131" dur="1000"/>
                                        <p:tgtEl>
                                          <p:spTgt spid="30"/>
                                        </p:tgtEl>
                                        <p:attrNameLst>
                                          <p:attrName>ppt_x</p:attrName>
                                        </p:attrNameLst>
                                      </p:cBhvr>
                                      <p:tavLst>
                                        <p:tav tm="0">
                                          <p:val>
                                            <p:strVal val="ppt_x"/>
                                          </p:val>
                                        </p:tav>
                                        <p:tav tm="100000">
                                          <p:val>
                                            <p:strVal val="ppt_x"/>
                                          </p:val>
                                        </p:tav>
                                      </p:tavLst>
                                    </p:anim>
                                    <p:anim calcmode="lin" valueType="num">
                                      <p:cBhvr>
                                        <p:cTn id="132" dur="100" decel="100000"/>
                                        <p:tgtEl>
                                          <p:spTgt spid="30"/>
                                        </p:tgtEl>
                                        <p:attrNameLst>
                                          <p:attrName>ppt_y</p:attrName>
                                        </p:attrNameLst>
                                      </p:cBhvr>
                                      <p:tavLst>
                                        <p:tav tm="0">
                                          <p:val>
                                            <p:strVal val="ppt_y"/>
                                          </p:val>
                                        </p:tav>
                                        <p:tav tm="100000">
                                          <p:val>
                                            <p:strVal val="ppt_y-.03"/>
                                          </p:val>
                                        </p:tav>
                                      </p:tavLst>
                                    </p:anim>
                                    <p:anim calcmode="lin" valueType="num">
                                      <p:cBhvr>
                                        <p:cTn id="133" dur="900" accel="100000">
                                          <p:stCondLst>
                                            <p:cond delay="100"/>
                                          </p:stCondLst>
                                        </p:cTn>
                                        <p:tgtEl>
                                          <p:spTgt spid="30"/>
                                        </p:tgtEl>
                                        <p:attrNameLst>
                                          <p:attrName>ppt_y</p:attrName>
                                        </p:attrNameLst>
                                      </p:cBhvr>
                                      <p:tavLst>
                                        <p:tav tm="0">
                                          <p:val>
                                            <p:strVal val="ppt_y"/>
                                          </p:val>
                                        </p:tav>
                                        <p:tav tm="100000">
                                          <p:val>
                                            <p:strVal val="ppt_y+1"/>
                                          </p:val>
                                        </p:tav>
                                      </p:tavLst>
                                    </p:anim>
                                    <p:set>
                                      <p:cBhvr>
                                        <p:cTn id="134" dur="1" fill="hold">
                                          <p:stCondLst>
                                            <p:cond delay="999"/>
                                          </p:stCondLst>
                                        </p:cTn>
                                        <p:tgtEl>
                                          <p:spTgt spid="30"/>
                                        </p:tgtEl>
                                        <p:attrNameLst>
                                          <p:attrName>style.visibility</p:attrName>
                                        </p:attrNameLst>
                                      </p:cBhvr>
                                      <p:to>
                                        <p:strVal val="hidden"/>
                                      </p:to>
                                    </p:set>
                                  </p:childTnLst>
                                </p:cTn>
                              </p:par>
                              <p:par>
                                <p:cTn id="135" presetID="37" presetClass="exit" presetSubtype="0" fill="hold" grpId="1" nodeType="withEffect">
                                  <p:stCondLst>
                                    <p:cond delay="0"/>
                                  </p:stCondLst>
                                  <p:childTnLst>
                                    <p:animEffect transition="out" filter="fade">
                                      <p:cBhvr>
                                        <p:cTn id="136" dur="1000"/>
                                        <p:tgtEl>
                                          <p:spTgt spid="31"/>
                                        </p:tgtEl>
                                      </p:cBhvr>
                                    </p:animEffect>
                                    <p:anim calcmode="lin" valueType="num">
                                      <p:cBhvr>
                                        <p:cTn id="137" dur="1000"/>
                                        <p:tgtEl>
                                          <p:spTgt spid="31"/>
                                        </p:tgtEl>
                                        <p:attrNameLst>
                                          <p:attrName>ppt_x</p:attrName>
                                        </p:attrNameLst>
                                      </p:cBhvr>
                                      <p:tavLst>
                                        <p:tav tm="0">
                                          <p:val>
                                            <p:strVal val="ppt_x"/>
                                          </p:val>
                                        </p:tav>
                                        <p:tav tm="100000">
                                          <p:val>
                                            <p:strVal val="ppt_x"/>
                                          </p:val>
                                        </p:tav>
                                      </p:tavLst>
                                    </p:anim>
                                    <p:anim calcmode="lin" valueType="num">
                                      <p:cBhvr>
                                        <p:cTn id="138" dur="100" decel="100000"/>
                                        <p:tgtEl>
                                          <p:spTgt spid="31"/>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31"/>
                                        </p:tgtEl>
                                        <p:attrNameLst>
                                          <p:attrName>ppt_y</p:attrName>
                                        </p:attrNameLst>
                                      </p:cBhvr>
                                      <p:tavLst>
                                        <p:tav tm="0">
                                          <p:val>
                                            <p:strVal val="ppt_y"/>
                                          </p:val>
                                        </p:tav>
                                        <p:tav tm="100000">
                                          <p:val>
                                            <p:strVal val="ppt_y+1"/>
                                          </p:val>
                                        </p:tav>
                                      </p:tavLst>
                                    </p:anim>
                                    <p:set>
                                      <p:cBhvr>
                                        <p:cTn id="140" dur="1" fill="hold">
                                          <p:stCondLst>
                                            <p:cond delay="999"/>
                                          </p:stCondLst>
                                        </p:cTn>
                                        <p:tgtEl>
                                          <p:spTgt spid="31"/>
                                        </p:tgtEl>
                                        <p:attrNameLst>
                                          <p:attrName>style.visibility</p:attrName>
                                        </p:attrNameLst>
                                      </p:cBhvr>
                                      <p:to>
                                        <p:strVal val="hidden"/>
                                      </p:to>
                                    </p:set>
                                  </p:childTnLst>
                                </p:cTn>
                              </p:par>
                              <p:par>
                                <p:cTn id="141" presetID="37" presetClass="exit" presetSubtype="0" fill="hold" nodeType="withEffect">
                                  <p:stCondLst>
                                    <p:cond delay="0"/>
                                  </p:stCondLst>
                                  <p:childTnLst>
                                    <p:animEffect transition="out" filter="fade">
                                      <p:cBhvr>
                                        <p:cTn id="142" dur="1000"/>
                                        <p:tgtEl>
                                          <p:spTgt spid="32"/>
                                        </p:tgtEl>
                                      </p:cBhvr>
                                    </p:animEffect>
                                    <p:anim calcmode="lin" valueType="num">
                                      <p:cBhvr>
                                        <p:cTn id="143" dur="1000"/>
                                        <p:tgtEl>
                                          <p:spTgt spid="32"/>
                                        </p:tgtEl>
                                        <p:attrNameLst>
                                          <p:attrName>ppt_x</p:attrName>
                                        </p:attrNameLst>
                                      </p:cBhvr>
                                      <p:tavLst>
                                        <p:tav tm="0">
                                          <p:val>
                                            <p:strVal val="ppt_x"/>
                                          </p:val>
                                        </p:tav>
                                        <p:tav tm="100000">
                                          <p:val>
                                            <p:strVal val="ppt_x"/>
                                          </p:val>
                                        </p:tav>
                                      </p:tavLst>
                                    </p:anim>
                                    <p:anim calcmode="lin" valueType="num">
                                      <p:cBhvr>
                                        <p:cTn id="144" dur="100" decel="100000"/>
                                        <p:tgtEl>
                                          <p:spTgt spid="32"/>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32"/>
                                        </p:tgtEl>
                                        <p:attrNameLst>
                                          <p:attrName>ppt_y</p:attrName>
                                        </p:attrNameLst>
                                      </p:cBhvr>
                                      <p:tavLst>
                                        <p:tav tm="0">
                                          <p:val>
                                            <p:strVal val="ppt_y"/>
                                          </p:val>
                                        </p:tav>
                                        <p:tav tm="100000">
                                          <p:val>
                                            <p:strVal val="ppt_y+1"/>
                                          </p:val>
                                        </p:tav>
                                      </p:tavLst>
                                    </p:anim>
                                    <p:set>
                                      <p:cBhvr>
                                        <p:cTn id="146" dur="1" fill="hold">
                                          <p:stCondLst>
                                            <p:cond delay="999"/>
                                          </p:stCondLst>
                                        </p:cTn>
                                        <p:tgtEl>
                                          <p:spTgt spid="32"/>
                                        </p:tgtEl>
                                        <p:attrNameLst>
                                          <p:attrName>style.visibility</p:attrName>
                                        </p:attrNameLst>
                                      </p:cBhvr>
                                      <p:to>
                                        <p:strVal val="hidden"/>
                                      </p:to>
                                    </p:set>
                                  </p:childTnLst>
                                </p:cTn>
                              </p:par>
                              <p:par>
                                <p:cTn id="147" presetID="37" presetClass="exit" presetSubtype="0" fill="hold" grpId="1" nodeType="withEffect">
                                  <p:stCondLst>
                                    <p:cond delay="0"/>
                                  </p:stCondLst>
                                  <p:childTnLst>
                                    <p:animEffect transition="out" filter="fade">
                                      <p:cBhvr>
                                        <p:cTn id="148" dur="1000"/>
                                        <p:tgtEl>
                                          <p:spTgt spid="33"/>
                                        </p:tgtEl>
                                      </p:cBhvr>
                                    </p:animEffect>
                                    <p:anim calcmode="lin" valueType="num">
                                      <p:cBhvr>
                                        <p:cTn id="149" dur="1000"/>
                                        <p:tgtEl>
                                          <p:spTgt spid="33"/>
                                        </p:tgtEl>
                                        <p:attrNameLst>
                                          <p:attrName>ppt_x</p:attrName>
                                        </p:attrNameLst>
                                      </p:cBhvr>
                                      <p:tavLst>
                                        <p:tav tm="0">
                                          <p:val>
                                            <p:strVal val="ppt_x"/>
                                          </p:val>
                                        </p:tav>
                                        <p:tav tm="100000">
                                          <p:val>
                                            <p:strVal val="ppt_x"/>
                                          </p:val>
                                        </p:tav>
                                      </p:tavLst>
                                    </p:anim>
                                    <p:anim calcmode="lin" valueType="num">
                                      <p:cBhvr>
                                        <p:cTn id="150" dur="100" decel="100000"/>
                                        <p:tgtEl>
                                          <p:spTgt spid="33"/>
                                        </p:tgtEl>
                                        <p:attrNameLst>
                                          <p:attrName>ppt_y</p:attrName>
                                        </p:attrNameLst>
                                      </p:cBhvr>
                                      <p:tavLst>
                                        <p:tav tm="0">
                                          <p:val>
                                            <p:strVal val="ppt_y"/>
                                          </p:val>
                                        </p:tav>
                                        <p:tav tm="100000">
                                          <p:val>
                                            <p:strVal val="ppt_y-.03"/>
                                          </p:val>
                                        </p:tav>
                                      </p:tavLst>
                                    </p:anim>
                                    <p:anim calcmode="lin" valueType="num">
                                      <p:cBhvr>
                                        <p:cTn id="151" dur="900" accel="100000">
                                          <p:stCondLst>
                                            <p:cond delay="100"/>
                                          </p:stCondLst>
                                        </p:cTn>
                                        <p:tgtEl>
                                          <p:spTgt spid="33"/>
                                        </p:tgtEl>
                                        <p:attrNameLst>
                                          <p:attrName>ppt_y</p:attrName>
                                        </p:attrNameLst>
                                      </p:cBhvr>
                                      <p:tavLst>
                                        <p:tav tm="0">
                                          <p:val>
                                            <p:strVal val="ppt_y"/>
                                          </p:val>
                                        </p:tav>
                                        <p:tav tm="100000">
                                          <p:val>
                                            <p:strVal val="ppt_y+1"/>
                                          </p:val>
                                        </p:tav>
                                      </p:tavLst>
                                    </p:anim>
                                    <p:set>
                                      <p:cBhvr>
                                        <p:cTn id="152" dur="1" fill="hold">
                                          <p:stCondLst>
                                            <p:cond delay="999"/>
                                          </p:stCondLst>
                                        </p:cTn>
                                        <p:tgtEl>
                                          <p:spTgt spid="33"/>
                                        </p:tgtEl>
                                        <p:attrNameLst>
                                          <p:attrName>style.visibility</p:attrName>
                                        </p:attrNameLst>
                                      </p:cBhvr>
                                      <p:to>
                                        <p:strVal val="hidden"/>
                                      </p:to>
                                    </p:set>
                                  </p:childTnLst>
                                </p:cTn>
                              </p:par>
                              <p:par>
                                <p:cTn id="153" presetID="37" presetClass="exit" presetSubtype="0" fill="hold" nodeType="withEffect">
                                  <p:stCondLst>
                                    <p:cond delay="0"/>
                                  </p:stCondLst>
                                  <p:childTnLst>
                                    <p:animEffect transition="out" filter="fade">
                                      <p:cBhvr>
                                        <p:cTn id="154" dur="1000"/>
                                        <p:tgtEl>
                                          <p:spTgt spid="40"/>
                                        </p:tgtEl>
                                      </p:cBhvr>
                                    </p:animEffect>
                                    <p:anim calcmode="lin" valueType="num">
                                      <p:cBhvr>
                                        <p:cTn id="155" dur="1000"/>
                                        <p:tgtEl>
                                          <p:spTgt spid="40"/>
                                        </p:tgtEl>
                                        <p:attrNameLst>
                                          <p:attrName>ppt_x</p:attrName>
                                        </p:attrNameLst>
                                      </p:cBhvr>
                                      <p:tavLst>
                                        <p:tav tm="0">
                                          <p:val>
                                            <p:strVal val="ppt_x"/>
                                          </p:val>
                                        </p:tav>
                                        <p:tav tm="100000">
                                          <p:val>
                                            <p:strVal val="ppt_x"/>
                                          </p:val>
                                        </p:tav>
                                      </p:tavLst>
                                    </p:anim>
                                    <p:anim calcmode="lin" valueType="num">
                                      <p:cBhvr>
                                        <p:cTn id="156" dur="100" decel="100000"/>
                                        <p:tgtEl>
                                          <p:spTgt spid="40"/>
                                        </p:tgtEl>
                                        <p:attrNameLst>
                                          <p:attrName>ppt_y</p:attrName>
                                        </p:attrNameLst>
                                      </p:cBhvr>
                                      <p:tavLst>
                                        <p:tav tm="0">
                                          <p:val>
                                            <p:strVal val="ppt_y"/>
                                          </p:val>
                                        </p:tav>
                                        <p:tav tm="100000">
                                          <p:val>
                                            <p:strVal val="ppt_y-.03"/>
                                          </p:val>
                                        </p:tav>
                                      </p:tavLst>
                                    </p:anim>
                                    <p:anim calcmode="lin" valueType="num">
                                      <p:cBhvr>
                                        <p:cTn id="157" dur="900" accel="100000">
                                          <p:stCondLst>
                                            <p:cond delay="100"/>
                                          </p:stCondLst>
                                        </p:cTn>
                                        <p:tgtEl>
                                          <p:spTgt spid="40"/>
                                        </p:tgtEl>
                                        <p:attrNameLst>
                                          <p:attrName>ppt_y</p:attrName>
                                        </p:attrNameLst>
                                      </p:cBhvr>
                                      <p:tavLst>
                                        <p:tav tm="0">
                                          <p:val>
                                            <p:strVal val="ppt_y"/>
                                          </p:val>
                                        </p:tav>
                                        <p:tav tm="100000">
                                          <p:val>
                                            <p:strVal val="ppt_y+1"/>
                                          </p:val>
                                        </p:tav>
                                      </p:tavLst>
                                    </p:anim>
                                    <p:set>
                                      <p:cBhvr>
                                        <p:cTn id="158" dur="1" fill="hold">
                                          <p:stCondLst>
                                            <p:cond delay="999"/>
                                          </p:stCondLst>
                                        </p:cTn>
                                        <p:tgtEl>
                                          <p:spTgt spid="40"/>
                                        </p:tgtEl>
                                        <p:attrNameLst>
                                          <p:attrName>style.visibility</p:attrName>
                                        </p:attrNameLst>
                                      </p:cBhvr>
                                      <p:to>
                                        <p:strVal val="hidden"/>
                                      </p:to>
                                    </p:set>
                                  </p:childTnLst>
                                </p:cTn>
                              </p:par>
                              <p:par>
                                <p:cTn id="159" presetID="37" presetClass="exit" presetSubtype="0" fill="hold" grpId="1" nodeType="withEffect">
                                  <p:stCondLst>
                                    <p:cond delay="0"/>
                                  </p:stCondLst>
                                  <p:childTnLst>
                                    <p:animEffect transition="out" filter="fade">
                                      <p:cBhvr>
                                        <p:cTn id="160" dur="1000"/>
                                        <p:tgtEl>
                                          <p:spTgt spid="41"/>
                                        </p:tgtEl>
                                      </p:cBhvr>
                                    </p:animEffect>
                                    <p:anim calcmode="lin" valueType="num">
                                      <p:cBhvr>
                                        <p:cTn id="161" dur="1000"/>
                                        <p:tgtEl>
                                          <p:spTgt spid="41"/>
                                        </p:tgtEl>
                                        <p:attrNameLst>
                                          <p:attrName>ppt_x</p:attrName>
                                        </p:attrNameLst>
                                      </p:cBhvr>
                                      <p:tavLst>
                                        <p:tav tm="0">
                                          <p:val>
                                            <p:strVal val="ppt_x"/>
                                          </p:val>
                                        </p:tav>
                                        <p:tav tm="100000">
                                          <p:val>
                                            <p:strVal val="ppt_x"/>
                                          </p:val>
                                        </p:tav>
                                      </p:tavLst>
                                    </p:anim>
                                    <p:anim calcmode="lin" valueType="num">
                                      <p:cBhvr>
                                        <p:cTn id="162" dur="100" decel="100000"/>
                                        <p:tgtEl>
                                          <p:spTgt spid="41"/>
                                        </p:tgtEl>
                                        <p:attrNameLst>
                                          <p:attrName>ppt_y</p:attrName>
                                        </p:attrNameLst>
                                      </p:cBhvr>
                                      <p:tavLst>
                                        <p:tav tm="0">
                                          <p:val>
                                            <p:strVal val="ppt_y"/>
                                          </p:val>
                                        </p:tav>
                                        <p:tav tm="100000">
                                          <p:val>
                                            <p:strVal val="ppt_y-.03"/>
                                          </p:val>
                                        </p:tav>
                                      </p:tavLst>
                                    </p:anim>
                                    <p:anim calcmode="lin" valueType="num">
                                      <p:cBhvr>
                                        <p:cTn id="163" dur="900" accel="100000">
                                          <p:stCondLst>
                                            <p:cond delay="100"/>
                                          </p:stCondLst>
                                        </p:cTn>
                                        <p:tgtEl>
                                          <p:spTgt spid="41"/>
                                        </p:tgtEl>
                                        <p:attrNameLst>
                                          <p:attrName>ppt_y</p:attrName>
                                        </p:attrNameLst>
                                      </p:cBhvr>
                                      <p:tavLst>
                                        <p:tav tm="0">
                                          <p:val>
                                            <p:strVal val="ppt_y"/>
                                          </p:val>
                                        </p:tav>
                                        <p:tav tm="100000">
                                          <p:val>
                                            <p:strVal val="ppt_y+1"/>
                                          </p:val>
                                        </p:tav>
                                      </p:tavLst>
                                    </p:anim>
                                    <p:set>
                                      <p:cBhvr>
                                        <p:cTn id="164" dur="1" fill="hold">
                                          <p:stCondLst>
                                            <p:cond delay="999"/>
                                          </p:stCondLst>
                                        </p:cTn>
                                        <p:tgtEl>
                                          <p:spTgt spid="41"/>
                                        </p:tgtEl>
                                        <p:attrNameLst>
                                          <p:attrName>style.visibility</p:attrName>
                                        </p:attrNameLst>
                                      </p:cBhvr>
                                      <p:to>
                                        <p:strVal val="hidden"/>
                                      </p:to>
                                    </p:set>
                                  </p:childTnLst>
                                </p:cTn>
                              </p:par>
                              <p:par>
                                <p:cTn id="165" presetID="37" presetClass="exit" presetSubtype="0" fill="hold" nodeType="withEffect">
                                  <p:stCondLst>
                                    <p:cond delay="0"/>
                                  </p:stCondLst>
                                  <p:childTnLst>
                                    <p:animEffect transition="out" filter="fade">
                                      <p:cBhvr>
                                        <p:cTn id="166" dur="1000"/>
                                        <p:tgtEl>
                                          <p:spTgt spid="45"/>
                                        </p:tgtEl>
                                      </p:cBhvr>
                                    </p:animEffect>
                                    <p:anim calcmode="lin" valueType="num">
                                      <p:cBhvr>
                                        <p:cTn id="167" dur="1000"/>
                                        <p:tgtEl>
                                          <p:spTgt spid="45"/>
                                        </p:tgtEl>
                                        <p:attrNameLst>
                                          <p:attrName>ppt_x</p:attrName>
                                        </p:attrNameLst>
                                      </p:cBhvr>
                                      <p:tavLst>
                                        <p:tav tm="0">
                                          <p:val>
                                            <p:strVal val="ppt_x"/>
                                          </p:val>
                                        </p:tav>
                                        <p:tav tm="100000">
                                          <p:val>
                                            <p:strVal val="ppt_x"/>
                                          </p:val>
                                        </p:tav>
                                      </p:tavLst>
                                    </p:anim>
                                    <p:anim calcmode="lin" valueType="num">
                                      <p:cBhvr>
                                        <p:cTn id="168" dur="100" decel="100000"/>
                                        <p:tgtEl>
                                          <p:spTgt spid="45"/>
                                        </p:tgtEl>
                                        <p:attrNameLst>
                                          <p:attrName>ppt_y</p:attrName>
                                        </p:attrNameLst>
                                      </p:cBhvr>
                                      <p:tavLst>
                                        <p:tav tm="0">
                                          <p:val>
                                            <p:strVal val="ppt_y"/>
                                          </p:val>
                                        </p:tav>
                                        <p:tav tm="100000">
                                          <p:val>
                                            <p:strVal val="ppt_y-.03"/>
                                          </p:val>
                                        </p:tav>
                                      </p:tavLst>
                                    </p:anim>
                                    <p:anim calcmode="lin" valueType="num">
                                      <p:cBhvr>
                                        <p:cTn id="169" dur="900" accel="100000">
                                          <p:stCondLst>
                                            <p:cond delay="100"/>
                                          </p:stCondLst>
                                        </p:cTn>
                                        <p:tgtEl>
                                          <p:spTgt spid="45"/>
                                        </p:tgtEl>
                                        <p:attrNameLst>
                                          <p:attrName>ppt_y</p:attrName>
                                        </p:attrNameLst>
                                      </p:cBhvr>
                                      <p:tavLst>
                                        <p:tav tm="0">
                                          <p:val>
                                            <p:strVal val="ppt_y"/>
                                          </p:val>
                                        </p:tav>
                                        <p:tav tm="100000">
                                          <p:val>
                                            <p:strVal val="ppt_y+1"/>
                                          </p:val>
                                        </p:tav>
                                      </p:tavLst>
                                    </p:anim>
                                    <p:set>
                                      <p:cBhvr>
                                        <p:cTn id="170" dur="1" fill="hold">
                                          <p:stCondLst>
                                            <p:cond delay="999"/>
                                          </p:stCondLst>
                                        </p:cTn>
                                        <p:tgtEl>
                                          <p:spTgt spid="45"/>
                                        </p:tgtEl>
                                        <p:attrNameLst>
                                          <p:attrName>style.visibility</p:attrName>
                                        </p:attrNameLst>
                                      </p:cBhvr>
                                      <p:to>
                                        <p:strVal val="hidden"/>
                                      </p:to>
                                    </p:set>
                                  </p:childTnLst>
                                </p:cTn>
                              </p:par>
                              <p:par>
                                <p:cTn id="171" presetID="37" presetClass="exit" presetSubtype="0" fill="hold" grpId="1" nodeType="withEffect">
                                  <p:stCondLst>
                                    <p:cond delay="0"/>
                                  </p:stCondLst>
                                  <p:childTnLst>
                                    <p:animEffect transition="out" filter="fade">
                                      <p:cBhvr>
                                        <p:cTn id="172" dur="1000"/>
                                        <p:tgtEl>
                                          <p:spTgt spid="46"/>
                                        </p:tgtEl>
                                      </p:cBhvr>
                                    </p:animEffect>
                                    <p:anim calcmode="lin" valueType="num">
                                      <p:cBhvr>
                                        <p:cTn id="173" dur="1000"/>
                                        <p:tgtEl>
                                          <p:spTgt spid="46"/>
                                        </p:tgtEl>
                                        <p:attrNameLst>
                                          <p:attrName>ppt_x</p:attrName>
                                        </p:attrNameLst>
                                      </p:cBhvr>
                                      <p:tavLst>
                                        <p:tav tm="0">
                                          <p:val>
                                            <p:strVal val="ppt_x"/>
                                          </p:val>
                                        </p:tav>
                                        <p:tav tm="100000">
                                          <p:val>
                                            <p:strVal val="ppt_x"/>
                                          </p:val>
                                        </p:tav>
                                      </p:tavLst>
                                    </p:anim>
                                    <p:anim calcmode="lin" valueType="num">
                                      <p:cBhvr>
                                        <p:cTn id="174" dur="100" decel="100000"/>
                                        <p:tgtEl>
                                          <p:spTgt spid="46"/>
                                        </p:tgtEl>
                                        <p:attrNameLst>
                                          <p:attrName>ppt_y</p:attrName>
                                        </p:attrNameLst>
                                      </p:cBhvr>
                                      <p:tavLst>
                                        <p:tav tm="0">
                                          <p:val>
                                            <p:strVal val="ppt_y"/>
                                          </p:val>
                                        </p:tav>
                                        <p:tav tm="100000">
                                          <p:val>
                                            <p:strVal val="ppt_y-.03"/>
                                          </p:val>
                                        </p:tav>
                                      </p:tavLst>
                                    </p:anim>
                                    <p:anim calcmode="lin" valueType="num">
                                      <p:cBhvr>
                                        <p:cTn id="175" dur="900" accel="100000">
                                          <p:stCondLst>
                                            <p:cond delay="100"/>
                                          </p:stCondLst>
                                        </p:cTn>
                                        <p:tgtEl>
                                          <p:spTgt spid="46"/>
                                        </p:tgtEl>
                                        <p:attrNameLst>
                                          <p:attrName>ppt_y</p:attrName>
                                        </p:attrNameLst>
                                      </p:cBhvr>
                                      <p:tavLst>
                                        <p:tav tm="0">
                                          <p:val>
                                            <p:strVal val="ppt_y"/>
                                          </p:val>
                                        </p:tav>
                                        <p:tav tm="100000">
                                          <p:val>
                                            <p:strVal val="ppt_y+1"/>
                                          </p:val>
                                        </p:tav>
                                      </p:tavLst>
                                    </p:anim>
                                    <p:set>
                                      <p:cBhvr>
                                        <p:cTn id="176" dur="1" fill="hold">
                                          <p:stCondLst>
                                            <p:cond delay="999"/>
                                          </p:stCondLst>
                                        </p:cTn>
                                        <p:tgtEl>
                                          <p:spTgt spid="46"/>
                                        </p:tgtEl>
                                        <p:attrNameLst>
                                          <p:attrName>style.visibility</p:attrName>
                                        </p:attrNameLst>
                                      </p:cBhvr>
                                      <p:to>
                                        <p:strVal val="hidden"/>
                                      </p:to>
                                    </p:set>
                                  </p:childTnLst>
                                </p:cTn>
                              </p:par>
                              <p:par>
                                <p:cTn id="177" presetID="37" presetClass="exit" presetSubtype="0" fill="hold" nodeType="withEffect">
                                  <p:stCondLst>
                                    <p:cond delay="0"/>
                                  </p:stCondLst>
                                  <p:childTnLst>
                                    <p:animEffect transition="out" filter="fade">
                                      <p:cBhvr>
                                        <p:cTn id="178" dur="1000"/>
                                        <p:tgtEl>
                                          <p:spTgt spid="51"/>
                                        </p:tgtEl>
                                      </p:cBhvr>
                                    </p:animEffect>
                                    <p:anim calcmode="lin" valueType="num">
                                      <p:cBhvr>
                                        <p:cTn id="179" dur="1000"/>
                                        <p:tgtEl>
                                          <p:spTgt spid="51"/>
                                        </p:tgtEl>
                                        <p:attrNameLst>
                                          <p:attrName>ppt_x</p:attrName>
                                        </p:attrNameLst>
                                      </p:cBhvr>
                                      <p:tavLst>
                                        <p:tav tm="0">
                                          <p:val>
                                            <p:strVal val="ppt_x"/>
                                          </p:val>
                                        </p:tav>
                                        <p:tav tm="100000">
                                          <p:val>
                                            <p:strVal val="ppt_x"/>
                                          </p:val>
                                        </p:tav>
                                      </p:tavLst>
                                    </p:anim>
                                    <p:anim calcmode="lin" valueType="num">
                                      <p:cBhvr>
                                        <p:cTn id="180" dur="100" decel="100000"/>
                                        <p:tgtEl>
                                          <p:spTgt spid="51"/>
                                        </p:tgtEl>
                                        <p:attrNameLst>
                                          <p:attrName>ppt_y</p:attrName>
                                        </p:attrNameLst>
                                      </p:cBhvr>
                                      <p:tavLst>
                                        <p:tav tm="0">
                                          <p:val>
                                            <p:strVal val="ppt_y"/>
                                          </p:val>
                                        </p:tav>
                                        <p:tav tm="100000">
                                          <p:val>
                                            <p:strVal val="ppt_y-.03"/>
                                          </p:val>
                                        </p:tav>
                                      </p:tavLst>
                                    </p:anim>
                                    <p:anim calcmode="lin" valueType="num">
                                      <p:cBhvr>
                                        <p:cTn id="181" dur="900" accel="100000">
                                          <p:stCondLst>
                                            <p:cond delay="100"/>
                                          </p:stCondLst>
                                        </p:cTn>
                                        <p:tgtEl>
                                          <p:spTgt spid="51"/>
                                        </p:tgtEl>
                                        <p:attrNameLst>
                                          <p:attrName>ppt_y</p:attrName>
                                        </p:attrNameLst>
                                      </p:cBhvr>
                                      <p:tavLst>
                                        <p:tav tm="0">
                                          <p:val>
                                            <p:strVal val="ppt_y"/>
                                          </p:val>
                                        </p:tav>
                                        <p:tav tm="100000">
                                          <p:val>
                                            <p:strVal val="ppt_y+1"/>
                                          </p:val>
                                        </p:tav>
                                      </p:tavLst>
                                    </p:anim>
                                    <p:set>
                                      <p:cBhvr>
                                        <p:cTn id="182" dur="1" fill="hold">
                                          <p:stCondLst>
                                            <p:cond delay="999"/>
                                          </p:stCondLst>
                                        </p:cTn>
                                        <p:tgtEl>
                                          <p:spTgt spid="51"/>
                                        </p:tgtEl>
                                        <p:attrNameLst>
                                          <p:attrName>style.visibility</p:attrName>
                                        </p:attrNameLst>
                                      </p:cBhvr>
                                      <p:to>
                                        <p:strVal val="hidden"/>
                                      </p:to>
                                    </p:set>
                                  </p:childTnLst>
                                </p:cTn>
                              </p:par>
                              <p:par>
                                <p:cTn id="183" presetID="37" presetClass="exit" presetSubtype="0" fill="hold" grpId="1" nodeType="withEffect">
                                  <p:stCondLst>
                                    <p:cond delay="0"/>
                                  </p:stCondLst>
                                  <p:childTnLst>
                                    <p:animEffect transition="out" filter="fade">
                                      <p:cBhvr>
                                        <p:cTn id="184" dur="1000"/>
                                        <p:tgtEl>
                                          <p:spTgt spid="52"/>
                                        </p:tgtEl>
                                      </p:cBhvr>
                                    </p:animEffect>
                                    <p:anim calcmode="lin" valueType="num">
                                      <p:cBhvr>
                                        <p:cTn id="185" dur="1000"/>
                                        <p:tgtEl>
                                          <p:spTgt spid="52"/>
                                        </p:tgtEl>
                                        <p:attrNameLst>
                                          <p:attrName>ppt_x</p:attrName>
                                        </p:attrNameLst>
                                      </p:cBhvr>
                                      <p:tavLst>
                                        <p:tav tm="0">
                                          <p:val>
                                            <p:strVal val="ppt_x"/>
                                          </p:val>
                                        </p:tav>
                                        <p:tav tm="100000">
                                          <p:val>
                                            <p:strVal val="ppt_x"/>
                                          </p:val>
                                        </p:tav>
                                      </p:tavLst>
                                    </p:anim>
                                    <p:anim calcmode="lin" valueType="num">
                                      <p:cBhvr>
                                        <p:cTn id="186" dur="100" decel="100000"/>
                                        <p:tgtEl>
                                          <p:spTgt spid="52"/>
                                        </p:tgtEl>
                                        <p:attrNameLst>
                                          <p:attrName>ppt_y</p:attrName>
                                        </p:attrNameLst>
                                      </p:cBhvr>
                                      <p:tavLst>
                                        <p:tav tm="0">
                                          <p:val>
                                            <p:strVal val="ppt_y"/>
                                          </p:val>
                                        </p:tav>
                                        <p:tav tm="100000">
                                          <p:val>
                                            <p:strVal val="ppt_y-.03"/>
                                          </p:val>
                                        </p:tav>
                                      </p:tavLst>
                                    </p:anim>
                                    <p:anim calcmode="lin" valueType="num">
                                      <p:cBhvr>
                                        <p:cTn id="187" dur="900" accel="100000">
                                          <p:stCondLst>
                                            <p:cond delay="100"/>
                                          </p:stCondLst>
                                        </p:cTn>
                                        <p:tgtEl>
                                          <p:spTgt spid="52"/>
                                        </p:tgtEl>
                                        <p:attrNameLst>
                                          <p:attrName>ppt_y</p:attrName>
                                        </p:attrNameLst>
                                      </p:cBhvr>
                                      <p:tavLst>
                                        <p:tav tm="0">
                                          <p:val>
                                            <p:strVal val="ppt_y"/>
                                          </p:val>
                                        </p:tav>
                                        <p:tav tm="100000">
                                          <p:val>
                                            <p:strVal val="ppt_y+1"/>
                                          </p:val>
                                        </p:tav>
                                      </p:tavLst>
                                    </p:anim>
                                    <p:set>
                                      <p:cBhvr>
                                        <p:cTn id="188" dur="1" fill="hold">
                                          <p:stCondLst>
                                            <p:cond delay="999"/>
                                          </p:stCondLst>
                                        </p:cTn>
                                        <p:tgtEl>
                                          <p:spTgt spid="52"/>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1" presetClass="entr" presetSubtype="1" fill="hold" grpId="0" nodeType="clickEffect">
                                  <p:stCondLst>
                                    <p:cond delay="0"/>
                                  </p:stCondLst>
                                  <p:childTnLst>
                                    <p:set>
                                      <p:cBhvr>
                                        <p:cTn id="192" dur="1" fill="hold">
                                          <p:stCondLst>
                                            <p:cond delay="0"/>
                                          </p:stCondLst>
                                        </p:cTn>
                                        <p:tgtEl>
                                          <p:spTgt spid="55"/>
                                        </p:tgtEl>
                                        <p:attrNameLst>
                                          <p:attrName>style.visibility</p:attrName>
                                        </p:attrNameLst>
                                      </p:cBhvr>
                                      <p:to>
                                        <p:strVal val="visible"/>
                                      </p:to>
                                    </p:set>
                                    <p:animEffect transition="in" filter="wheel(1)">
                                      <p:cBhvr>
                                        <p:cTn id="193" dur="2000"/>
                                        <p:tgtEl>
                                          <p:spTgt spid="55"/>
                                        </p:tgtEl>
                                      </p:cBhvr>
                                    </p:animEffect>
                                  </p:childTnLst>
                                </p:cTn>
                              </p:par>
                            </p:childTnLst>
                          </p:cTn>
                        </p:par>
                        <p:par>
                          <p:cTn id="194" fill="hold">
                            <p:stCondLst>
                              <p:cond delay="2000"/>
                            </p:stCondLst>
                            <p:childTnLst>
                              <p:par>
                                <p:cTn id="195" presetID="17" presetClass="entr" presetSubtype="10" fill="hold" nodeType="afterEffect">
                                  <p:stCondLst>
                                    <p:cond delay="0"/>
                                  </p:stCondLst>
                                  <p:childTnLst>
                                    <p:set>
                                      <p:cBhvr>
                                        <p:cTn id="196" dur="1" fill="hold">
                                          <p:stCondLst>
                                            <p:cond delay="0"/>
                                          </p:stCondLst>
                                        </p:cTn>
                                        <p:tgtEl>
                                          <p:spTgt spid="57"/>
                                        </p:tgtEl>
                                        <p:attrNameLst>
                                          <p:attrName>style.visibility</p:attrName>
                                        </p:attrNameLst>
                                      </p:cBhvr>
                                      <p:to>
                                        <p:strVal val="visible"/>
                                      </p:to>
                                    </p:set>
                                    <p:anim calcmode="lin" valueType="num">
                                      <p:cBhvr>
                                        <p:cTn id="197" dur="500" fill="hold"/>
                                        <p:tgtEl>
                                          <p:spTgt spid="57"/>
                                        </p:tgtEl>
                                        <p:attrNameLst>
                                          <p:attrName>ppt_w</p:attrName>
                                        </p:attrNameLst>
                                      </p:cBhvr>
                                      <p:tavLst>
                                        <p:tav tm="0">
                                          <p:val>
                                            <p:fltVal val="0"/>
                                          </p:val>
                                        </p:tav>
                                        <p:tav tm="100000">
                                          <p:val>
                                            <p:strVal val="#ppt_w"/>
                                          </p:val>
                                        </p:tav>
                                      </p:tavLst>
                                    </p:anim>
                                    <p:anim calcmode="lin" valueType="num">
                                      <p:cBhvr>
                                        <p:cTn id="198" dur="500" fill="hold"/>
                                        <p:tgtEl>
                                          <p:spTgt spid="57"/>
                                        </p:tgtEl>
                                        <p:attrNameLst>
                                          <p:attrName>ppt_h</p:attrName>
                                        </p:attrNameLst>
                                      </p:cBhvr>
                                      <p:tavLst>
                                        <p:tav tm="0">
                                          <p:val>
                                            <p:strVal val="#ppt_h"/>
                                          </p:val>
                                        </p:tav>
                                        <p:tav tm="100000">
                                          <p:val>
                                            <p:strVal val="#ppt_h"/>
                                          </p:val>
                                        </p:tav>
                                      </p:tavLst>
                                    </p:anim>
                                  </p:childTnLst>
                                </p:cTn>
                              </p:par>
                              <p:par>
                                <p:cTn id="199" presetID="22" presetClass="entr" presetSubtype="4" fill="hold" grpId="0" nodeType="withEffect">
                                  <p:stCondLst>
                                    <p:cond delay="0"/>
                                  </p:stCondLst>
                                  <p:childTnLst>
                                    <p:set>
                                      <p:cBhvr>
                                        <p:cTn id="200" dur="1" fill="hold">
                                          <p:stCondLst>
                                            <p:cond delay="0"/>
                                          </p:stCondLst>
                                        </p:cTn>
                                        <p:tgtEl>
                                          <p:spTgt spid="60"/>
                                        </p:tgtEl>
                                        <p:attrNameLst>
                                          <p:attrName>style.visibility</p:attrName>
                                        </p:attrNameLst>
                                      </p:cBhvr>
                                      <p:to>
                                        <p:strVal val="visible"/>
                                      </p:to>
                                    </p:set>
                                    <p:animEffect transition="in" filter="wipe(down)">
                                      <p:cBhvr>
                                        <p:cTn id="201" dur="500"/>
                                        <p:tgtEl>
                                          <p:spTgt spid="60"/>
                                        </p:tgtEl>
                                      </p:cBhvr>
                                    </p:animEffect>
                                  </p:childTnLst>
                                </p:cTn>
                              </p:par>
                            </p:childTnLst>
                          </p:cTn>
                        </p:par>
                      </p:childTnLst>
                    </p:cTn>
                  </p:par>
                  <p:par>
                    <p:cTn id="202" fill="hold">
                      <p:stCondLst>
                        <p:cond delay="indefinite"/>
                      </p:stCondLst>
                      <p:childTnLst>
                        <p:par>
                          <p:cTn id="203" fill="hold">
                            <p:stCondLst>
                              <p:cond delay="0"/>
                            </p:stCondLst>
                            <p:childTnLst>
                              <p:par>
                                <p:cTn id="204" presetID="21" presetClass="entr" presetSubtype="1" fill="hold" grpId="0" nodeType="clickEffect">
                                  <p:stCondLst>
                                    <p:cond delay="0"/>
                                  </p:stCondLst>
                                  <p:childTnLst>
                                    <p:set>
                                      <p:cBhvr>
                                        <p:cTn id="205" dur="1" fill="hold">
                                          <p:stCondLst>
                                            <p:cond delay="0"/>
                                          </p:stCondLst>
                                        </p:cTn>
                                        <p:tgtEl>
                                          <p:spTgt spid="61"/>
                                        </p:tgtEl>
                                        <p:attrNameLst>
                                          <p:attrName>style.visibility</p:attrName>
                                        </p:attrNameLst>
                                      </p:cBhvr>
                                      <p:to>
                                        <p:strVal val="visible"/>
                                      </p:to>
                                    </p:set>
                                    <p:animEffect transition="in" filter="wheel(1)">
                                      <p:cBhvr>
                                        <p:cTn id="206" dur="2000"/>
                                        <p:tgtEl>
                                          <p:spTgt spid="61"/>
                                        </p:tgtEl>
                                      </p:cBhvr>
                                    </p:animEffect>
                                  </p:childTnLst>
                                </p:cTn>
                              </p:par>
                            </p:childTnLst>
                          </p:cTn>
                        </p:par>
                        <p:par>
                          <p:cTn id="207" fill="hold">
                            <p:stCondLst>
                              <p:cond delay="2000"/>
                            </p:stCondLst>
                            <p:childTnLst>
                              <p:par>
                                <p:cTn id="208" presetID="17" presetClass="entr" presetSubtype="10" fill="hold" nodeType="afterEffect">
                                  <p:stCondLst>
                                    <p:cond delay="0"/>
                                  </p:stCondLst>
                                  <p:childTnLst>
                                    <p:set>
                                      <p:cBhvr>
                                        <p:cTn id="209" dur="1" fill="hold">
                                          <p:stCondLst>
                                            <p:cond delay="0"/>
                                          </p:stCondLst>
                                        </p:cTn>
                                        <p:tgtEl>
                                          <p:spTgt spid="62"/>
                                        </p:tgtEl>
                                        <p:attrNameLst>
                                          <p:attrName>style.visibility</p:attrName>
                                        </p:attrNameLst>
                                      </p:cBhvr>
                                      <p:to>
                                        <p:strVal val="visible"/>
                                      </p:to>
                                    </p:set>
                                    <p:anim calcmode="lin" valueType="num">
                                      <p:cBhvr>
                                        <p:cTn id="210" dur="500" fill="hold"/>
                                        <p:tgtEl>
                                          <p:spTgt spid="62"/>
                                        </p:tgtEl>
                                        <p:attrNameLst>
                                          <p:attrName>ppt_w</p:attrName>
                                        </p:attrNameLst>
                                      </p:cBhvr>
                                      <p:tavLst>
                                        <p:tav tm="0">
                                          <p:val>
                                            <p:fltVal val="0"/>
                                          </p:val>
                                        </p:tav>
                                        <p:tav tm="100000">
                                          <p:val>
                                            <p:strVal val="#ppt_w"/>
                                          </p:val>
                                        </p:tav>
                                      </p:tavLst>
                                    </p:anim>
                                    <p:anim calcmode="lin" valueType="num">
                                      <p:cBhvr>
                                        <p:cTn id="211" dur="500" fill="hold"/>
                                        <p:tgtEl>
                                          <p:spTgt spid="62"/>
                                        </p:tgtEl>
                                        <p:attrNameLst>
                                          <p:attrName>ppt_h</p:attrName>
                                        </p:attrNameLst>
                                      </p:cBhvr>
                                      <p:tavLst>
                                        <p:tav tm="0">
                                          <p:val>
                                            <p:strVal val="#ppt_h"/>
                                          </p:val>
                                        </p:tav>
                                        <p:tav tm="100000">
                                          <p:val>
                                            <p:strVal val="#ppt_h"/>
                                          </p:val>
                                        </p:tav>
                                      </p:tavLst>
                                    </p:anim>
                                  </p:childTnLst>
                                </p:cTn>
                              </p:par>
                              <p:par>
                                <p:cTn id="212" presetID="22" presetClass="entr" presetSubtype="4" fill="hold" grpId="0" nodeType="withEffect">
                                  <p:stCondLst>
                                    <p:cond delay="0"/>
                                  </p:stCondLst>
                                  <p:childTnLst>
                                    <p:set>
                                      <p:cBhvr>
                                        <p:cTn id="213" dur="1" fill="hold">
                                          <p:stCondLst>
                                            <p:cond delay="0"/>
                                          </p:stCondLst>
                                        </p:cTn>
                                        <p:tgtEl>
                                          <p:spTgt spid="63"/>
                                        </p:tgtEl>
                                        <p:attrNameLst>
                                          <p:attrName>style.visibility</p:attrName>
                                        </p:attrNameLst>
                                      </p:cBhvr>
                                      <p:to>
                                        <p:strVal val="visible"/>
                                      </p:to>
                                    </p:set>
                                    <p:animEffect transition="in" filter="wipe(down)">
                                      <p:cBhvr>
                                        <p:cTn id="214" dur="500"/>
                                        <p:tgtEl>
                                          <p:spTgt spid="63"/>
                                        </p:tgtEl>
                                      </p:cBhvr>
                                    </p:animEffect>
                                  </p:childTnLst>
                                </p:cTn>
                              </p:par>
                            </p:childTnLst>
                          </p:cTn>
                        </p:par>
                      </p:childTnLst>
                    </p:cTn>
                  </p:par>
                  <p:par>
                    <p:cTn id="215" fill="hold">
                      <p:stCondLst>
                        <p:cond delay="indefinite"/>
                      </p:stCondLst>
                      <p:childTnLst>
                        <p:par>
                          <p:cTn id="216" fill="hold">
                            <p:stCondLst>
                              <p:cond delay="0"/>
                            </p:stCondLst>
                            <p:childTnLst>
                              <p:par>
                                <p:cTn id="217" presetID="21" presetClass="entr" presetSubtype="1" fill="hold" grpId="0" nodeType="clickEffect">
                                  <p:stCondLst>
                                    <p:cond delay="0"/>
                                  </p:stCondLst>
                                  <p:childTnLst>
                                    <p:set>
                                      <p:cBhvr>
                                        <p:cTn id="218" dur="1" fill="hold">
                                          <p:stCondLst>
                                            <p:cond delay="0"/>
                                          </p:stCondLst>
                                        </p:cTn>
                                        <p:tgtEl>
                                          <p:spTgt spid="65"/>
                                        </p:tgtEl>
                                        <p:attrNameLst>
                                          <p:attrName>style.visibility</p:attrName>
                                        </p:attrNameLst>
                                      </p:cBhvr>
                                      <p:to>
                                        <p:strVal val="visible"/>
                                      </p:to>
                                    </p:set>
                                    <p:animEffect transition="in" filter="wheel(1)">
                                      <p:cBhvr>
                                        <p:cTn id="219" dur="2000"/>
                                        <p:tgtEl>
                                          <p:spTgt spid="65"/>
                                        </p:tgtEl>
                                      </p:cBhvr>
                                    </p:animEffect>
                                  </p:childTnLst>
                                </p:cTn>
                              </p:par>
                            </p:childTnLst>
                          </p:cTn>
                        </p:par>
                        <p:par>
                          <p:cTn id="220" fill="hold">
                            <p:stCondLst>
                              <p:cond delay="2000"/>
                            </p:stCondLst>
                            <p:childTnLst>
                              <p:par>
                                <p:cTn id="221" presetID="17" presetClass="entr" presetSubtype="10" fill="hold" nodeType="afterEffect">
                                  <p:stCondLst>
                                    <p:cond delay="0"/>
                                  </p:stCondLst>
                                  <p:childTnLst>
                                    <p:set>
                                      <p:cBhvr>
                                        <p:cTn id="222" dur="1" fill="hold">
                                          <p:stCondLst>
                                            <p:cond delay="0"/>
                                          </p:stCondLst>
                                        </p:cTn>
                                        <p:tgtEl>
                                          <p:spTgt spid="66"/>
                                        </p:tgtEl>
                                        <p:attrNameLst>
                                          <p:attrName>style.visibility</p:attrName>
                                        </p:attrNameLst>
                                      </p:cBhvr>
                                      <p:to>
                                        <p:strVal val="visible"/>
                                      </p:to>
                                    </p:set>
                                    <p:anim calcmode="lin" valueType="num">
                                      <p:cBhvr>
                                        <p:cTn id="223" dur="500" fill="hold"/>
                                        <p:tgtEl>
                                          <p:spTgt spid="66"/>
                                        </p:tgtEl>
                                        <p:attrNameLst>
                                          <p:attrName>ppt_w</p:attrName>
                                        </p:attrNameLst>
                                      </p:cBhvr>
                                      <p:tavLst>
                                        <p:tav tm="0">
                                          <p:val>
                                            <p:fltVal val="0"/>
                                          </p:val>
                                        </p:tav>
                                        <p:tav tm="100000">
                                          <p:val>
                                            <p:strVal val="#ppt_w"/>
                                          </p:val>
                                        </p:tav>
                                      </p:tavLst>
                                    </p:anim>
                                    <p:anim calcmode="lin" valueType="num">
                                      <p:cBhvr>
                                        <p:cTn id="224" dur="500" fill="hold"/>
                                        <p:tgtEl>
                                          <p:spTgt spid="66"/>
                                        </p:tgtEl>
                                        <p:attrNameLst>
                                          <p:attrName>ppt_h</p:attrName>
                                        </p:attrNameLst>
                                      </p:cBhvr>
                                      <p:tavLst>
                                        <p:tav tm="0">
                                          <p:val>
                                            <p:strVal val="#ppt_h"/>
                                          </p:val>
                                        </p:tav>
                                        <p:tav tm="100000">
                                          <p:val>
                                            <p:strVal val="#ppt_h"/>
                                          </p:val>
                                        </p:tav>
                                      </p:tavLst>
                                    </p:anim>
                                  </p:childTnLst>
                                </p:cTn>
                              </p:par>
                              <p:par>
                                <p:cTn id="225" presetID="22" presetClass="entr" presetSubtype="4" fill="hold" grpId="0" nodeType="withEffect">
                                  <p:stCondLst>
                                    <p:cond delay="0"/>
                                  </p:stCondLst>
                                  <p:childTnLst>
                                    <p:set>
                                      <p:cBhvr>
                                        <p:cTn id="226" dur="1" fill="hold">
                                          <p:stCondLst>
                                            <p:cond delay="0"/>
                                          </p:stCondLst>
                                        </p:cTn>
                                        <p:tgtEl>
                                          <p:spTgt spid="67"/>
                                        </p:tgtEl>
                                        <p:attrNameLst>
                                          <p:attrName>style.visibility</p:attrName>
                                        </p:attrNameLst>
                                      </p:cBhvr>
                                      <p:to>
                                        <p:strVal val="visible"/>
                                      </p:to>
                                    </p:set>
                                    <p:animEffect transition="in" filter="wipe(down)">
                                      <p:cBhvr>
                                        <p:cTn id="227" dur="500"/>
                                        <p:tgtEl>
                                          <p:spTgt spid="67"/>
                                        </p:tgtEl>
                                      </p:cBhvr>
                                    </p:animEffect>
                                  </p:childTnLst>
                                </p:cTn>
                              </p:par>
                            </p:childTnLst>
                          </p:cTn>
                        </p:par>
                      </p:childTnLst>
                    </p:cTn>
                  </p:par>
                  <p:par>
                    <p:cTn id="228" fill="hold">
                      <p:stCondLst>
                        <p:cond delay="indefinite"/>
                      </p:stCondLst>
                      <p:childTnLst>
                        <p:par>
                          <p:cTn id="229" fill="hold">
                            <p:stCondLst>
                              <p:cond delay="0"/>
                            </p:stCondLst>
                            <p:childTnLst>
                              <p:par>
                                <p:cTn id="230" presetID="17" presetClass="entr" presetSubtype="10" fill="hold" nodeType="clickEffect">
                                  <p:stCondLst>
                                    <p:cond delay="0"/>
                                  </p:stCondLst>
                                  <p:childTnLst>
                                    <p:set>
                                      <p:cBhvr>
                                        <p:cTn id="231" dur="1" fill="hold">
                                          <p:stCondLst>
                                            <p:cond delay="0"/>
                                          </p:stCondLst>
                                        </p:cTn>
                                        <p:tgtEl>
                                          <p:spTgt spid="71"/>
                                        </p:tgtEl>
                                        <p:attrNameLst>
                                          <p:attrName>style.visibility</p:attrName>
                                        </p:attrNameLst>
                                      </p:cBhvr>
                                      <p:to>
                                        <p:strVal val="visible"/>
                                      </p:to>
                                    </p:set>
                                    <p:anim calcmode="lin" valueType="num">
                                      <p:cBhvr>
                                        <p:cTn id="232" dur="500" fill="hold"/>
                                        <p:tgtEl>
                                          <p:spTgt spid="71"/>
                                        </p:tgtEl>
                                        <p:attrNameLst>
                                          <p:attrName>ppt_w</p:attrName>
                                        </p:attrNameLst>
                                      </p:cBhvr>
                                      <p:tavLst>
                                        <p:tav tm="0">
                                          <p:val>
                                            <p:fltVal val="0"/>
                                          </p:val>
                                        </p:tav>
                                        <p:tav tm="100000">
                                          <p:val>
                                            <p:strVal val="#ppt_w"/>
                                          </p:val>
                                        </p:tav>
                                      </p:tavLst>
                                    </p:anim>
                                    <p:anim calcmode="lin" valueType="num">
                                      <p:cBhvr>
                                        <p:cTn id="233" dur="500" fill="hold"/>
                                        <p:tgtEl>
                                          <p:spTgt spid="71"/>
                                        </p:tgtEl>
                                        <p:attrNameLst>
                                          <p:attrName>ppt_h</p:attrName>
                                        </p:attrNameLst>
                                      </p:cBhvr>
                                      <p:tavLst>
                                        <p:tav tm="0">
                                          <p:val>
                                            <p:strVal val="#ppt_h"/>
                                          </p:val>
                                        </p:tav>
                                        <p:tav tm="100000">
                                          <p:val>
                                            <p:strVal val="#ppt_h"/>
                                          </p:val>
                                        </p:tav>
                                      </p:tavLst>
                                    </p:anim>
                                  </p:childTnLst>
                                </p:cTn>
                              </p:par>
                              <p:par>
                                <p:cTn id="234" presetID="22" presetClass="entr" presetSubtype="4" fill="hold" grpId="0" nodeType="withEffect">
                                  <p:stCondLst>
                                    <p:cond delay="0"/>
                                  </p:stCondLst>
                                  <p:childTnLst>
                                    <p:set>
                                      <p:cBhvr>
                                        <p:cTn id="235" dur="1" fill="hold">
                                          <p:stCondLst>
                                            <p:cond delay="0"/>
                                          </p:stCondLst>
                                        </p:cTn>
                                        <p:tgtEl>
                                          <p:spTgt spid="72"/>
                                        </p:tgtEl>
                                        <p:attrNameLst>
                                          <p:attrName>style.visibility</p:attrName>
                                        </p:attrNameLst>
                                      </p:cBhvr>
                                      <p:to>
                                        <p:strVal val="visible"/>
                                      </p:to>
                                    </p:set>
                                    <p:animEffect transition="in" filter="wipe(down)">
                                      <p:cBhvr>
                                        <p:cTn id="23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7" grpId="1" animBg="1"/>
      <p:bldP spid="8" grpId="0" animBg="1"/>
      <p:bldP spid="23" grpId="0" animBg="1"/>
      <p:bldP spid="23" grpId="1" animBg="1"/>
      <p:bldP spid="28" grpId="0" animBg="1"/>
      <p:bldP spid="28" grpId="1" animBg="1"/>
      <p:bldP spid="29" grpId="0" animBg="1"/>
      <p:bldP spid="29" grpId="1" animBg="1"/>
      <p:bldP spid="30" grpId="0" animBg="1"/>
      <p:bldP spid="30" grpId="1" animBg="1"/>
      <p:bldP spid="31" grpId="0" animBg="1"/>
      <p:bldP spid="31" grpId="1" animBg="1"/>
      <p:bldP spid="33" grpId="0" animBg="1"/>
      <p:bldP spid="33" grpId="1" animBg="1"/>
      <p:bldP spid="41" grpId="0" animBg="1"/>
      <p:bldP spid="41" grpId="1" animBg="1"/>
      <p:bldP spid="46" grpId="0" animBg="1"/>
      <p:bldP spid="46" grpId="1" animBg="1"/>
      <p:bldP spid="52" grpId="0" animBg="1"/>
      <p:bldP spid="52" grpId="1" animBg="1"/>
      <p:bldP spid="55" grpId="0" animBg="1"/>
      <p:bldP spid="60" grpId="0" animBg="1"/>
      <p:bldP spid="61" grpId="0" animBg="1"/>
      <p:bldP spid="63" grpId="0" animBg="1"/>
      <p:bldP spid="65" grpId="0" animBg="1"/>
      <p:bldP spid="67" grpId="0" animBg="1"/>
      <p:bldP spid="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E37B-EC3C-1A7A-95AA-67F599E09328}"/>
              </a:ext>
            </a:extLst>
          </p:cNvPr>
          <p:cNvSpPr>
            <a:spLocks noGrp="1"/>
          </p:cNvSpPr>
          <p:nvPr>
            <p:ph type="ctrTitle"/>
          </p:nvPr>
        </p:nvSpPr>
        <p:spPr/>
        <p:txBody>
          <a:bodyPr/>
          <a:lstStyle/>
          <a:p>
            <a:r>
              <a:rPr lang="en-US" dirty="0"/>
              <a:t>ICCA/Board Compact</a:t>
            </a:r>
          </a:p>
        </p:txBody>
      </p:sp>
      <p:sp>
        <p:nvSpPr>
          <p:cNvPr id="3" name="Subtitle 2">
            <a:extLst>
              <a:ext uri="{FF2B5EF4-FFF2-40B4-BE49-F238E27FC236}">
                <a16:creationId xmlns:a16="http://schemas.microsoft.com/office/drawing/2014/main" id="{09F5C869-27E5-5DD6-436A-1CB3BC2E191D}"/>
              </a:ext>
            </a:extLst>
          </p:cNvPr>
          <p:cNvSpPr>
            <a:spLocks noGrp="1"/>
          </p:cNvSpPr>
          <p:nvPr>
            <p:ph type="subTitle" idx="1"/>
          </p:nvPr>
        </p:nvSpPr>
        <p:spPr/>
        <p:txBody>
          <a:bodyPr/>
          <a:lstStyle/>
          <a:p>
            <a:r>
              <a:rPr lang="en-US" dirty="0"/>
              <a:t>What (new) roles &amp; functions will allow us to deliver on our new strategic plan</a:t>
            </a:r>
          </a:p>
        </p:txBody>
      </p:sp>
      <p:pic>
        <p:nvPicPr>
          <p:cNvPr id="4" name="Picture 3">
            <a:extLst>
              <a:ext uri="{FF2B5EF4-FFF2-40B4-BE49-F238E27FC236}">
                <a16:creationId xmlns:a16="http://schemas.microsoft.com/office/drawing/2014/main" id="{3ADB1B3C-9085-8EAC-222F-B2F0715F66B2}"/>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Tree>
    <p:extLst>
      <p:ext uri="{BB962C8B-B14F-4D97-AF65-F5344CB8AC3E}">
        <p14:creationId xmlns:p14="http://schemas.microsoft.com/office/powerpoint/2010/main" val="1179980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6D2E2-08EA-4264-D350-1E98C1AF8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7903" y="397630"/>
            <a:ext cx="3349605" cy="5606112"/>
          </a:xfrm>
          <a:prstGeom prst="rect">
            <a:avLst/>
          </a:prstGeom>
        </p:spPr>
      </p:pic>
      <p:pic>
        <p:nvPicPr>
          <p:cNvPr id="5" name="Picture 4">
            <a:extLst>
              <a:ext uri="{FF2B5EF4-FFF2-40B4-BE49-F238E27FC236}">
                <a16:creationId xmlns:a16="http://schemas.microsoft.com/office/drawing/2014/main" id="{9C22AB20-31D4-7BE1-9E8A-3F655BF6C3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215" y="1932389"/>
            <a:ext cx="462847" cy="4481898"/>
          </a:xfrm>
          <a:prstGeom prst="rect">
            <a:avLst/>
          </a:prstGeom>
        </p:spPr>
      </p:pic>
      <p:pic>
        <p:nvPicPr>
          <p:cNvPr id="7" name="Picture 6">
            <a:extLst>
              <a:ext uri="{FF2B5EF4-FFF2-40B4-BE49-F238E27FC236}">
                <a16:creationId xmlns:a16="http://schemas.microsoft.com/office/drawing/2014/main" id="{3A70DC55-B39B-5263-E59E-45E5D01416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01062" y="243686"/>
            <a:ext cx="2261517" cy="1688703"/>
          </a:xfrm>
          <a:prstGeom prst="rect">
            <a:avLst/>
          </a:prstGeom>
        </p:spPr>
      </p:pic>
      <p:pic>
        <p:nvPicPr>
          <p:cNvPr id="8" name="Picture 7">
            <a:extLst>
              <a:ext uri="{FF2B5EF4-FFF2-40B4-BE49-F238E27FC236}">
                <a16:creationId xmlns:a16="http://schemas.microsoft.com/office/drawing/2014/main" id="{6B3F506F-6BD9-5BB7-0DDE-DB524954BA6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01061" y="4885140"/>
            <a:ext cx="2261517" cy="1518438"/>
          </a:xfrm>
          <a:prstGeom prst="rect">
            <a:avLst/>
          </a:prstGeom>
        </p:spPr>
      </p:pic>
      <p:pic>
        <p:nvPicPr>
          <p:cNvPr id="9" name="Picture 8">
            <a:extLst>
              <a:ext uri="{FF2B5EF4-FFF2-40B4-BE49-F238E27FC236}">
                <a16:creationId xmlns:a16="http://schemas.microsoft.com/office/drawing/2014/main" id="{CB57A262-D31D-95AE-988F-980BA0C18CD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601061" y="1932389"/>
            <a:ext cx="2261517" cy="704850"/>
          </a:xfrm>
          <a:prstGeom prst="rect">
            <a:avLst/>
          </a:prstGeom>
        </p:spPr>
      </p:pic>
      <p:pic>
        <p:nvPicPr>
          <p:cNvPr id="10" name="Picture 9">
            <a:extLst>
              <a:ext uri="{FF2B5EF4-FFF2-40B4-BE49-F238E27FC236}">
                <a16:creationId xmlns:a16="http://schemas.microsoft.com/office/drawing/2014/main" id="{3D04E8AF-1387-7CC9-BE10-F66680522E1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601061" y="2637239"/>
            <a:ext cx="2261517" cy="666751"/>
          </a:xfrm>
          <a:prstGeom prst="rect">
            <a:avLst/>
          </a:prstGeom>
        </p:spPr>
      </p:pic>
      <p:pic>
        <p:nvPicPr>
          <p:cNvPr id="11" name="Picture 10">
            <a:extLst>
              <a:ext uri="{FF2B5EF4-FFF2-40B4-BE49-F238E27FC236}">
                <a16:creationId xmlns:a16="http://schemas.microsoft.com/office/drawing/2014/main" id="{224AA841-0717-DC49-53BB-7080F8BEC61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01061" y="3303990"/>
            <a:ext cx="2261517" cy="685800"/>
          </a:xfrm>
          <a:prstGeom prst="rect">
            <a:avLst/>
          </a:prstGeom>
        </p:spPr>
      </p:pic>
      <p:pic>
        <p:nvPicPr>
          <p:cNvPr id="12" name="Picture 11">
            <a:extLst>
              <a:ext uri="{FF2B5EF4-FFF2-40B4-BE49-F238E27FC236}">
                <a16:creationId xmlns:a16="http://schemas.microsoft.com/office/drawing/2014/main" id="{1ADDB4B2-DB1B-3AEF-2ADF-6FAE8CD429B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601061" y="3989790"/>
            <a:ext cx="2261517" cy="895350"/>
          </a:xfrm>
          <a:prstGeom prst="rect">
            <a:avLst/>
          </a:prstGeom>
        </p:spPr>
      </p:pic>
      <p:pic>
        <p:nvPicPr>
          <p:cNvPr id="14" name="Picture 13">
            <a:extLst>
              <a:ext uri="{FF2B5EF4-FFF2-40B4-BE49-F238E27FC236}">
                <a16:creationId xmlns:a16="http://schemas.microsoft.com/office/drawing/2014/main" id="{0E049185-F3AC-446A-93D5-EECBE148B8B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862579" y="125421"/>
            <a:ext cx="2326880" cy="1796260"/>
          </a:xfrm>
          <a:prstGeom prst="rect">
            <a:avLst/>
          </a:prstGeom>
        </p:spPr>
      </p:pic>
      <p:pic>
        <p:nvPicPr>
          <p:cNvPr id="15" name="Picture 14">
            <a:extLst>
              <a:ext uri="{FF2B5EF4-FFF2-40B4-BE49-F238E27FC236}">
                <a16:creationId xmlns:a16="http://schemas.microsoft.com/office/drawing/2014/main" id="{8AED5594-FCE3-BB39-79EA-94810E036FB9}"/>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862578" y="4885141"/>
            <a:ext cx="2326880" cy="1518438"/>
          </a:xfrm>
          <a:prstGeom prst="rect">
            <a:avLst/>
          </a:prstGeom>
        </p:spPr>
      </p:pic>
      <p:pic>
        <p:nvPicPr>
          <p:cNvPr id="16" name="Picture 15">
            <a:extLst>
              <a:ext uri="{FF2B5EF4-FFF2-40B4-BE49-F238E27FC236}">
                <a16:creationId xmlns:a16="http://schemas.microsoft.com/office/drawing/2014/main" id="{D446E7F0-D3AC-49B0-00ED-880E8CFB63A2}"/>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862579" y="1922864"/>
            <a:ext cx="2326880" cy="714375"/>
          </a:xfrm>
          <a:prstGeom prst="rect">
            <a:avLst/>
          </a:prstGeom>
        </p:spPr>
      </p:pic>
      <p:pic>
        <p:nvPicPr>
          <p:cNvPr id="17" name="Picture 16">
            <a:extLst>
              <a:ext uri="{FF2B5EF4-FFF2-40B4-BE49-F238E27FC236}">
                <a16:creationId xmlns:a16="http://schemas.microsoft.com/office/drawing/2014/main" id="{A705E7C0-1C08-6684-3520-55527C651939}"/>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3862579" y="2637239"/>
            <a:ext cx="2326880" cy="676275"/>
          </a:xfrm>
          <a:prstGeom prst="rect">
            <a:avLst/>
          </a:prstGeom>
        </p:spPr>
      </p:pic>
      <p:pic>
        <p:nvPicPr>
          <p:cNvPr id="18" name="Picture 17">
            <a:extLst>
              <a:ext uri="{FF2B5EF4-FFF2-40B4-BE49-F238E27FC236}">
                <a16:creationId xmlns:a16="http://schemas.microsoft.com/office/drawing/2014/main" id="{FE1C6B99-1E8B-0C0B-1E5C-F0B17C8A1721}"/>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3862579" y="3284940"/>
            <a:ext cx="2326880" cy="733425"/>
          </a:xfrm>
          <a:prstGeom prst="rect">
            <a:avLst/>
          </a:prstGeom>
        </p:spPr>
      </p:pic>
      <p:pic>
        <p:nvPicPr>
          <p:cNvPr id="19" name="Picture 18">
            <a:extLst>
              <a:ext uri="{FF2B5EF4-FFF2-40B4-BE49-F238E27FC236}">
                <a16:creationId xmlns:a16="http://schemas.microsoft.com/office/drawing/2014/main" id="{84ECA317-9B09-E2BA-B8EB-C3AC240C3BDD}"/>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3862578" y="3989790"/>
            <a:ext cx="2326880" cy="942975"/>
          </a:xfrm>
          <a:prstGeom prst="rect">
            <a:avLst/>
          </a:prstGeom>
        </p:spPr>
      </p:pic>
      <p:pic>
        <p:nvPicPr>
          <p:cNvPr id="21" name="Picture 20">
            <a:extLst>
              <a:ext uri="{FF2B5EF4-FFF2-40B4-BE49-F238E27FC236}">
                <a16:creationId xmlns:a16="http://schemas.microsoft.com/office/drawing/2014/main" id="{3B7252E0-30B0-FAD8-821A-6345D2BE6131}"/>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6191845" y="202431"/>
            <a:ext cx="2291325" cy="1722815"/>
          </a:xfrm>
          <a:prstGeom prst="rect">
            <a:avLst/>
          </a:prstGeom>
        </p:spPr>
      </p:pic>
      <p:pic>
        <p:nvPicPr>
          <p:cNvPr id="22" name="Picture 21">
            <a:extLst>
              <a:ext uri="{FF2B5EF4-FFF2-40B4-BE49-F238E27FC236}">
                <a16:creationId xmlns:a16="http://schemas.microsoft.com/office/drawing/2014/main" id="{C286DCC7-43E1-789F-F185-0752C7019F6E}"/>
              </a:ext>
            </a:extLst>
          </p:cNvPr>
          <p:cNvPicPr>
            <a:picLocks noChangeAspect="1"/>
          </p:cNvPicPr>
          <p:nvPr/>
        </p:nvPicPr>
        <p:blipFill>
          <a:blip r:embed="rId17" cstate="email">
            <a:extLst>
              <a:ext uri="{28A0092B-C50C-407E-A947-70E740481C1C}">
                <a14:useLocalDpi xmlns:a14="http://schemas.microsoft.com/office/drawing/2010/main"/>
              </a:ext>
            </a:extLst>
          </a:blip>
          <a:srcRect b="-7"/>
          <a:stretch>
            <a:fillRect/>
          </a:stretch>
        </p:blipFill>
        <p:spPr>
          <a:xfrm>
            <a:off x="6157709" y="5570501"/>
            <a:ext cx="2292295" cy="889869"/>
          </a:xfrm>
          <a:prstGeom prst="rect">
            <a:avLst/>
          </a:prstGeom>
        </p:spPr>
      </p:pic>
      <p:pic>
        <p:nvPicPr>
          <p:cNvPr id="23" name="Picture 22">
            <a:extLst>
              <a:ext uri="{FF2B5EF4-FFF2-40B4-BE49-F238E27FC236}">
                <a16:creationId xmlns:a16="http://schemas.microsoft.com/office/drawing/2014/main" id="{5AF61111-942E-9E98-2319-657A4FA06354}"/>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6159649" y="1896659"/>
            <a:ext cx="2292295" cy="685800"/>
          </a:xfrm>
          <a:prstGeom prst="rect">
            <a:avLst/>
          </a:prstGeom>
        </p:spPr>
      </p:pic>
      <p:pic>
        <p:nvPicPr>
          <p:cNvPr id="24" name="Picture 23">
            <a:extLst>
              <a:ext uri="{FF2B5EF4-FFF2-40B4-BE49-F238E27FC236}">
                <a16:creationId xmlns:a16="http://schemas.microsoft.com/office/drawing/2014/main" id="{8D03807A-C92B-20DE-4032-3A3A36473765}"/>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6159649" y="2581275"/>
            <a:ext cx="2292295" cy="676275"/>
          </a:xfrm>
          <a:prstGeom prst="rect">
            <a:avLst/>
          </a:prstGeom>
        </p:spPr>
      </p:pic>
      <p:pic>
        <p:nvPicPr>
          <p:cNvPr id="25" name="Picture 24">
            <a:extLst>
              <a:ext uri="{FF2B5EF4-FFF2-40B4-BE49-F238E27FC236}">
                <a16:creationId xmlns:a16="http://schemas.microsoft.com/office/drawing/2014/main" id="{CFF38450-C3BC-5C61-2AE6-DECF04C873B5}"/>
              </a:ext>
            </a:extLst>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a:xfrm>
            <a:off x="6158679" y="3257550"/>
            <a:ext cx="2292295" cy="771525"/>
          </a:xfrm>
          <a:prstGeom prst="rect">
            <a:avLst/>
          </a:prstGeom>
        </p:spPr>
      </p:pic>
      <p:pic>
        <p:nvPicPr>
          <p:cNvPr id="26" name="Picture 25">
            <a:extLst>
              <a:ext uri="{FF2B5EF4-FFF2-40B4-BE49-F238E27FC236}">
                <a16:creationId xmlns:a16="http://schemas.microsoft.com/office/drawing/2014/main" id="{1CEC3001-04B6-3A00-D984-1D01C072E6D7}"/>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a:xfrm>
            <a:off x="6157709" y="4000501"/>
            <a:ext cx="2292295" cy="923925"/>
          </a:xfrm>
          <a:prstGeom prst="rect">
            <a:avLst/>
          </a:prstGeom>
        </p:spPr>
      </p:pic>
      <p:pic>
        <p:nvPicPr>
          <p:cNvPr id="27" name="Picture 26">
            <a:extLst>
              <a:ext uri="{FF2B5EF4-FFF2-40B4-BE49-F238E27FC236}">
                <a16:creationId xmlns:a16="http://schemas.microsoft.com/office/drawing/2014/main" id="{E22BFAE4-42E5-AFC3-ECE5-292C74E1E790}"/>
              </a:ext>
            </a:extLst>
          </p:cNvPr>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a:xfrm>
            <a:off x="6157709" y="4874431"/>
            <a:ext cx="2292295" cy="714376"/>
          </a:xfrm>
          <a:prstGeom prst="rect">
            <a:avLst/>
          </a:prstGeom>
        </p:spPr>
      </p:pic>
      <p:pic>
        <p:nvPicPr>
          <p:cNvPr id="29" name="Picture 28">
            <a:extLst>
              <a:ext uri="{FF2B5EF4-FFF2-40B4-BE49-F238E27FC236}">
                <a16:creationId xmlns:a16="http://schemas.microsoft.com/office/drawing/2014/main" id="{30180DA2-8804-B6CA-B862-6BB25A20BCB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8403551" y="186355"/>
            <a:ext cx="2344493" cy="1722815"/>
          </a:xfrm>
          <a:prstGeom prst="rect">
            <a:avLst/>
          </a:prstGeom>
        </p:spPr>
      </p:pic>
      <p:pic>
        <p:nvPicPr>
          <p:cNvPr id="30" name="Picture 29">
            <a:extLst>
              <a:ext uri="{FF2B5EF4-FFF2-40B4-BE49-F238E27FC236}">
                <a16:creationId xmlns:a16="http://schemas.microsoft.com/office/drawing/2014/main" id="{FFE5E0A8-0EC1-DD41-98B4-641EE86B5DDA}"/>
              </a:ext>
            </a:extLst>
          </p:cNvPr>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a:xfrm>
            <a:off x="8403551" y="5598628"/>
            <a:ext cx="2344493" cy="889870"/>
          </a:xfrm>
          <a:prstGeom prst="rect">
            <a:avLst/>
          </a:prstGeom>
        </p:spPr>
      </p:pic>
      <p:pic>
        <p:nvPicPr>
          <p:cNvPr id="31" name="Picture 30">
            <a:extLst>
              <a:ext uri="{FF2B5EF4-FFF2-40B4-BE49-F238E27FC236}">
                <a16:creationId xmlns:a16="http://schemas.microsoft.com/office/drawing/2014/main" id="{352E2238-B1FC-886E-2198-33793F65AD4E}"/>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8403551" y="1904407"/>
            <a:ext cx="2344493" cy="733425"/>
          </a:xfrm>
          <a:prstGeom prst="rect">
            <a:avLst/>
          </a:prstGeom>
        </p:spPr>
      </p:pic>
      <p:pic>
        <p:nvPicPr>
          <p:cNvPr id="32" name="Picture 31">
            <a:extLst>
              <a:ext uri="{FF2B5EF4-FFF2-40B4-BE49-F238E27FC236}">
                <a16:creationId xmlns:a16="http://schemas.microsoft.com/office/drawing/2014/main" id="{0874D72B-84B0-E16D-3B6A-B8223966E928}"/>
              </a:ext>
            </a:extLst>
          </p:cNvPr>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a:xfrm>
            <a:off x="8403551" y="2628926"/>
            <a:ext cx="2344493" cy="683997"/>
          </a:xfrm>
          <a:prstGeom prst="rect">
            <a:avLst/>
          </a:prstGeom>
        </p:spPr>
      </p:pic>
      <p:pic>
        <p:nvPicPr>
          <p:cNvPr id="33" name="Picture 32">
            <a:extLst>
              <a:ext uri="{FF2B5EF4-FFF2-40B4-BE49-F238E27FC236}">
                <a16:creationId xmlns:a16="http://schemas.microsoft.com/office/drawing/2014/main" id="{5E81C852-701B-BEED-018B-1C4E0FDBA98B}"/>
              </a:ext>
            </a:extLst>
          </p:cNvPr>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a:xfrm>
            <a:off x="8403551" y="3315912"/>
            <a:ext cx="2344493" cy="683998"/>
          </a:xfrm>
          <a:prstGeom prst="rect">
            <a:avLst/>
          </a:prstGeom>
        </p:spPr>
      </p:pic>
      <p:pic>
        <p:nvPicPr>
          <p:cNvPr id="34" name="Picture 33">
            <a:extLst>
              <a:ext uri="{FF2B5EF4-FFF2-40B4-BE49-F238E27FC236}">
                <a16:creationId xmlns:a16="http://schemas.microsoft.com/office/drawing/2014/main" id="{233704A9-24E6-7DD3-3A29-052B171D3174}"/>
              </a:ext>
            </a:extLst>
          </p:cNvPr>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a:xfrm>
            <a:off x="8403551" y="4010319"/>
            <a:ext cx="2344493" cy="914107"/>
          </a:xfrm>
          <a:prstGeom prst="rect">
            <a:avLst/>
          </a:prstGeom>
        </p:spPr>
      </p:pic>
      <p:pic>
        <p:nvPicPr>
          <p:cNvPr id="35" name="Picture 34">
            <a:extLst>
              <a:ext uri="{FF2B5EF4-FFF2-40B4-BE49-F238E27FC236}">
                <a16:creationId xmlns:a16="http://schemas.microsoft.com/office/drawing/2014/main" id="{D7F75450-42A0-7E8C-9F93-9013E314602A}"/>
              </a:ext>
            </a:extLst>
          </p:cNvPr>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8403551" y="4896055"/>
            <a:ext cx="2344493" cy="733425"/>
          </a:xfrm>
          <a:prstGeom prst="rect">
            <a:avLst/>
          </a:prstGeom>
        </p:spPr>
      </p:pic>
    </p:spTree>
    <p:extLst>
      <p:ext uri="{BB962C8B-B14F-4D97-AF65-F5344CB8AC3E}">
        <p14:creationId xmlns:p14="http://schemas.microsoft.com/office/powerpoint/2010/main" val="409635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3"/>
                                        </p:tgtEl>
                                      </p:cBhvr>
                                    </p:animEffect>
                                    <p:anim calcmode="lin" valueType="num">
                                      <p:cBhvr>
                                        <p:cTn id="14"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3"/>
                                        </p:tgtEl>
                                        <p:attrNameLst>
                                          <p:attrName>ppt_h</p:attrName>
                                        </p:attrNameLst>
                                      </p:cBhvr>
                                      <p:tavLst>
                                        <p:tav tm="0">
                                          <p:val>
                                            <p:strVal val="ppt_h"/>
                                          </p:val>
                                        </p:tav>
                                        <p:tav tm="100000">
                                          <p:val>
                                            <p:strVal val="ppt_h"/>
                                          </p:val>
                                        </p:tav>
                                      </p:tavLst>
                                    </p:anim>
                                    <p:set>
                                      <p:cBhvr>
                                        <p:cTn id="16" dur="1" fill="hold">
                                          <p:stCondLst>
                                            <p:cond delay="1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17"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ppt_x"/>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ppt_x"/>
                                          </p:val>
                                        </p:tav>
                                        <p:tav tm="100000">
                                          <p:val>
                                            <p:strVal val="#ppt_x"/>
                                          </p:val>
                                        </p:tav>
                                      </p:tavLst>
                                    </p:anim>
                                    <p:anim calcmode="lin" valueType="num">
                                      <p:cBhvr additive="base">
                                        <p:cTn id="120" dur="500" fill="hold"/>
                                        <p:tgtEl>
                                          <p:spTgt spid="33"/>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ppt_x"/>
                                          </p:val>
                                        </p:tav>
                                        <p:tav tm="100000">
                                          <p:val>
                                            <p:strVal val="#ppt_x"/>
                                          </p:val>
                                        </p:tav>
                                      </p:tavLst>
                                    </p:anim>
                                    <p:anim calcmode="lin" valueType="num">
                                      <p:cBhvr additive="base">
                                        <p:cTn id="128" dur="500" fill="hold"/>
                                        <p:tgtEl>
                                          <p:spTgt spid="35"/>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additive="base">
                                        <p:cTn id="131" dur="500" fill="hold"/>
                                        <p:tgtEl>
                                          <p:spTgt spid="30"/>
                                        </p:tgtEl>
                                        <p:attrNameLst>
                                          <p:attrName>ppt_x</p:attrName>
                                        </p:attrNameLst>
                                      </p:cBhvr>
                                      <p:tavLst>
                                        <p:tav tm="0">
                                          <p:val>
                                            <p:strVal val="#ppt_x"/>
                                          </p:val>
                                        </p:tav>
                                        <p:tav tm="100000">
                                          <p:val>
                                            <p:strVal val="#ppt_x"/>
                                          </p:val>
                                        </p:tav>
                                      </p:tavLst>
                                    </p:anim>
                                    <p:anim calcmode="lin" valueType="num">
                                      <p:cBhvr additive="base">
                                        <p:cTn id="1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48E7-5700-4A0A-B18D-E4AE92DE3A6F}"/>
              </a:ext>
            </a:extLst>
          </p:cNvPr>
          <p:cNvSpPr>
            <a:spLocks noGrp="1"/>
          </p:cNvSpPr>
          <p:nvPr>
            <p:ph type="title"/>
          </p:nvPr>
        </p:nvSpPr>
        <p:spPr/>
        <p:txBody>
          <a:bodyPr/>
          <a:lstStyle/>
          <a:p>
            <a:r>
              <a:rPr lang="en-US" dirty="0"/>
              <a:t>Bottom-Line Questions</a:t>
            </a:r>
          </a:p>
        </p:txBody>
      </p:sp>
      <p:sp>
        <p:nvSpPr>
          <p:cNvPr id="3" name="Content Placeholder 2">
            <a:extLst>
              <a:ext uri="{FF2B5EF4-FFF2-40B4-BE49-F238E27FC236}">
                <a16:creationId xmlns:a16="http://schemas.microsoft.com/office/drawing/2014/main" id="{973D29AC-34DA-6EBF-372D-81DFC0C19A47}"/>
              </a:ext>
            </a:extLst>
          </p:cNvPr>
          <p:cNvSpPr>
            <a:spLocks noGrp="1"/>
          </p:cNvSpPr>
          <p:nvPr>
            <p:ph idx="1"/>
          </p:nvPr>
        </p:nvSpPr>
        <p:spPr/>
        <p:txBody>
          <a:bodyPr/>
          <a:lstStyle/>
          <a:p>
            <a:r>
              <a:rPr lang="en-US" dirty="0"/>
              <a:t>What roles should local ICCA boards be filling generally?</a:t>
            </a:r>
          </a:p>
          <a:p>
            <a:r>
              <a:rPr lang="en-US" dirty="0"/>
              <a:t>What roles should local boards be filling to achieve the outcomes within our strategic plan?</a:t>
            </a:r>
          </a:p>
          <a:p>
            <a:r>
              <a:rPr lang="en-US" dirty="0"/>
              <a:t>What roles should ICCA HQ &amp; Exec Committee be filling generally?</a:t>
            </a:r>
          </a:p>
          <a:p>
            <a:r>
              <a:rPr lang="en-US" dirty="0"/>
              <a:t>What roles should ICCA HQ &amp; Exec Committee be filling to achieve the outcomes within our strategic plan?</a:t>
            </a:r>
          </a:p>
        </p:txBody>
      </p:sp>
    </p:spTree>
    <p:extLst>
      <p:ext uri="{BB962C8B-B14F-4D97-AF65-F5344CB8AC3E}">
        <p14:creationId xmlns:p14="http://schemas.microsoft.com/office/powerpoint/2010/main" val="2059114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DE72-F34E-2F8F-C979-AF5241A33299}"/>
              </a:ext>
            </a:extLst>
          </p:cNvPr>
          <p:cNvSpPr>
            <a:spLocks noGrp="1"/>
          </p:cNvSpPr>
          <p:nvPr>
            <p:ph type="title"/>
          </p:nvPr>
        </p:nvSpPr>
        <p:spPr>
          <a:xfrm>
            <a:off x="858253" y="-248485"/>
            <a:ext cx="10515600" cy="1325563"/>
          </a:xfrm>
        </p:spPr>
        <p:txBody>
          <a:bodyPr/>
          <a:lstStyle/>
          <a:p>
            <a:r>
              <a:rPr lang="en-US" dirty="0"/>
              <a:t>Role of ICCA Boards</a:t>
            </a:r>
          </a:p>
        </p:txBody>
      </p:sp>
      <p:graphicFrame>
        <p:nvGraphicFramePr>
          <p:cNvPr id="4" name="Content Placeholder 3">
            <a:extLst>
              <a:ext uri="{FF2B5EF4-FFF2-40B4-BE49-F238E27FC236}">
                <a16:creationId xmlns:a16="http://schemas.microsoft.com/office/drawing/2014/main" id="{EE46BE80-B682-3D8C-F7F5-D79148DCFA12}"/>
              </a:ext>
            </a:extLst>
          </p:cNvPr>
          <p:cNvGraphicFramePr>
            <a:graphicFrameLocks noGrp="1"/>
          </p:cNvGraphicFramePr>
          <p:nvPr>
            <p:ph idx="1"/>
          </p:nvPr>
        </p:nvGraphicFramePr>
        <p:xfrm>
          <a:off x="858253" y="911225"/>
          <a:ext cx="10515600" cy="50901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21808253"/>
                    </a:ext>
                  </a:extLst>
                </a:gridCol>
                <a:gridCol w="5257800">
                  <a:extLst>
                    <a:ext uri="{9D8B030D-6E8A-4147-A177-3AD203B41FA5}">
                      <a16:colId xmlns:a16="http://schemas.microsoft.com/office/drawing/2014/main" val="114623753"/>
                    </a:ext>
                  </a:extLst>
                </a:gridCol>
              </a:tblGrid>
              <a:tr h="370840">
                <a:tc>
                  <a:txBody>
                    <a:bodyPr/>
                    <a:lstStyle/>
                    <a:p>
                      <a:pPr algn="ctr"/>
                      <a:r>
                        <a:rPr lang="en-US" dirty="0"/>
                        <a:t>General Roles</a:t>
                      </a:r>
                    </a:p>
                  </a:txBody>
                  <a:tcPr/>
                </a:tc>
                <a:tc>
                  <a:txBody>
                    <a:bodyPr/>
                    <a:lstStyle/>
                    <a:p>
                      <a:pPr algn="ctr"/>
                      <a:r>
                        <a:rPr lang="en-US" dirty="0"/>
                        <a:t>Roles to Advance Strategic Plan Outcomes</a:t>
                      </a:r>
                    </a:p>
                  </a:txBody>
                  <a:tcPr/>
                </a:tc>
                <a:extLst>
                  <a:ext uri="{0D108BD9-81ED-4DB2-BD59-A6C34878D82A}">
                    <a16:rowId xmlns:a16="http://schemas.microsoft.com/office/drawing/2014/main" val="1605696102"/>
                  </a:ext>
                </a:extLst>
              </a:tr>
              <a:tr h="370840">
                <a:tc>
                  <a:txBody>
                    <a:bodyPr/>
                    <a:lstStyle/>
                    <a:p>
                      <a:r>
                        <a:rPr lang="en-US" dirty="0"/>
                        <a:t>Review CEUs</a:t>
                      </a:r>
                    </a:p>
                  </a:txBody>
                  <a:tcPr/>
                </a:tc>
                <a:tc>
                  <a:txBody>
                    <a:bodyPr/>
                    <a:lstStyle/>
                    <a:p>
                      <a:r>
                        <a:rPr lang="en-US" dirty="0"/>
                        <a:t>Breathing in life into specialty certs</a:t>
                      </a:r>
                    </a:p>
                  </a:txBody>
                  <a:tcPr/>
                </a:tc>
                <a:extLst>
                  <a:ext uri="{0D108BD9-81ED-4DB2-BD59-A6C34878D82A}">
                    <a16:rowId xmlns:a16="http://schemas.microsoft.com/office/drawing/2014/main" val="4173684910"/>
                  </a:ext>
                </a:extLst>
              </a:tr>
              <a:tr h="370840">
                <a:tc>
                  <a:txBody>
                    <a:bodyPr/>
                    <a:lstStyle/>
                    <a:p>
                      <a:r>
                        <a:rPr lang="en-US" dirty="0" err="1"/>
                        <a:t>rEview</a:t>
                      </a:r>
                      <a:r>
                        <a:rPr lang="en-US" dirty="0"/>
                        <a:t> applicants</a:t>
                      </a:r>
                    </a:p>
                  </a:txBody>
                  <a:tcPr/>
                </a:tc>
                <a:tc>
                  <a:txBody>
                    <a:bodyPr/>
                    <a:lstStyle/>
                    <a:p>
                      <a:r>
                        <a:rPr lang="en-US" dirty="0"/>
                        <a:t>surveys</a:t>
                      </a:r>
                    </a:p>
                  </a:txBody>
                  <a:tcPr/>
                </a:tc>
                <a:extLst>
                  <a:ext uri="{0D108BD9-81ED-4DB2-BD59-A6C34878D82A}">
                    <a16:rowId xmlns:a16="http://schemas.microsoft.com/office/drawing/2014/main" val="3299422242"/>
                  </a:ext>
                </a:extLst>
              </a:tr>
              <a:tr h="370840">
                <a:tc>
                  <a:txBody>
                    <a:bodyPr/>
                    <a:lstStyle/>
                    <a:p>
                      <a:r>
                        <a:rPr lang="en-US" dirty="0"/>
                        <a:t>Promote the program</a:t>
                      </a:r>
                    </a:p>
                  </a:txBody>
                  <a:tcPr/>
                </a:tc>
                <a:tc>
                  <a:txBody>
                    <a:bodyPr/>
                    <a:lstStyle/>
                    <a:p>
                      <a:r>
                        <a:rPr lang="en-US" dirty="0"/>
                        <a:t>All board members make a presentation</a:t>
                      </a:r>
                    </a:p>
                  </a:txBody>
                  <a:tcPr/>
                </a:tc>
                <a:extLst>
                  <a:ext uri="{0D108BD9-81ED-4DB2-BD59-A6C34878D82A}">
                    <a16:rowId xmlns:a16="http://schemas.microsoft.com/office/drawing/2014/main" val="2472403824"/>
                  </a:ext>
                </a:extLst>
              </a:tr>
              <a:tr h="370840">
                <a:tc>
                  <a:txBody>
                    <a:bodyPr/>
                    <a:lstStyle/>
                    <a:p>
                      <a:r>
                        <a:rPr lang="en-US" dirty="0"/>
                        <a:t>Provide CEU opportunities</a:t>
                      </a:r>
                    </a:p>
                  </a:txBody>
                  <a:tcPr/>
                </a:tc>
                <a:tc>
                  <a:txBody>
                    <a:bodyPr/>
                    <a:lstStyle/>
                    <a:p>
                      <a:r>
                        <a:rPr lang="en-US" dirty="0"/>
                        <a:t>Providing an opportunity for community(at </a:t>
                      </a:r>
                      <a:r>
                        <a:rPr lang="en-US" dirty="0" err="1"/>
                        <a:t>lerawt</a:t>
                      </a:r>
                      <a:r>
                        <a:rPr lang="en-US"/>
                        <a:t> one)</a:t>
                      </a:r>
                    </a:p>
                  </a:txBody>
                  <a:tcPr/>
                </a:tc>
                <a:extLst>
                  <a:ext uri="{0D108BD9-81ED-4DB2-BD59-A6C34878D82A}">
                    <a16:rowId xmlns:a16="http://schemas.microsoft.com/office/drawing/2014/main" val="479001732"/>
                  </a:ext>
                </a:extLst>
              </a:tr>
              <a:tr h="370840">
                <a:tc>
                  <a:txBody>
                    <a:bodyPr/>
                    <a:lstStyle/>
                    <a:p>
                      <a:r>
                        <a:rPr lang="en-US" dirty="0"/>
                        <a:t>Facilitate other </a:t>
                      </a:r>
                      <a:r>
                        <a:rPr lang="en-US" dirty="0" err="1"/>
                        <a:t>ceu</a:t>
                      </a:r>
                      <a:r>
                        <a:rPr lang="en-US" dirty="0"/>
                        <a:t> </a:t>
                      </a:r>
                      <a:r>
                        <a:rPr lang="en-US" dirty="0" err="1"/>
                        <a:t>opps</a:t>
                      </a:r>
                      <a:endParaRPr lang="en-US" dirty="0"/>
                    </a:p>
                  </a:txBody>
                  <a:tcPr/>
                </a:tc>
                <a:tc>
                  <a:txBody>
                    <a:bodyPr/>
                    <a:lstStyle/>
                    <a:p>
                      <a:endParaRPr lang="en-US"/>
                    </a:p>
                  </a:txBody>
                  <a:tcPr/>
                </a:tc>
                <a:extLst>
                  <a:ext uri="{0D108BD9-81ED-4DB2-BD59-A6C34878D82A}">
                    <a16:rowId xmlns:a16="http://schemas.microsoft.com/office/drawing/2014/main" val="3534833263"/>
                  </a:ext>
                </a:extLst>
              </a:tr>
              <a:tr h="370840">
                <a:tc>
                  <a:txBody>
                    <a:bodyPr/>
                    <a:lstStyle/>
                    <a:p>
                      <a:r>
                        <a:rPr lang="en-US" dirty="0"/>
                        <a:t>Relationships with agencies &amp; orgs, </a:t>
                      </a:r>
                      <a:r>
                        <a:rPr lang="en-US" dirty="0" err="1"/>
                        <a:t>electd</a:t>
                      </a:r>
                      <a:r>
                        <a:rPr lang="en-US" dirty="0"/>
                        <a:t> officials</a:t>
                      </a:r>
                    </a:p>
                  </a:txBody>
                  <a:tcPr/>
                </a:tc>
                <a:tc>
                  <a:txBody>
                    <a:bodyPr/>
                    <a:lstStyle/>
                    <a:p>
                      <a:endParaRPr lang="en-US" dirty="0"/>
                    </a:p>
                  </a:txBody>
                  <a:tcPr/>
                </a:tc>
                <a:extLst>
                  <a:ext uri="{0D108BD9-81ED-4DB2-BD59-A6C34878D82A}">
                    <a16:rowId xmlns:a16="http://schemas.microsoft.com/office/drawing/2014/main" val="1739989692"/>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65165862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85718295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3126374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43653509"/>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6365062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922110508"/>
                  </a:ext>
                </a:extLst>
              </a:tr>
            </a:tbl>
          </a:graphicData>
        </a:graphic>
      </p:graphicFrame>
    </p:spTree>
    <p:extLst>
      <p:ext uri="{BB962C8B-B14F-4D97-AF65-F5344CB8AC3E}">
        <p14:creationId xmlns:p14="http://schemas.microsoft.com/office/powerpoint/2010/main" val="274144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1FD78992-04A3-A45B-F507-6CF9F686D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48A3E-0CB0-4EF2-5283-F1CEDCF9B802}"/>
              </a:ext>
            </a:extLst>
          </p:cNvPr>
          <p:cNvSpPr>
            <a:spLocks noGrp="1"/>
          </p:cNvSpPr>
          <p:nvPr>
            <p:ph type="title"/>
          </p:nvPr>
        </p:nvSpPr>
        <p:spPr>
          <a:xfrm>
            <a:off x="858253" y="-248485"/>
            <a:ext cx="10515600" cy="1325563"/>
          </a:xfrm>
        </p:spPr>
        <p:txBody>
          <a:bodyPr/>
          <a:lstStyle/>
          <a:p>
            <a:r>
              <a:rPr lang="en-US" dirty="0"/>
              <a:t>Role of ICCA HQ &amp; Exec Committee</a:t>
            </a:r>
          </a:p>
        </p:txBody>
      </p:sp>
      <p:graphicFrame>
        <p:nvGraphicFramePr>
          <p:cNvPr id="4" name="Content Placeholder 3">
            <a:extLst>
              <a:ext uri="{FF2B5EF4-FFF2-40B4-BE49-F238E27FC236}">
                <a16:creationId xmlns:a16="http://schemas.microsoft.com/office/drawing/2014/main" id="{CC555C13-BEEB-ACEC-7DF3-E9AD082DC42D}"/>
              </a:ext>
            </a:extLst>
          </p:cNvPr>
          <p:cNvGraphicFramePr>
            <a:graphicFrameLocks noGrp="1"/>
          </p:cNvGraphicFramePr>
          <p:nvPr>
            <p:ph idx="1"/>
          </p:nvPr>
        </p:nvGraphicFramePr>
        <p:xfrm>
          <a:off x="858253" y="911225"/>
          <a:ext cx="10515600" cy="50901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21808253"/>
                    </a:ext>
                  </a:extLst>
                </a:gridCol>
                <a:gridCol w="5257800">
                  <a:extLst>
                    <a:ext uri="{9D8B030D-6E8A-4147-A177-3AD203B41FA5}">
                      <a16:colId xmlns:a16="http://schemas.microsoft.com/office/drawing/2014/main" val="114623753"/>
                    </a:ext>
                  </a:extLst>
                </a:gridCol>
              </a:tblGrid>
              <a:tr h="370840">
                <a:tc>
                  <a:txBody>
                    <a:bodyPr/>
                    <a:lstStyle/>
                    <a:p>
                      <a:pPr algn="ctr"/>
                      <a:r>
                        <a:rPr lang="en-US" dirty="0"/>
                        <a:t>General Roles</a:t>
                      </a:r>
                    </a:p>
                  </a:txBody>
                  <a:tcPr/>
                </a:tc>
                <a:tc>
                  <a:txBody>
                    <a:bodyPr/>
                    <a:lstStyle/>
                    <a:p>
                      <a:pPr algn="ctr"/>
                      <a:r>
                        <a:rPr lang="en-US" dirty="0"/>
                        <a:t>Roles to Advance Strategic Plan Outcomes</a:t>
                      </a:r>
                    </a:p>
                  </a:txBody>
                  <a:tcPr/>
                </a:tc>
                <a:extLst>
                  <a:ext uri="{0D108BD9-81ED-4DB2-BD59-A6C34878D82A}">
                    <a16:rowId xmlns:a16="http://schemas.microsoft.com/office/drawing/2014/main" val="1605696102"/>
                  </a:ext>
                </a:extLst>
              </a:tr>
              <a:tr h="370840">
                <a:tc>
                  <a:txBody>
                    <a:bodyPr/>
                    <a:lstStyle/>
                    <a:p>
                      <a:r>
                        <a:rPr lang="en-US" dirty="0"/>
                        <a:t>Manages exam, develops </a:t>
                      </a:r>
                      <a:r>
                        <a:rPr lang="en-US" dirty="0" err="1"/>
                        <a:t>exma</a:t>
                      </a:r>
                      <a:endParaRPr lang="en-US" dirty="0"/>
                    </a:p>
                  </a:txBody>
                  <a:tcPr/>
                </a:tc>
                <a:tc>
                  <a:txBody>
                    <a:bodyPr/>
                    <a:lstStyle/>
                    <a:p>
                      <a:r>
                        <a:rPr lang="en-US" dirty="0"/>
                        <a:t>Streamlines processes </a:t>
                      </a:r>
                    </a:p>
                  </a:txBody>
                  <a:tcPr/>
                </a:tc>
                <a:extLst>
                  <a:ext uri="{0D108BD9-81ED-4DB2-BD59-A6C34878D82A}">
                    <a16:rowId xmlns:a16="http://schemas.microsoft.com/office/drawing/2014/main" val="4173684910"/>
                  </a:ext>
                </a:extLst>
              </a:tr>
              <a:tr h="370840">
                <a:tc>
                  <a:txBody>
                    <a:bodyPr/>
                    <a:lstStyle/>
                    <a:p>
                      <a:r>
                        <a:rPr lang="en-US" dirty="0"/>
                        <a:t>Maintain database</a:t>
                      </a:r>
                    </a:p>
                  </a:txBody>
                  <a:tcPr/>
                </a:tc>
                <a:tc>
                  <a:txBody>
                    <a:bodyPr/>
                    <a:lstStyle/>
                    <a:p>
                      <a:r>
                        <a:rPr lang="en-US" dirty="0"/>
                        <a:t>Onboarding of board officers &amp; admins</a:t>
                      </a:r>
                    </a:p>
                  </a:txBody>
                  <a:tcPr/>
                </a:tc>
                <a:extLst>
                  <a:ext uri="{0D108BD9-81ED-4DB2-BD59-A6C34878D82A}">
                    <a16:rowId xmlns:a16="http://schemas.microsoft.com/office/drawing/2014/main" val="3299422242"/>
                  </a:ext>
                </a:extLst>
              </a:tr>
              <a:tr h="370840">
                <a:tc>
                  <a:txBody>
                    <a:bodyPr/>
                    <a:lstStyle/>
                    <a:p>
                      <a:r>
                        <a:rPr lang="en-US" dirty="0"/>
                        <a:t>Moving toward standardization</a:t>
                      </a:r>
                    </a:p>
                  </a:txBody>
                  <a:tcPr/>
                </a:tc>
                <a:tc>
                  <a:txBody>
                    <a:bodyPr/>
                    <a:lstStyle/>
                    <a:p>
                      <a:r>
                        <a:rPr lang="en-US" dirty="0"/>
                        <a:t>Coordinate analytics</a:t>
                      </a:r>
                    </a:p>
                  </a:txBody>
                  <a:tcPr/>
                </a:tc>
                <a:extLst>
                  <a:ext uri="{0D108BD9-81ED-4DB2-BD59-A6C34878D82A}">
                    <a16:rowId xmlns:a16="http://schemas.microsoft.com/office/drawing/2014/main" val="2472403824"/>
                  </a:ext>
                </a:extLst>
              </a:tr>
              <a:tr h="370840">
                <a:tc>
                  <a:txBody>
                    <a:bodyPr/>
                    <a:lstStyle/>
                    <a:p>
                      <a:r>
                        <a:rPr lang="en-US" dirty="0" err="1"/>
                        <a:t>Temploats</a:t>
                      </a:r>
                      <a:r>
                        <a:rPr lang="en-US" dirty="0"/>
                        <a:t> for promotional &amp; </a:t>
                      </a:r>
                      <a:r>
                        <a:rPr lang="en-US" dirty="0" err="1"/>
                        <a:t>mktg</a:t>
                      </a:r>
                      <a:endParaRPr lang="en-US" dirty="0"/>
                    </a:p>
                  </a:txBody>
                  <a:tcPr/>
                </a:tc>
                <a:tc>
                  <a:txBody>
                    <a:bodyPr/>
                    <a:lstStyle/>
                    <a:p>
                      <a:r>
                        <a:rPr lang="en-US" dirty="0"/>
                        <a:t>Stakeholder engagement (elected officials, ARA,, employers)</a:t>
                      </a:r>
                    </a:p>
                  </a:txBody>
                  <a:tcPr/>
                </a:tc>
                <a:extLst>
                  <a:ext uri="{0D108BD9-81ED-4DB2-BD59-A6C34878D82A}">
                    <a16:rowId xmlns:a16="http://schemas.microsoft.com/office/drawing/2014/main" val="479001732"/>
                  </a:ext>
                </a:extLst>
              </a:tr>
              <a:tr h="370840">
                <a:tc>
                  <a:txBody>
                    <a:bodyPr/>
                    <a:lstStyle/>
                    <a:p>
                      <a:r>
                        <a:rPr lang="en-US" dirty="0"/>
                        <a:t>General marketing of program</a:t>
                      </a:r>
                    </a:p>
                  </a:txBody>
                  <a:tcPr/>
                </a:tc>
                <a:tc>
                  <a:txBody>
                    <a:bodyPr/>
                    <a:lstStyle/>
                    <a:p>
                      <a:endParaRPr lang="en-US" dirty="0"/>
                    </a:p>
                  </a:txBody>
                  <a:tcPr/>
                </a:tc>
                <a:extLst>
                  <a:ext uri="{0D108BD9-81ED-4DB2-BD59-A6C34878D82A}">
                    <a16:rowId xmlns:a16="http://schemas.microsoft.com/office/drawing/2014/main" val="3534833263"/>
                  </a:ext>
                </a:extLst>
              </a:tr>
              <a:tr h="370840">
                <a:tc>
                  <a:txBody>
                    <a:bodyPr/>
                    <a:lstStyle/>
                    <a:p>
                      <a:r>
                        <a:rPr lang="en-US" dirty="0"/>
                        <a:t>Customer service (1</a:t>
                      </a:r>
                      <a:r>
                        <a:rPr lang="en-US" baseline="30000" dirty="0"/>
                        <a:t>st</a:t>
                      </a:r>
                      <a:r>
                        <a:rPr lang="en-US" dirty="0"/>
                        <a:t> point of contact)</a:t>
                      </a:r>
                    </a:p>
                  </a:txBody>
                  <a:tcPr/>
                </a:tc>
                <a:tc>
                  <a:txBody>
                    <a:bodyPr/>
                    <a:lstStyle/>
                    <a:p>
                      <a:r>
                        <a:rPr lang="en-US" dirty="0"/>
                        <a:t>Providing CEU opportunities</a:t>
                      </a:r>
                    </a:p>
                  </a:txBody>
                  <a:tcPr/>
                </a:tc>
                <a:extLst>
                  <a:ext uri="{0D108BD9-81ED-4DB2-BD59-A6C34878D82A}">
                    <a16:rowId xmlns:a16="http://schemas.microsoft.com/office/drawing/2014/main" val="1739989692"/>
                  </a:ext>
                </a:extLst>
              </a:tr>
              <a:tr h="370840">
                <a:tc>
                  <a:txBody>
                    <a:bodyPr/>
                    <a:lstStyle/>
                    <a:p>
                      <a:r>
                        <a:rPr lang="en-US" dirty="0"/>
                        <a:t>I.T. infrastructure </a:t>
                      </a:r>
                    </a:p>
                  </a:txBody>
                  <a:tcPr/>
                </a:tc>
                <a:tc>
                  <a:txBody>
                    <a:bodyPr/>
                    <a:lstStyle/>
                    <a:p>
                      <a:r>
                        <a:rPr lang="en-US" dirty="0"/>
                        <a:t>Cheerleaders for local boards</a:t>
                      </a:r>
                    </a:p>
                  </a:txBody>
                  <a:tcPr/>
                </a:tc>
                <a:extLst>
                  <a:ext uri="{0D108BD9-81ED-4DB2-BD59-A6C34878D82A}">
                    <a16:rowId xmlns:a16="http://schemas.microsoft.com/office/drawing/2014/main" val="3651658627"/>
                  </a:ext>
                </a:extLst>
              </a:tr>
              <a:tr h="370840">
                <a:tc>
                  <a:txBody>
                    <a:bodyPr/>
                    <a:lstStyle/>
                    <a:p>
                      <a:r>
                        <a:rPr lang="en-US" dirty="0"/>
                        <a:t>Communication &amp; coordination w/ local boards</a:t>
                      </a:r>
                    </a:p>
                  </a:txBody>
                  <a:tcPr/>
                </a:tc>
                <a:tc>
                  <a:txBody>
                    <a:bodyPr/>
                    <a:lstStyle/>
                    <a:p>
                      <a:r>
                        <a:rPr lang="en-US" dirty="0"/>
                        <a:t>Templates for training materials</a:t>
                      </a:r>
                    </a:p>
                  </a:txBody>
                  <a:tcPr/>
                </a:tc>
                <a:extLst>
                  <a:ext uri="{0D108BD9-81ED-4DB2-BD59-A6C34878D82A}">
                    <a16:rowId xmlns:a16="http://schemas.microsoft.com/office/drawing/2014/main" val="2857182956"/>
                  </a:ext>
                </a:extLst>
              </a:tr>
              <a:tr h="370840">
                <a:tc>
                  <a:txBody>
                    <a:bodyPr/>
                    <a:lstStyle/>
                    <a:p>
                      <a:r>
                        <a:rPr lang="en-US" dirty="0"/>
                        <a:t>Manage finances </a:t>
                      </a:r>
                    </a:p>
                  </a:txBody>
                  <a:tcPr/>
                </a:tc>
                <a:tc>
                  <a:txBody>
                    <a:bodyPr/>
                    <a:lstStyle/>
                    <a:p>
                      <a:r>
                        <a:rPr lang="en-US" dirty="0"/>
                        <a:t>National prep materials</a:t>
                      </a:r>
                    </a:p>
                  </a:txBody>
                  <a:tcPr/>
                </a:tc>
                <a:extLst>
                  <a:ext uri="{0D108BD9-81ED-4DB2-BD59-A6C34878D82A}">
                    <a16:rowId xmlns:a16="http://schemas.microsoft.com/office/drawing/2014/main" val="131263740"/>
                  </a:ext>
                </a:extLst>
              </a:tr>
              <a:tr h="370840">
                <a:tc>
                  <a:txBody>
                    <a:bodyPr/>
                    <a:lstStyle/>
                    <a:p>
                      <a:r>
                        <a:rPr lang="en-US" dirty="0"/>
                        <a:t>Promoting program &amp; </a:t>
                      </a:r>
                      <a:r>
                        <a:rPr lang="en-US" dirty="0" err="1"/>
                        <a:t>nat’l</a:t>
                      </a:r>
                      <a:r>
                        <a:rPr lang="en-US" dirty="0"/>
                        <a:t> &amp; int’l levels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bureau</a:t>
                      </a:r>
                    </a:p>
                  </a:txBody>
                  <a:tcPr/>
                </a:tc>
                <a:extLst>
                  <a:ext uri="{0D108BD9-81ED-4DB2-BD59-A6C34878D82A}">
                    <a16:rowId xmlns:a16="http://schemas.microsoft.com/office/drawing/2014/main" val="2843653509"/>
                  </a:ext>
                </a:extLst>
              </a:tr>
              <a:tr h="370840">
                <a:tc>
                  <a:txBody>
                    <a:bodyPr/>
                    <a:lstStyle/>
                    <a:p>
                      <a:r>
                        <a:rPr lang="en-US" dirty="0"/>
                        <a:t>Governance</a:t>
                      </a:r>
                    </a:p>
                  </a:txBody>
                  <a:tcPr/>
                </a:tc>
                <a:tc>
                  <a:txBody>
                    <a:bodyPr/>
                    <a:lstStyle/>
                    <a:p>
                      <a:endParaRPr lang="en-US" dirty="0"/>
                    </a:p>
                  </a:txBody>
                  <a:tcPr/>
                </a:tc>
                <a:extLst>
                  <a:ext uri="{0D108BD9-81ED-4DB2-BD59-A6C34878D82A}">
                    <a16:rowId xmlns:a16="http://schemas.microsoft.com/office/drawing/2014/main" val="3363650629"/>
                  </a:ext>
                </a:extLst>
              </a:tr>
              <a:tr h="370840">
                <a:tc>
                  <a:txBody>
                    <a:bodyPr/>
                    <a:lstStyle/>
                    <a:p>
                      <a:r>
                        <a:rPr lang="en-US" dirty="0"/>
                        <a:t>Publishing</a:t>
                      </a:r>
                    </a:p>
                  </a:txBody>
                  <a:tcPr/>
                </a:tc>
                <a:tc>
                  <a:txBody>
                    <a:bodyPr/>
                    <a:lstStyle/>
                    <a:p>
                      <a:endParaRPr lang="en-US" dirty="0"/>
                    </a:p>
                  </a:txBody>
                  <a:tcPr/>
                </a:tc>
                <a:extLst>
                  <a:ext uri="{0D108BD9-81ED-4DB2-BD59-A6C34878D82A}">
                    <a16:rowId xmlns:a16="http://schemas.microsoft.com/office/drawing/2014/main" val="3922110508"/>
                  </a:ext>
                </a:extLst>
              </a:tr>
            </a:tbl>
          </a:graphicData>
        </a:graphic>
      </p:graphicFrame>
    </p:spTree>
    <p:extLst>
      <p:ext uri="{BB962C8B-B14F-4D97-AF65-F5344CB8AC3E}">
        <p14:creationId xmlns:p14="http://schemas.microsoft.com/office/powerpoint/2010/main" val="339021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2634-6239-C8F7-59E8-93D241FD1645}"/>
              </a:ext>
            </a:extLst>
          </p:cNvPr>
          <p:cNvSpPr>
            <a:spLocks noGrp="1"/>
          </p:cNvSpPr>
          <p:nvPr>
            <p:ph type="title"/>
          </p:nvPr>
        </p:nvSpPr>
        <p:spPr/>
        <p:txBody>
          <a:bodyPr/>
          <a:lstStyle/>
          <a:p>
            <a:r>
              <a:rPr lang="en-US" dirty="0"/>
              <a:t>Strategic-Planning Task Force</a:t>
            </a:r>
          </a:p>
        </p:txBody>
      </p:sp>
      <p:sp>
        <p:nvSpPr>
          <p:cNvPr id="4" name="Rectangle: Rounded Corners 3">
            <a:extLst>
              <a:ext uri="{FF2B5EF4-FFF2-40B4-BE49-F238E27FC236}">
                <a16:creationId xmlns:a16="http://schemas.microsoft.com/office/drawing/2014/main" id="{F0D8DF9A-3CF9-E402-DB44-C1B60C7DFA85}"/>
              </a:ext>
            </a:extLst>
          </p:cNvPr>
          <p:cNvSpPr/>
          <p:nvPr/>
        </p:nvSpPr>
        <p:spPr>
          <a:xfrm>
            <a:off x="3641651" y="2480925"/>
            <a:ext cx="2094613" cy="2484476"/>
          </a:xfrm>
          <a:prstGeom prst="roundRect">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dirty="0"/>
              <a:t>Shawn Wallace</a:t>
            </a:r>
          </a:p>
          <a:p>
            <a:pPr marL="0" indent="0" algn="ctr">
              <a:spcAft>
                <a:spcPts val="600"/>
              </a:spcAft>
              <a:buNone/>
            </a:pPr>
            <a:r>
              <a:rPr lang="en-US" dirty="0"/>
              <a:t>Greta Schuster</a:t>
            </a:r>
          </a:p>
          <a:p>
            <a:pPr marL="0" indent="0" algn="ctr">
              <a:spcAft>
                <a:spcPts val="600"/>
              </a:spcAft>
              <a:buNone/>
            </a:pPr>
            <a:r>
              <a:rPr lang="en-US" dirty="0"/>
              <a:t>Paul Luetjen</a:t>
            </a:r>
          </a:p>
          <a:p>
            <a:pPr marL="0" indent="0" algn="ctr">
              <a:spcAft>
                <a:spcPts val="600"/>
              </a:spcAft>
              <a:buNone/>
            </a:pPr>
            <a:r>
              <a:rPr lang="en-US" dirty="0"/>
              <a:t>Walter Brown</a:t>
            </a:r>
          </a:p>
          <a:p>
            <a:pPr marL="0" indent="0" algn="ctr">
              <a:spcAft>
                <a:spcPts val="600"/>
              </a:spcAft>
              <a:buNone/>
            </a:pPr>
            <a:r>
              <a:rPr lang="en-US" dirty="0"/>
              <a:t>Kyle Gustafson</a:t>
            </a:r>
          </a:p>
          <a:p>
            <a:pPr marL="0" indent="0" algn="ctr">
              <a:spcAft>
                <a:spcPts val="600"/>
              </a:spcAft>
              <a:buNone/>
            </a:pPr>
            <a:r>
              <a:rPr lang="en-US" dirty="0"/>
              <a:t>Stephen Vasquez</a:t>
            </a:r>
          </a:p>
        </p:txBody>
      </p:sp>
      <p:sp>
        <p:nvSpPr>
          <p:cNvPr id="5" name="Rectangle: Rounded Corners 4">
            <a:extLst>
              <a:ext uri="{FF2B5EF4-FFF2-40B4-BE49-F238E27FC236}">
                <a16:creationId xmlns:a16="http://schemas.microsoft.com/office/drawing/2014/main" id="{68D60336-0D89-EBE9-4FD6-B9A9F8A796D7}"/>
              </a:ext>
            </a:extLst>
          </p:cNvPr>
          <p:cNvSpPr/>
          <p:nvPr/>
        </p:nvSpPr>
        <p:spPr>
          <a:xfrm>
            <a:off x="896679" y="2535857"/>
            <a:ext cx="1881963" cy="2048540"/>
          </a:xfrm>
          <a:prstGeom prst="roundRect">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dirty="0"/>
              <a:t>Karl Wyant</a:t>
            </a:r>
          </a:p>
          <a:p>
            <a:pPr marL="0" indent="0" algn="ctr">
              <a:spcAft>
                <a:spcPts val="600"/>
              </a:spcAft>
              <a:buNone/>
            </a:pPr>
            <a:r>
              <a:rPr lang="en-US" dirty="0"/>
              <a:t>Sandy Endicott</a:t>
            </a:r>
          </a:p>
          <a:p>
            <a:pPr marL="0" indent="0" algn="ctr">
              <a:spcAft>
                <a:spcPts val="600"/>
              </a:spcAft>
              <a:buNone/>
            </a:pPr>
            <a:r>
              <a:rPr lang="en-US" dirty="0"/>
              <a:t>Aaron Breimer</a:t>
            </a:r>
          </a:p>
          <a:p>
            <a:pPr marL="0" indent="0" algn="ctr">
              <a:spcAft>
                <a:spcPts val="600"/>
              </a:spcAft>
              <a:buNone/>
            </a:pPr>
            <a:r>
              <a:rPr lang="en-US" dirty="0"/>
              <a:t>Isaac Wolford</a:t>
            </a:r>
          </a:p>
          <a:p>
            <a:pPr marL="0" indent="0" algn="ctr">
              <a:spcAft>
                <a:spcPts val="600"/>
              </a:spcAft>
              <a:buNone/>
            </a:pPr>
            <a:r>
              <a:rPr lang="en-US" dirty="0"/>
              <a:t>Andy Knepp</a:t>
            </a:r>
          </a:p>
        </p:txBody>
      </p:sp>
      <p:sp>
        <p:nvSpPr>
          <p:cNvPr id="6" name="Rectangle: Rounded Corners 5">
            <a:extLst>
              <a:ext uri="{FF2B5EF4-FFF2-40B4-BE49-F238E27FC236}">
                <a16:creationId xmlns:a16="http://schemas.microsoft.com/office/drawing/2014/main" id="{E26EBCC8-AE85-F5C8-C677-EE03D54F5E6E}"/>
              </a:ext>
            </a:extLst>
          </p:cNvPr>
          <p:cNvSpPr/>
          <p:nvPr/>
        </p:nvSpPr>
        <p:spPr>
          <a:xfrm>
            <a:off x="6455738" y="2480925"/>
            <a:ext cx="2094613" cy="1899690"/>
          </a:xfrm>
          <a:prstGeom prst="roundRect">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dirty="0"/>
              <a:t>Chuck </a:t>
            </a:r>
            <a:r>
              <a:rPr lang="en-US" dirty="0" err="1"/>
              <a:t>Lippstreu</a:t>
            </a:r>
            <a:r>
              <a:rPr lang="en-US" dirty="0"/>
              <a:t> </a:t>
            </a:r>
          </a:p>
          <a:p>
            <a:pPr marL="0" indent="0" algn="ctr">
              <a:spcAft>
                <a:spcPts val="600"/>
              </a:spcAft>
              <a:buNone/>
            </a:pPr>
            <a:r>
              <a:rPr lang="en-US" dirty="0"/>
              <a:t>Lisa Martin</a:t>
            </a:r>
          </a:p>
          <a:p>
            <a:pPr marL="0" indent="0" algn="ctr">
              <a:spcAft>
                <a:spcPts val="600"/>
              </a:spcAft>
              <a:buNone/>
            </a:pPr>
            <a:r>
              <a:rPr lang="en-US" dirty="0"/>
              <a:t>Miranda Driver</a:t>
            </a:r>
          </a:p>
          <a:p>
            <a:pPr marL="0" indent="0" algn="ctr">
              <a:spcAft>
                <a:spcPts val="600"/>
              </a:spcAft>
              <a:buNone/>
            </a:pPr>
            <a:r>
              <a:rPr lang="en-US" dirty="0"/>
              <a:t>Mike Mulvaney</a:t>
            </a:r>
          </a:p>
        </p:txBody>
      </p:sp>
      <p:sp>
        <p:nvSpPr>
          <p:cNvPr id="7" name="Rectangle: Rounded Corners 6">
            <a:extLst>
              <a:ext uri="{FF2B5EF4-FFF2-40B4-BE49-F238E27FC236}">
                <a16:creationId xmlns:a16="http://schemas.microsoft.com/office/drawing/2014/main" id="{2A49F8E1-AAD7-F260-F5AF-0E6A5E9EFFC7}"/>
              </a:ext>
            </a:extLst>
          </p:cNvPr>
          <p:cNvSpPr/>
          <p:nvPr/>
        </p:nvSpPr>
        <p:spPr>
          <a:xfrm>
            <a:off x="9200708" y="2480925"/>
            <a:ext cx="2094613" cy="1899690"/>
          </a:xfrm>
          <a:prstGeom prst="roundRect">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dirty="0"/>
              <a:t>Luther Smith</a:t>
            </a:r>
          </a:p>
          <a:p>
            <a:pPr marL="0" indent="0" algn="ctr">
              <a:spcAft>
                <a:spcPts val="600"/>
              </a:spcAft>
              <a:buNone/>
            </a:pPr>
            <a:r>
              <a:rPr lang="en-US" dirty="0"/>
              <a:t>Lara Bryant</a:t>
            </a:r>
          </a:p>
          <a:p>
            <a:pPr marL="0" indent="0" algn="ctr">
              <a:spcAft>
                <a:spcPts val="600"/>
              </a:spcAft>
              <a:buNone/>
            </a:pPr>
            <a:r>
              <a:rPr lang="en-US" dirty="0"/>
              <a:t>Dawn Gibas</a:t>
            </a:r>
          </a:p>
          <a:p>
            <a:pPr marL="0" indent="0" algn="ctr">
              <a:spcAft>
                <a:spcPts val="600"/>
              </a:spcAft>
              <a:buNone/>
            </a:pPr>
            <a:r>
              <a:rPr lang="en-US" dirty="0"/>
              <a:t>Sara Uttech</a:t>
            </a:r>
          </a:p>
        </p:txBody>
      </p:sp>
      <p:sp>
        <p:nvSpPr>
          <p:cNvPr id="10" name="TextBox 9">
            <a:extLst>
              <a:ext uri="{FF2B5EF4-FFF2-40B4-BE49-F238E27FC236}">
                <a16:creationId xmlns:a16="http://schemas.microsoft.com/office/drawing/2014/main" id="{231BD85F-1337-CCA7-DA5E-DD8D0B064D59}"/>
              </a:ext>
            </a:extLst>
          </p:cNvPr>
          <p:cNvSpPr txBox="1"/>
          <p:nvPr/>
        </p:nvSpPr>
        <p:spPr>
          <a:xfrm>
            <a:off x="896679" y="1762641"/>
            <a:ext cx="1881963" cy="646331"/>
          </a:xfrm>
          <a:prstGeom prst="rect">
            <a:avLst/>
          </a:prstGeom>
          <a:noFill/>
        </p:spPr>
        <p:txBody>
          <a:bodyPr wrap="square" rtlCol="0">
            <a:spAutoFit/>
          </a:bodyPr>
          <a:lstStyle/>
          <a:p>
            <a:pPr algn="ctr"/>
            <a:r>
              <a:rPr lang="en-US" b="1" dirty="0"/>
              <a:t>ICCA Executive Committee</a:t>
            </a:r>
          </a:p>
        </p:txBody>
      </p:sp>
      <p:sp>
        <p:nvSpPr>
          <p:cNvPr id="11" name="TextBox 10">
            <a:extLst>
              <a:ext uri="{FF2B5EF4-FFF2-40B4-BE49-F238E27FC236}">
                <a16:creationId xmlns:a16="http://schemas.microsoft.com/office/drawing/2014/main" id="{CD152C3B-2429-48EF-D899-DB178110EA63}"/>
              </a:ext>
            </a:extLst>
          </p:cNvPr>
          <p:cNvSpPr txBox="1"/>
          <p:nvPr/>
        </p:nvSpPr>
        <p:spPr>
          <a:xfrm>
            <a:off x="3747975" y="1762640"/>
            <a:ext cx="1881963" cy="646331"/>
          </a:xfrm>
          <a:prstGeom prst="rect">
            <a:avLst/>
          </a:prstGeom>
          <a:noFill/>
        </p:spPr>
        <p:txBody>
          <a:bodyPr wrap="square" rtlCol="0">
            <a:spAutoFit/>
          </a:bodyPr>
          <a:lstStyle/>
          <a:p>
            <a:pPr algn="ctr"/>
            <a:r>
              <a:rPr lang="en-US" b="1" dirty="0"/>
              <a:t>CCA Board Representatives</a:t>
            </a:r>
          </a:p>
        </p:txBody>
      </p:sp>
      <p:sp>
        <p:nvSpPr>
          <p:cNvPr id="12" name="TextBox 11">
            <a:extLst>
              <a:ext uri="{FF2B5EF4-FFF2-40B4-BE49-F238E27FC236}">
                <a16:creationId xmlns:a16="http://schemas.microsoft.com/office/drawing/2014/main" id="{2A8009DE-1A6E-2E82-9769-B630FCEC926E}"/>
              </a:ext>
            </a:extLst>
          </p:cNvPr>
          <p:cNvSpPr txBox="1"/>
          <p:nvPr/>
        </p:nvSpPr>
        <p:spPr>
          <a:xfrm>
            <a:off x="6562064" y="1762639"/>
            <a:ext cx="1881963" cy="646331"/>
          </a:xfrm>
          <a:prstGeom prst="rect">
            <a:avLst/>
          </a:prstGeom>
          <a:noFill/>
        </p:spPr>
        <p:txBody>
          <a:bodyPr wrap="square" rtlCol="0">
            <a:spAutoFit/>
          </a:bodyPr>
          <a:lstStyle/>
          <a:p>
            <a:pPr algn="ctr"/>
            <a:r>
              <a:rPr lang="en-US" b="1" dirty="0"/>
              <a:t>CCA Board Administrators</a:t>
            </a:r>
          </a:p>
        </p:txBody>
      </p:sp>
      <p:sp>
        <p:nvSpPr>
          <p:cNvPr id="13" name="TextBox 12">
            <a:extLst>
              <a:ext uri="{FF2B5EF4-FFF2-40B4-BE49-F238E27FC236}">
                <a16:creationId xmlns:a16="http://schemas.microsoft.com/office/drawing/2014/main" id="{A3DD5782-C4EC-E77B-9B17-C98AA332665F}"/>
              </a:ext>
            </a:extLst>
          </p:cNvPr>
          <p:cNvSpPr txBox="1"/>
          <p:nvPr/>
        </p:nvSpPr>
        <p:spPr>
          <a:xfrm>
            <a:off x="9200708" y="1790107"/>
            <a:ext cx="2261191" cy="646331"/>
          </a:xfrm>
          <a:prstGeom prst="rect">
            <a:avLst/>
          </a:prstGeom>
          <a:noFill/>
        </p:spPr>
        <p:txBody>
          <a:bodyPr wrap="square" rtlCol="0">
            <a:spAutoFit/>
          </a:bodyPr>
          <a:lstStyle/>
          <a:p>
            <a:pPr algn="ctr"/>
            <a:r>
              <a:rPr lang="en-US" b="1" dirty="0"/>
              <a:t>ICCA Professional Staff</a:t>
            </a:r>
          </a:p>
        </p:txBody>
      </p:sp>
      <p:pic>
        <p:nvPicPr>
          <p:cNvPr id="14" name="Picture 13">
            <a:extLst>
              <a:ext uri="{FF2B5EF4-FFF2-40B4-BE49-F238E27FC236}">
                <a16:creationId xmlns:a16="http://schemas.microsoft.com/office/drawing/2014/main" id="{4CCA8DF9-E120-AA19-D8E5-83A7EF67801A}"/>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
        <p:nvSpPr>
          <p:cNvPr id="3" name="Oval 2">
            <a:extLst>
              <a:ext uri="{FF2B5EF4-FFF2-40B4-BE49-F238E27FC236}">
                <a16:creationId xmlns:a16="http://schemas.microsoft.com/office/drawing/2014/main" id="{B12C3180-7118-1318-0A1E-C80E484B1236}"/>
              </a:ext>
            </a:extLst>
          </p:cNvPr>
          <p:cNvSpPr/>
          <p:nvPr/>
        </p:nvSpPr>
        <p:spPr>
          <a:xfrm>
            <a:off x="9895263" y="323268"/>
            <a:ext cx="1815348" cy="673769"/>
          </a:xfrm>
          <a:prstGeom prst="ellipse">
            <a:avLst/>
          </a:prstGeom>
          <a:solidFill>
            <a:srgbClr val="AC66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March</a:t>
            </a:r>
          </a:p>
        </p:txBody>
      </p:sp>
      <p:sp>
        <p:nvSpPr>
          <p:cNvPr id="8" name="Oval 7">
            <a:extLst>
              <a:ext uri="{FF2B5EF4-FFF2-40B4-BE49-F238E27FC236}">
                <a16:creationId xmlns:a16="http://schemas.microsoft.com/office/drawing/2014/main" id="{AB6CBE0F-A8C3-48E0-1487-B1BA1C2CECD3}"/>
              </a:ext>
            </a:extLst>
          </p:cNvPr>
          <p:cNvSpPr/>
          <p:nvPr/>
        </p:nvSpPr>
        <p:spPr>
          <a:xfrm>
            <a:off x="2129589" y="5332551"/>
            <a:ext cx="7988969" cy="1160324"/>
          </a:xfrm>
          <a:prstGeom prst="ellipse">
            <a:avLst/>
          </a:prstGeom>
          <a:solidFill>
            <a:srgbClr val="AC67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Thoughts, Comments from the Task Force?</a:t>
            </a:r>
          </a:p>
        </p:txBody>
      </p:sp>
    </p:spTree>
    <p:extLst>
      <p:ext uri="{BB962C8B-B14F-4D97-AF65-F5344CB8AC3E}">
        <p14:creationId xmlns:p14="http://schemas.microsoft.com/office/powerpoint/2010/main" val="32197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 calcmode="lin" valueType="num">
                                      <p:cBhvr additive="base">
                                        <p:cTn id="4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8">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P spid="11" grpId="0"/>
      <p:bldP spid="12" grpId="0"/>
      <p:bldP spid="13" grpId="0"/>
      <p:bldP spid="8"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52D18E-5852-9AEC-027D-EA1791C695C2}"/>
              </a:ext>
            </a:extLst>
          </p:cNvPr>
          <p:cNvSpPr/>
          <p:nvPr/>
        </p:nvSpPr>
        <p:spPr>
          <a:xfrm>
            <a:off x="1026921" y="329721"/>
            <a:ext cx="4093533" cy="27538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t>Reputation of the CCA Program</a:t>
            </a:r>
          </a:p>
          <a:p>
            <a:pPr marL="342900" indent="-342900">
              <a:buAutoNum type="arabicPeriod"/>
            </a:pPr>
            <a:r>
              <a:rPr lang="en-US" dirty="0"/>
              <a:t>“CCA” is a meaningful credential</a:t>
            </a:r>
          </a:p>
          <a:p>
            <a:pPr marL="342900" indent="-342900">
              <a:buAutoNum type="arabicPeriod"/>
            </a:pPr>
            <a:r>
              <a:rPr lang="en-US" dirty="0"/>
              <a:t>Grassroots nature of the program &amp; networking</a:t>
            </a:r>
          </a:p>
          <a:p>
            <a:pPr marL="342900" indent="-342900">
              <a:buAutoNum type="arabicPeriod"/>
            </a:pPr>
            <a:r>
              <a:rPr lang="en-US" dirty="0"/>
              <a:t>Infrastructure</a:t>
            </a:r>
          </a:p>
          <a:p>
            <a:pPr marL="342900" indent="-342900">
              <a:buAutoNum type="arabicPeriod"/>
            </a:pPr>
            <a:r>
              <a:rPr lang="en-US" dirty="0"/>
              <a:t>Emphasis on learning &amp; best practice</a:t>
            </a:r>
          </a:p>
        </p:txBody>
      </p:sp>
      <p:cxnSp>
        <p:nvCxnSpPr>
          <p:cNvPr id="7" name="Straight Arrow Connector 6">
            <a:extLst>
              <a:ext uri="{FF2B5EF4-FFF2-40B4-BE49-F238E27FC236}">
                <a16:creationId xmlns:a16="http://schemas.microsoft.com/office/drawing/2014/main" id="{ABEC58F6-DCEE-0F67-861C-071874F255C0}"/>
              </a:ext>
            </a:extLst>
          </p:cNvPr>
          <p:cNvCxnSpPr>
            <a:cxnSpLocks/>
          </p:cNvCxnSpPr>
          <p:nvPr/>
        </p:nvCxnSpPr>
        <p:spPr>
          <a:xfrm>
            <a:off x="679597" y="3296094"/>
            <a:ext cx="1110216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1F4CF76-7464-9CFD-F1BB-102824335FA2}"/>
              </a:ext>
            </a:extLst>
          </p:cNvPr>
          <p:cNvCxnSpPr>
            <a:cxnSpLocks/>
          </p:cNvCxnSpPr>
          <p:nvPr/>
        </p:nvCxnSpPr>
        <p:spPr>
          <a:xfrm>
            <a:off x="5833731" y="377512"/>
            <a:ext cx="0" cy="57468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60BCD522-CD11-A170-457D-8161086CE061}"/>
              </a:ext>
            </a:extLst>
          </p:cNvPr>
          <p:cNvSpPr/>
          <p:nvPr/>
        </p:nvSpPr>
        <p:spPr>
          <a:xfrm>
            <a:off x="6547007" y="329722"/>
            <a:ext cx="4093523" cy="2753833"/>
          </a:xfrm>
          <a:prstGeom prst="roundRect">
            <a:avLst/>
          </a:prstGeom>
          <a:solidFill>
            <a:schemeClr val="accent5">
              <a:lumMod val="7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t>Marketing &amp; promotion</a:t>
            </a:r>
          </a:p>
          <a:p>
            <a:pPr marL="342900" indent="-342900">
              <a:buAutoNum type="arabicPeriod"/>
            </a:pPr>
            <a:r>
              <a:rPr lang="en-US" dirty="0"/>
              <a:t>Program/organizational structure</a:t>
            </a:r>
          </a:p>
          <a:p>
            <a:pPr marL="342900" indent="-342900">
              <a:buAutoNum type="arabicPeriod"/>
            </a:pPr>
            <a:r>
              <a:rPr lang="en-US" dirty="0"/>
              <a:t>Value perception of credential &amp; program</a:t>
            </a:r>
          </a:p>
          <a:p>
            <a:pPr marL="342900" indent="-342900">
              <a:buAutoNum type="arabicPeriod"/>
            </a:pPr>
            <a:r>
              <a:rPr lang="en-US" dirty="0"/>
              <a:t>Number of miscellaneous items (prep materials, lack of membership)</a:t>
            </a:r>
          </a:p>
        </p:txBody>
      </p:sp>
      <p:sp>
        <p:nvSpPr>
          <p:cNvPr id="16" name="Rectangle: Rounded Corners 15">
            <a:extLst>
              <a:ext uri="{FF2B5EF4-FFF2-40B4-BE49-F238E27FC236}">
                <a16:creationId xmlns:a16="http://schemas.microsoft.com/office/drawing/2014/main" id="{D1E04A03-A5E9-3B10-F6A7-2616CEF52B84}"/>
              </a:ext>
            </a:extLst>
          </p:cNvPr>
          <p:cNvSpPr/>
          <p:nvPr/>
        </p:nvSpPr>
        <p:spPr>
          <a:xfrm>
            <a:off x="1026921" y="3429000"/>
            <a:ext cx="4093535" cy="2753833"/>
          </a:xfrm>
          <a:prstGeom prst="roundRect">
            <a:avLst/>
          </a:prstGeom>
          <a:solidFill>
            <a:srgbClr val="3B7D23"/>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t>Modernize operational structure</a:t>
            </a:r>
          </a:p>
          <a:p>
            <a:pPr marL="342900" indent="-342900">
              <a:buAutoNum type="arabicPeriod"/>
            </a:pPr>
            <a:r>
              <a:rPr lang="en-US" dirty="0"/>
              <a:t>Building &amp; perpetuating the program’s relevance</a:t>
            </a:r>
          </a:p>
          <a:p>
            <a:pPr marL="342900" indent="-342900">
              <a:buAutoNum type="arabicPeriod"/>
            </a:pPr>
            <a:r>
              <a:rPr lang="en-US" dirty="0"/>
              <a:t>Marketing &amp; promotion</a:t>
            </a:r>
          </a:p>
          <a:p>
            <a:pPr marL="342900" indent="-342900">
              <a:buAutoNum type="arabicPeriod"/>
            </a:pPr>
            <a:r>
              <a:rPr lang="en-US" dirty="0"/>
              <a:t>Better mobilization of volunteers</a:t>
            </a:r>
          </a:p>
          <a:p>
            <a:pPr marL="342900" indent="-342900">
              <a:buAutoNum type="arabicPeriod"/>
            </a:pPr>
            <a:r>
              <a:rPr lang="en-US" dirty="0"/>
              <a:t>Workforce development</a:t>
            </a:r>
          </a:p>
          <a:p>
            <a:pPr marL="342900" indent="-342900">
              <a:buAutoNum type="arabicPeriod"/>
            </a:pPr>
            <a:r>
              <a:rPr lang="en-US" dirty="0"/>
              <a:t>More educational programming</a:t>
            </a:r>
          </a:p>
        </p:txBody>
      </p:sp>
      <p:sp>
        <p:nvSpPr>
          <p:cNvPr id="17" name="Rectangle: Rounded Corners 16">
            <a:extLst>
              <a:ext uri="{FF2B5EF4-FFF2-40B4-BE49-F238E27FC236}">
                <a16:creationId xmlns:a16="http://schemas.microsoft.com/office/drawing/2014/main" id="{80087311-C9EA-02A8-3299-D1EDF3548F29}"/>
              </a:ext>
            </a:extLst>
          </p:cNvPr>
          <p:cNvSpPr/>
          <p:nvPr/>
        </p:nvSpPr>
        <p:spPr>
          <a:xfrm>
            <a:off x="6547007" y="3429000"/>
            <a:ext cx="4093523" cy="2753833"/>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t>Deterioration of ASA/local board relationship</a:t>
            </a:r>
          </a:p>
          <a:p>
            <a:pPr marL="342900" indent="-342900">
              <a:buAutoNum type="arabicPeriod"/>
            </a:pPr>
            <a:r>
              <a:rPr lang="en-US" dirty="0"/>
              <a:t>Continued decline in the number of CCAs</a:t>
            </a:r>
          </a:p>
          <a:p>
            <a:pPr marL="342900" indent="-342900">
              <a:buAutoNum type="arabicPeriod"/>
            </a:pPr>
            <a:r>
              <a:rPr lang="en-US" dirty="0"/>
              <a:t>Perceived relevance/value proposition declines</a:t>
            </a:r>
          </a:p>
          <a:p>
            <a:pPr marL="342900" indent="-342900">
              <a:buAutoNum type="arabicPeriod"/>
            </a:pPr>
            <a:r>
              <a:rPr lang="en-US" dirty="0"/>
              <a:t>Regulatory threat</a:t>
            </a:r>
          </a:p>
          <a:p>
            <a:pPr marL="342900" indent="-342900">
              <a:buAutoNum type="arabicPeriod"/>
            </a:pPr>
            <a:r>
              <a:rPr lang="en-US" dirty="0"/>
              <a:t>Public perception of agriculture</a:t>
            </a:r>
          </a:p>
        </p:txBody>
      </p:sp>
      <p:sp>
        <p:nvSpPr>
          <p:cNvPr id="18" name="TextBox 17">
            <a:extLst>
              <a:ext uri="{FF2B5EF4-FFF2-40B4-BE49-F238E27FC236}">
                <a16:creationId xmlns:a16="http://schemas.microsoft.com/office/drawing/2014/main" id="{DA74180A-E6E2-526E-9AF8-499BF1588D57}"/>
              </a:ext>
            </a:extLst>
          </p:cNvPr>
          <p:cNvSpPr txBox="1"/>
          <p:nvPr/>
        </p:nvSpPr>
        <p:spPr>
          <a:xfrm rot="16200000">
            <a:off x="-342459" y="1475804"/>
            <a:ext cx="2025483" cy="461665"/>
          </a:xfrm>
          <a:prstGeom prst="rect">
            <a:avLst/>
          </a:prstGeom>
          <a:noFill/>
        </p:spPr>
        <p:txBody>
          <a:bodyPr wrap="square" rtlCol="0">
            <a:spAutoFit/>
          </a:bodyPr>
          <a:lstStyle/>
          <a:p>
            <a:pPr algn="ctr"/>
            <a:r>
              <a:rPr lang="en-US" sz="2400" b="1" dirty="0"/>
              <a:t>STRENGTHS</a:t>
            </a:r>
          </a:p>
        </p:txBody>
      </p:sp>
      <p:sp>
        <p:nvSpPr>
          <p:cNvPr id="19" name="TextBox 18">
            <a:extLst>
              <a:ext uri="{FF2B5EF4-FFF2-40B4-BE49-F238E27FC236}">
                <a16:creationId xmlns:a16="http://schemas.microsoft.com/office/drawing/2014/main" id="{D32BD531-7E89-D505-6F0F-6D87743DC451}"/>
              </a:ext>
            </a:extLst>
          </p:cNvPr>
          <p:cNvSpPr txBox="1"/>
          <p:nvPr/>
        </p:nvSpPr>
        <p:spPr>
          <a:xfrm rot="16200000">
            <a:off x="-601627" y="4612296"/>
            <a:ext cx="2562447" cy="461665"/>
          </a:xfrm>
          <a:prstGeom prst="rect">
            <a:avLst/>
          </a:prstGeom>
          <a:noFill/>
        </p:spPr>
        <p:txBody>
          <a:bodyPr wrap="square" rtlCol="0">
            <a:spAutoFit/>
          </a:bodyPr>
          <a:lstStyle/>
          <a:p>
            <a:pPr algn="ctr"/>
            <a:r>
              <a:rPr lang="en-US" sz="2400" b="1" dirty="0"/>
              <a:t>OPPORTUNITIES</a:t>
            </a:r>
          </a:p>
        </p:txBody>
      </p:sp>
      <p:sp>
        <p:nvSpPr>
          <p:cNvPr id="20" name="TextBox 19">
            <a:extLst>
              <a:ext uri="{FF2B5EF4-FFF2-40B4-BE49-F238E27FC236}">
                <a16:creationId xmlns:a16="http://schemas.microsoft.com/office/drawing/2014/main" id="{9AE419E7-E17C-F30F-0EF1-2EA4A910D15F}"/>
              </a:ext>
            </a:extLst>
          </p:cNvPr>
          <p:cNvSpPr txBox="1"/>
          <p:nvPr/>
        </p:nvSpPr>
        <p:spPr>
          <a:xfrm rot="5400000">
            <a:off x="9883855" y="1433273"/>
            <a:ext cx="2562447" cy="461665"/>
          </a:xfrm>
          <a:prstGeom prst="rect">
            <a:avLst/>
          </a:prstGeom>
          <a:noFill/>
        </p:spPr>
        <p:txBody>
          <a:bodyPr wrap="square" rtlCol="0">
            <a:spAutoFit/>
          </a:bodyPr>
          <a:lstStyle/>
          <a:p>
            <a:pPr algn="ctr"/>
            <a:r>
              <a:rPr lang="en-US" sz="2400" b="1" dirty="0"/>
              <a:t>WEAKNESSES</a:t>
            </a:r>
          </a:p>
        </p:txBody>
      </p:sp>
      <p:sp>
        <p:nvSpPr>
          <p:cNvPr id="22" name="TextBox 21">
            <a:extLst>
              <a:ext uri="{FF2B5EF4-FFF2-40B4-BE49-F238E27FC236}">
                <a16:creationId xmlns:a16="http://schemas.microsoft.com/office/drawing/2014/main" id="{9FDBD972-BF9C-87D1-BBD9-291A9FFA9885}"/>
              </a:ext>
            </a:extLst>
          </p:cNvPr>
          <p:cNvSpPr txBox="1"/>
          <p:nvPr/>
        </p:nvSpPr>
        <p:spPr>
          <a:xfrm rot="5400000">
            <a:off x="9883855" y="4559025"/>
            <a:ext cx="2562447" cy="461665"/>
          </a:xfrm>
          <a:prstGeom prst="rect">
            <a:avLst/>
          </a:prstGeom>
          <a:noFill/>
        </p:spPr>
        <p:txBody>
          <a:bodyPr wrap="square" rtlCol="0">
            <a:spAutoFit/>
          </a:bodyPr>
          <a:lstStyle/>
          <a:p>
            <a:pPr algn="ctr"/>
            <a:r>
              <a:rPr lang="en-US" sz="2400" b="1" dirty="0"/>
              <a:t>THREATS</a:t>
            </a:r>
          </a:p>
        </p:txBody>
      </p:sp>
      <p:sp>
        <p:nvSpPr>
          <p:cNvPr id="2" name="Oval 1">
            <a:extLst>
              <a:ext uri="{FF2B5EF4-FFF2-40B4-BE49-F238E27FC236}">
                <a16:creationId xmlns:a16="http://schemas.microsoft.com/office/drawing/2014/main" id="{3D6BDAA3-38D0-5DE0-DD7D-32244DAB8E26}"/>
              </a:ext>
            </a:extLst>
          </p:cNvPr>
          <p:cNvSpPr/>
          <p:nvPr/>
        </p:nvSpPr>
        <p:spPr>
          <a:xfrm>
            <a:off x="10251733" y="6138233"/>
            <a:ext cx="1815348" cy="673769"/>
          </a:xfrm>
          <a:prstGeom prst="ellipse">
            <a:avLst/>
          </a:prstGeom>
          <a:solidFill>
            <a:srgbClr val="AC66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April</a:t>
            </a:r>
          </a:p>
        </p:txBody>
      </p:sp>
    </p:spTree>
    <p:extLst>
      <p:ext uri="{BB962C8B-B14F-4D97-AF65-F5344CB8AC3E}">
        <p14:creationId xmlns:p14="http://schemas.microsoft.com/office/powerpoint/2010/main" val="34296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 calcmode="lin" valueType="num">
                                      <p:cBhvr>
                                        <p:cTn id="20" dur="1000" fill="hold"/>
                                        <p:tgtEl>
                                          <p:spTgt spid="18"/>
                                        </p:tgtEl>
                                        <p:attrNameLst>
                                          <p:attrName>style.rotation</p:attrName>
                                        </p:attrNameLst>
                                      </p:cBhvr>
                                      <p:tavLst>
                                        <p:tav tm="0">
                                          <p:val>
                                            <p:fltVal val="90"/>
                                          </p:val>
                                        </p:tav>
                                        <p:tav tm="100000">
                                          <p:val>
                                            <p:fltVal val="0"/>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fltVal val="0"/>
                                          </p:val>
                                        </p:tav>
                                        <p:tav tm="100000">
                                          <p:val>
                                            <p:strVal val="#ppt_w"/>
                                          </p:val>
                                        </p:tav>
                                      </p:tavLst>
                                    </p:anim>
                                    <p:anim calcmode="lin" valueType="num">
                                      <p:cBhvr>
                                        <p:cTn id="34" dur="1000" fill="hold"/>
                                        <p:tgtEl>
                                          <p:spTgt spid="20"/>
                                        </p:tgtEl>
                                        <p:attrNameLst>
                                          <p:attrName>ppt_h</p:attrName>
                                        </p:attrNameLst>
                                      </p:cBhvr>
                                      <p:tavLst>
                                        <p:tav tm="0">
                                          <p:val>
                                            <p:fltVal val="0"/>
                                          </p:val>
                                        </p:tav>
                                        <p:tav tm="100000">
                                          <p:val>
                                            <p:strVal val="#ppt_h"/>
                                          </p:val>
                                        </p:tav>
                                      </p:tavLst>
                                    </p:anim>
                                    <p:anim calcmode="lin" valueType="num">
                                      <p:cBhvr>
                                        <p:cTn id="35" dur="1000" fill="hold"/>
                                        <p:tgtEl>
                                          <p:spTgt spid="20"/>
                                        </p:tgtEl>
                                        <p:attrNameLst>
                                          <p:attrName>style.rotation</p:attrName>
                                        </p:attrNameLst>
                                      </p:cBhvr>
                                      <p:tavLst>
                                        <p:tav tm="0">
                                          <p:val>
                                            <p:fltVal val="90"/>
                                          </p:val>
                                        </p:tav>
                                        <p:tav tm="100000">
                                          <p:val>
                                            <p:fltVal val="0"/>
                                          </p:val>
                                        </p:tav>
                                      </p:tavLst>
                                    </p:anim>
                                    <p:animEffect transition="in" filter="fade">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 calcmode="lin" valueType="num">
                                      <p:cBhvr>
                                        <p:cTn id="50" dur="1000" fill="hold"/>
                                        <p:tgtEl>
                                          <p:spTgt spid="19"/>
                                        </p:tgtEl>
                                        <p:attrNameLst>
                                          <p:attrName>style.rotation</p:attrName>
                                        </p:attrNameLst>
                                      </p:cBhvr>
                                      <p:tavLst>
                                        <p:tav tm="0">
                                          <p:val>
                                            <p:fltVal val="90"/>
                                          </p:val>
                                        </p:tav>
                                        <p:tav tm="100000">
                                          <p:val>
                                            <p:fltVal val="0"/>
                                          </p:val>
                                        </p:tav>
                                      </p:tavLst>
                                    </p:anim>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6CEC-B7F2-57DD-7E2E-7CB96D472366}"/>
              </a:ext>
            </a:extLst>
          </p:cNvPr>
          <p:cNvSpPr>
            <a:spLocks noGrp="1"/>
          </p:cNvSpPr>
          <p:nvPr>
            <p:ph type="title"/>
          </p:nvPr>
        </p:nvSpPr>
        <p:spPr>
          <a:xfrm>
            <a:off x="838200" y="-129168"/>
            <a:ext cx="10515600" cy="1325563"/>
          </a:xfrm>
        </p:spPr>
        <p:txBody>
          <a:bodyPr>
            <a:normAutofit/>
          </a:bodyPr>
          <a:lstStyle/>
          <a:p>
            <a:r>
              <a:rPr lang="en-US" sz="4000" dirty="0"/>
              <a:t>What do we want CCA Program to become?</a:t>
            </a:r>
          </a:p>
        </p:txBody>
      </p:sp>
      <p:sp>
        <p:nvSpPr>
          <p:cNvPr id="4" name="TextBox 3">
            <a:extLst>
              <a:ext uri="{FF2B5EF4-FFF2-40B4-BE49-F238E27FC236}">
                <a16:creationId xmlns:a16="http://schemas.microsoft.com/office/drawing/2014/main" id="{E26124DF-D22D-CCE7-7199-B9F360FC1EBC}"/>
              </a:ext>
            </a:extLst>
          </p:cNvPr>
          <p:cNvSpPr txBox="1"/>
          <p:nvPr/>
        </p:nvSpPr>
        <p:spPr>
          <a:xfrm>
            <a:off x="744275" y="1304371"/>
            <a:ext cx="2286002" cy="1446550"/>
          </a:xfrm>
          <a:prstGeom prst="rect">
            <a:avLst/>
          </a:prstGeom>
          <a:noFill/>
        </p:spPr>
        <p:txBody>
          <a:bodyPr wrap="square" rtlCol="0">
            <a:spAutoFit/>
          </a:bodyPr>
          <a:lstStyle/>
          <a:p>
            <a:pPr algn="ctr"/>
            <a:r>
              <a:rPr lang="en-US" sz="2200" b="1" dirty="0"/>
              <a:t>How will agronomy change over next 20 years?</a:t>
            </a:r>
          </a:p>
        </p:txBody>
      </p:sp>
      <p:sp>
        <p:nvSpPr>
          <p:cNvPr id="5" name="Rectangle: Rounded Corners 4">
            <a:extLst>
              <a:ext uri="{FF2B5EF4-FFF2-40B4-BE49-F238E27FC236}">
                <a16:creationId xmlns:a16="http://schemas.microsoft.com/office/drawing/2014/main" id="{E1D69498-4F29-E980-E383-CEA5D24CAA26}"/>
              </a:ext>
            </a:extLst>
          </p:cNvPr>
          <p:cNvSpPr/>
          <p:nvPr/>
        </p:nvSpPr>
        <p:spPr>
          <a:xfrm>
            <a:off x="637951" y="2858897"/>
            <a:ext cx="2498651" cy="36339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Large farms get larger, less of a need for CCAs</a:t>
            </a:r>
          </a:p>
          <a:p>
            <a:pPr algn="ctr">
              <a:spcAft>
                <a:spcPts val="600"/>
              </a:spcAft>
            </a:pPr>
            <a:r>
              <a:rPr lang="en-US" dirty="0"/>
              <a:t>Fewer touchpoints w/ farmers</a:t>
            </a:r>
          </a:p>
          <a:p>
            <a:pPr algn="ctr">
              <a:spcAft>
                <a:spcPts val="600"/>
              </a:spcAft>
            </a:pPr>
            <a:r>
              <a:rPr lang="en-US" dirty="0"/>
              <a:t>More foreign students w/o U.S. farming backgrounds</a:t>
            </a:r>
          </a:p>
          <a:p>
            <a:pPr algn="ctr">
              <a:spcAft>
                <a:spcPts val="600"/>
              </a:spcAft>
            </a:pPr>
            <a:r>
              <a:rPr lang="en-US" dirty="0"/>
              <a:t>Increased regulation around nutrient mgmt.</a:t>
            </a:r>
          </a:p>
        </p:txBody>
      </p:sp>
      <p:sp>
        <p:nvSpPr>
          <p:cNvPr id="6" name="TextBox 5">
            <a:extLst>
              <a:ext uri="{FF2B5EF4-FFF2-40B4-BE49-F238E27FC236}">
                <a16:creationId xmlns:a16="http://schemas.microsoft.com/office/drawing/2014/main" id="{A5C925FB-BE4E-6044-3923-403AB00534B8}"/>
              </a:ext>
            </a:extLst>
          </p:cNvPr>
          <p:cNvSpPr txBox="1"/>
          <p:nvPr/>
        </p:nvSpPr>
        <p:spPr>
          <a:xfrm>
            <a:off x="3703673" y="1304371"/>
            <a:ext cx="2286002" cy="1446550"/>
          </a:xfrm>
          <a:prstGeom prst="rect">
            <a:avLst/>
          </a:prstGeom>
          <a:noFill/>
        </p:spPr>
        <p:txBody>
          <a:bodyPr wrap="square" rtlCol="0">
            <a:spAutoFit/>
          </a:bodyPr>
          <a:lstStyle/>
          <a:p>
            <a:pPr algn="ctr"/>
            <a:r>
              <a:rPr lang="en-US" sz="2200" b="1" dirty="0"/>
              <a:t>How will CCA Program need to change to adapt to new realities?</a:t>
            </a:r>
          </a:p>
        </p:txBody>
      </p:sp>
      <p:sp>
        <p:nvSpPr>
          <p:cNvPr id="7" name="Rectangle: Rounded Corners 6">
            <a:extLst>
              <a:ext uri="{FF2B5EF4-FFF2-40B4-BE49-F238E27FC236}">
                <a16:creationId xmlns:a16="http://schemas.microsoft.com/office/drawing/2014/main" id="{86D22FAB-6382-1B8F-0A33-A6FFFB82C544}"/>
              </a:ext>
            </a:extLst>
          </p:cNvPr>
          <p:cNvSpPr/>
          <p:nvPr/>
        </p:nvSpPr>
        <p:spPr>
          <a:xfrm>
            <a:off x="3597349" y="2858897"/>
            <a:ext cx="2498651" cy="36339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Get more plant science content into univ curricula</a:t>
            </a:r>
          </a:p>
          <a:p>
            <a:pPr algn="ctr">
              <a:spcAft>
                <a:spcPts val="600"/>
              </a:spcAft>
            </a:pPr>
            <a:r>
              <a:rPr lang="en-US" dirty="0"/>
              <a:t>Adapt performance objectives &amp; </a:t>
            </a:r>
            <a:r>
              <a:rPr lang="en-US" dirty="0" err="1"/>
              <a:t>cont</a:t>
            </a:r>
            <a:r>
              <a:rPr lang="en-US" dirty="0"/>
              <a:t> ed to new realities</a:t>
            </a:r>
          </a:p>
          <a:p>
            <a:pPr algn="ctr">
              <a:spcAft>
                <a:spcPts val="600"/>
              </a:spcAft>
            </a:pPr>
            <a:r>
              <a:rPr lang="en-US" dirty="0"/>
              <a:t>Get more relevant w/ regulators, educate them on CCA value</a:t>
            </a:r>
          </a:p>
          <a:p>
            <a:pPr algn="ctr">
              <a:spcAft>
                <a:spcPts val="600"/>
              </a:spcAft>
            </a:pPr>
            <a:r>
              <a:rPr lang="en-US" dirty="0"/>
              <a:t>Stronger marketing campaigns</a:t>
            </a:r>
          </a:p>
        </p:txBody>
      </p:sp>
      <p:sp>
        <p:nvSpPr>
          <p:cNvPr id="8" name="TextBox 7">
            <a:extLst>
              <a:ext uri="{FF2B5EF4-FFF2-40B4-BE49-F238E27FC236}">
                <a16:creationId xmlns:a16="http://schemas.microsoft.com/office/drawing/2014/main" id="{466F2628-C4C1-0E7D-33A8-286024919EE7}"/>
              </a:ext>
            </a:extLst>
          </p:cNvPr>
          <p:cNvSpPr txBox="1"/>
          <p:nvPr/>
        </p:nvSpPr>
        <p:spPr>
          <a:xfrm>
            <a:off x="6704708" y="1304371"/>
            <a:ext cx="2286002" cy="1446550"/>
          </a:xfrm>
          <a:prstGeom prst="rect">
            <a:avLst/>
          </a:prstGeom>
          <a:noFill/>
        </p:spPr>
        <p:txBody>
          <a:bodyPr wrap="square" rtlCol="0">
            <a:spAutoFit/>
          </a:bodyPr>
          <a:lstStyle/>
          <a:p>
            <a:pPr algn="ctr"/>
            <a:r>
              <a:rPr lang="en-US" sz="2200" b="1" dirty="0"/>
              <a:t>How must program be different than it is now?</a:t>
            </a:r>
          </a:p>
        </p:txBody>
      </p:sp>
      <p:sp>
        <p:nvSpPr>
          <p:cNvPr id="9" name="Rectangle: Rounded Corners 8">
            <a:extLst>
              <a:ext uri="{FF2B5EF4-FFF2-40B4-BE49-F238E27FC236}">
                <a16:creationId xmlns:a16="http://schemas.microsoft.com/office/drawing/2014/main" id="{20832CE7-6213-F26E-675A-0D55ACD6D42E}"/>
              </a:ext>
            </a:extLst>
          </p:cNvPr>
          <p:cNvSpPr/>
          <p:nvPr/>
        </p:nvSpPr>
        <p:spPr>
          <a:xfrm>
            <a:off x="6598384" y="2858897"/>
            <a:ext cx="2498651" cy="36339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CCA credential more valued by growers</a:t>
            </a:r>
          </a:p>
          <a:p>
            <a:pPr algn="ctr">
              <a:spcAft>
                <a:spcPts val="600"/>
              </a:spcAft>
            </a:pPr>
            <a:r>
              <a:rPr lang="en-US" dirty="0"/>
              <a:t>Legislators &amp; regulators more aware of CCA value</a:t>
            </a:r>
          </a:p>
          <a:p>
            <a:pPr algn="ctr">
              <a:spcAft>
                <a:spcPts val="600"/>
              </a:spcAft>
            </a:pPr>
            <a:r>
              <a:rPr lang="en-US" dirty="0"/>
              <a:t>Program has adjusted to A.I. reality</a:t>
            </a:r>
          </a:p>
          <a:p>
            <a:pPr algn="ctr">
              <a:spcAft>
                <a:spcPts val="600"/>
              </a:spcAft>
            </a:pPr>
            <a:r>
              <a:rPr lang="en-US" dirty="0"/>
              <a:t>Program is nimble enough to move into future</a:t>
            </a:r>
          </a:p>
        </p:txBody>
      </p:sp>
      <p:sp>
        <p:nvSpPr>
          <p:cNvPr id="10" name="TextBox 9">
            <a:extLst>
              <a:ext uri="{FF2B5EF4-FFF2-40B4-BE49-F238E27FC236}">
                <a16:creationId xmlns:a16="http://schemas.microsoft.com/office/drawing/2014/main" id="{CE4C457D-986F-122E-B82E-76FBBBD4D4B6}"/>
              </a:ext>
            </a:extLst>
          </p:cNvPr>
          <p:cNvSpPr txBox="1"/>
          <p:nvPr/>
        </p:nvSpPr>
        <p:spPr>
          <a:xfrm>
            <a:off x="9528544" y="1304371"/>
            <a:ext cx="2286002" cy="1446550"/>
          </a:xfrm>
          <a:prstGeom prst="rect">
            <a:avLst/>
          </a:prstGeom>
          <a:noFill/>
        </p:spPr>
        <p:txBody>
          <a:bodyPr wrap="square" rtlCol="0">
            <a:spAutoFit/>
          </a:bodyPr>
          <a:lstStyle/>
          <a:p>
            <a:pPr algn="ctr"/>
            <a:r>
              <a:rPr lang="en-US" sz="2200" b="1" dirty="0"/>
              <a:t>In what ways do we want the program to stay the same?</a:t>
            </a:r>
          </a:p>
        </p:txBody>
      </p:sp>
      <p:sp>
        <p:nvSpPr>
          <p:cNvPr id="11" name="Rectangle: Rounded Corners 10">
            <a:extLst>
              <a:ext uri="{FF2B5EF4-FFF2-40B4-BE49-F238E27FC236}">
                <a16:creationId xmlns:a16="http://schemas.microsoft.com/office/drawing/2014/main" id="{39B42F6C-646E-FF15-5370-9D7EBAFF2A9A}"/>
              </a:ext>
            </a:extLst>
          </p:cNvPr>
          <p:cNvSpPr/>
          <p:nvPr/>
        </p:nvSpPr>
        <p:spPr>
          <a:xfrm>
            <a:off x="9422220" y="2858897"/>
            <a:ext cx="2498651" cy="36339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dirty="0"/>
              <a:t>Focus on basic agronomy: Helping farmers to solve problems</a:t>
            </a:r>
          </a:p>
          <a:p>
            <a:pPr algn="ctr">
              <a:spcAft>
                <a:spcPts val="1200"/>
              </a:spcAft>
            </a:pPr>
            <a:r>
              <a:rPr lang="en-US" dirty="0"/>
              <a:t>Ethics &amp; high standards</a:t>
            </a:r>
          </a:p>
          <a:p>
            <a:pPr algn="ctr">
              <a:spcAft>
                <a:spcPts val="1200"/>
              </a:spcAft>
            </a:pPr>
            <a:r>
              <a:rPr lang="en-US" dirty="0"/>
              <a:t>Program remains relevant to needs of the market</a:t>
            </a:r>
          </a:p>
          <a:p>
            <a:pPr algn="ctr">
              <a:spcAft>
                <a:spcPts val="600"/>
              </a:spcAft>
            </a:pPr>
            <a:endParaRPr lang="en-US" dirty="0"/>
          </a:p>
        </p:txBody>
      </p:sp>
      <p:sp>
        <p:nvSpPr>
          <p:cNvPr id="3" name="Oval 2">
            <a:extLst>
              <a:ext uri="{FF2B5EF4-FFF2-40B4-BE49-F238E27FC236}">
                <a16:creationId xmlns:a16="http://schemas.microsoft.com/office/drawing/2014/main" id="{D667D5AD-885A-D4E6-9471-A87B6629A41A}"/>
              </a:ext>
            </a:extLst>
          </p:cNvPr>
          <p:cNvSpPr/>
          <p:nvPr/>
        </p:nvSpPr>
        <p:spPr>
          <a:xfrm>
            <a:off x="10177248" y="196728"/>
            <a:ext cx="1815348" cy="673769"/>
          </a:xfrm>
          <a:prstGeom prst="ellipse">
            <a:avLst/>
          </a:prstGeom>
          <a:solidFill>
            <a:srgbClr val="AC66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Late April</a:t>
            </a:r>
          </a:p>
        </p:txBody>
      </p:sp>
    </p:spTree>
    <p:extLst>
      <p:ext uri="{BB962C8B-B14F-4D97-AF65-F5344CB8AC3E}">
        <p14:creationId xmlns:p14="http://schemas.microsoft.com/office/powerpoint/2010/main" val="8521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9AA7-F13C-EDE8-BCFA-15A4407D7DD2}"/>
              </a:ext>
            </a:extLst>
          </p:cNvPr>
          <p:cNvSpPr>
            <a:spLocks noGrp="1"/>
          </p:cNvSpPr>
          <p:nvPr>
            <p:ph type="title"/>
          </p:nvPr>
        </p:nvSpPr>
        <p:spPr>
          <a:xfrm>
            <a:off x="838200" y="18255"/>
            <a:ext cx="10515600" cy="1325563"/>
          </a:xfrm>
        </p:spPr>
        <p:txBody>
          <a:bodyPr>
            <a:normAutofit/>
          </a:bodyPr>
          <a:lstStyle/>
          <a:p>
            <a:r>
              <a:rPr lang="en-US" sz="4000" dirty="0"/>
              <a:t>Audiences: Where to Devote Our Resources</a:t>
            </a:r>
          </a:p>
        </p:txBody>
      </p:sp>
      <p:pic>
        <p:nvPicPr>
          <p:cNvPr id="7" name="Picture 6">
            <a:extLst>
              <a:ext uri="{FF2B5EF4-FFF2-40B4-BE49-F238E27FC236}">
                <a16:creationId xmlns:a16="http://schemas.microsoft.com/office/drawing/2014/main" id="{C0793694-2089-3DE5-E057-FA92FC4D9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4560" y="2635277"/>
            <a:ext cx="4244938" cy="1745337"/>
          </a:xfrm>
          <a:prstGeom prst="rect">
            <a:avLst/>
          </a:prstGeom>
          <a:effectLst>
            <a:outerShdw blurRad="63500" sx="102000" sy="102000" algn="ctr" rotWithShape="0">
              <a:prstClr val="black">
                <a:alpha val="40000"/>
              </a:prstClr>
            </a:outerShdw>
          </a:effectLst>
        </p:spPr>
      </p:pic>
      <p:graphicFrame>
        <p:nvGraphicFramePr>
          <p:cNvPr id="3" name="Table 2">
            <a:extLst>
              <a:ext uri="{FF2B5EF4-FFF2-40B4-BE49-F238E27FC236}">
                <a16:creationId xmlns:a16="http://schemas.microsoft.com/office/drawing/2014/main" id="{90DD4735-721E-7271-52AD-14FA015C8696}"/>
              </a:ext>
            </a:extLst>
          </p:cNvPr>
          <p:cNvGraphicFramePr>
            <a:graphicFrameLocks noGrp="1"/>
          </p:cNvGraphicFramePr>
          <p:nvPr/>
        </p:nvGraphicFramePr>
        <p:xfrm>
          <a:off x="1348563" y="1709346"/>
          <a:ext cx="4892749" cy="3977640"/>
        </p:xfrm>
        <a:graphic>
          <a:graphicData uri="http://schemas.openxmlformats.org/drawingml/2006/table">
            <a:tbl>
              <a:tblPr firstRow="1" bandRow="1">
                <a:tableStyleId>{5C22544A-7EE6-4342-B048-85BDC9FD1C3A}</a:tableStyleId>
              </a:tblPr>
              <a:tblGrid>
                <a:gridCol w="3110615">
                  <a:extLst>
                    <a:ext uri="{9D8B030D-6E8A-4147-A177-3AD203B41FA5}">
                      <a16:colId xmlns:a16="http://schemas.microsoft.com/office/drawing/2014/main" val="1581680035"/>
                    </a:ext>
                  </a:extLst>
                </a:gridCol>
                <a:gridCol w="1782134">
                  <a:extLst>
                    <a:ext uri="{9D8B030D-6E8A-4147-A177-3AD203B41FA5}">
                      <a16:colId xmlns:a16="http://schemas.microsoft.com/office/drawing/2014/main" val="1097987437"/>
                    </a:ext>
                  </a:extLst>
                </a:gridCol>
              </a:tblGrid>
              <a:tr h="370840">
                <a:tc>
                  <a:txBody>
                    <a:bodyPr/>
                    <a:lstStyle/>
                    <a:p>
                      <a:pPr algn="ctr"/>
                      <a:r>
                        <a:rPr lang="en-US" dirty="0"/>
                        <a:t>AUDIENCE</a:t>
                      </a:r>
                    </a:p>
                  </a:txBody>
                  <a:tcPr/>
                </a:tc>
                <a:tc>
                  <a:txBody>
                    <a:bodyPr/>
                    <a:lstStyle/>
                    <a:p>
                      <a:pPr algn="ctr"/>
                      <a:r>
                        <a:rPr lang="en-US" dirty="0"/>
                        <a:t>DOLLAR AMOUNT</a:t>
                      </a:r>
                    </a:p>
                  </a:txBody>
                  <a:tcPr/>
                </a:tc>
                <a:extLst>
                  <a:ext uri="{0D108BD9-81ED-4DB2-BD59-A6C34878D82A}">
                    <a16:rowId xmlns:a16="http://schemas.microsoft.com/office/drawing/2014/main" val="3877775523"/>
                  </a:ext>
                </a:extLst>
              </a:tr>
              <a:tr h="370840">
                <a:tc>
                  <a:txBody>
                    <a:bodyPr/>
                    <a:lstStyle/>
                    <a:p>
                      <a:r>
                        <a:rPr lang="en-US" dirty="0"/>
                        <a:t>Prospective CCAs</a:t>
                      </a:r>
                    </a:p>
                  </a:txBody>
                  <a:tcPr/>
                </a:tc>
                <a:tc>
                  <a:txBody>
                    <a:bodyPr/>
                    <a:lstStyle/>
                    <a:p>
                      <a:r>
                        <a:rPr lang="en-US" dirty="0"/>
                        <a:t>$21.30</a:t>
                      </a:r>
                    </a:p>
                  </a:txBody>
                  <a:tcPr/>
                </a:tc>
                <a:extLst>
                  <a:ext uri="{0D108BD9-81ED-4DB2-BD59-A6C34878D82A}">
                    <a16:rowId xmlns:a16="http://schemas.microsoft.com/office/drawing/2014/main" val="2444318494"/>
                  </a:ext>
                </a:extLst>
              </a:tr>
              <a:tr h="370840">
                <a:tc>
                  <a:txBody>
                    <a:bodyPr/>
                    <a:lstStyle/>
                    <a:p>
                      <a:r>
                        <a:rPr lang="en-US" dirty="0"/>
                        <a:t>Farmers</a:t>
                      </a:r>
                    </a:p>
                  </a:txBody>
                  <a:tcPr/>
                </a:tc>
                <a:tc>
                  <a:txBody>
                    <a:bodyPr/>
                    <a:lstStyle/>
                    <a:p>
                      <a:r>
                        <a:rPr lang="en-US" dirty="0"/>
                        <a:t>$19.67</a:t>
                      </a:r>
                    </a:p>
                  </a:txBody>
                  <a:tcPr/>
                </a:tc>
                <a:extLst>
                  <a:ext uri="{0D108BD9-81ED-4DB2-BD59-A6C34878D82A}">
                    <a16:rowId xmlns:a16="http://schemas.microsoft.com/office/drawing/2014/main" val="656010149"/>
                  </a:ext>
                </a:extLst>
              </a:tr>
              <a:tr h="370840">
                <a:tc>
                  <a:txBody>
                    <a:bodyPr/>
                    <a:lstStyle/>
                    <a:p>
                      <a:r>
                        <a:rPr lang="en-US" dirty="0"/>
                        <a:t>Employers</a:t>
                      </a:r>
                    </a:p>
                  </a:txBody>
                  <a:tcPr/>
                </a:tc>
                <a:tc>
                  <a:txBody>
                    <a:bodyPr/>
                    <a:lstStyle/>
                    <a:p>
                      <a:r>
                        <a:rPr lang="en-US" dirty="0"/>
                        <a:t>$17.88</a:t>
                      </a:r>
                    </a:p>
                  </a:txBody>
                  <a:tcPr/>
                </a:tc>
                <a:extLst>
                  <a:ext uri="{0D108BD9-81ED-4DB2-BD59-A6C34878D82A}">
                    <a16:rowId xmlns:a16="http://schemas.microsoft.com/office/drawing/2014/main" val="2219324063"/>
                  </a:ext>
                </a:extLst>
              </a:tr>
              <a:tr h="370840">
                <a:tc>
                  <a:txBody>
                    <a:bodyPr/>
                    <a:lstStyle/>
                    <a:p>
                      <a:r>
                        <a:rPr lang="en-US" dirty="0"/>
                        <a:t>Current CCAs</a:t>
                      </a:r>
                    </a:p>
                  </a:txBody>
                  <a:tcPr/>
                </a:tc>
                <a:tc>
                  <a:txBody>
                    <a:bodyPr/>
                    <a:lstStyle/>
                    <a:p>
                      <a:r>
                        <a:rPr lang="en-US" dirty="0"/>
                        <a:t>$12.81</a:t>
                      </a:r>
                    </a:p>
                  </a:txBody>
                  <a:tcPr/>
                </a:tc>
                <a:extLst>
                  <a:ext uri="{0D108BD9-81ED-4DB2-BD59-A6C34878D82A}">
                    <a16:rowId xmlns:a16="http://schemas.microsoft.com/office/drawing/2014/main" val="3395941333"/>
                  </a:ext>
                </a:extLst>
              </a:tr>
              <a:tr h="370840">
                <a:tc>
                  <a:txBody>
                    <a:bodyPr/>
                    <a:lstStyle/>
                    <a:p>
                      <a:r>
                        <a:rPr lang="en-US" dirty="0"/>
                        <a:t>College Students</a:t>
                      </a:r>
                    </a:p>
                  </a:txBody>
                  <a:tcPr/>
                </a:tc>
                <a:tc>
                  <a:txBody>
                    <a:bodyPr/>
                    <a:lstStyle/>
                    <a:p>
                      <a:r>
                        <a:rPr lang="en-US" dirty="0"/>
                        <a:t>$8.08</a:t>
                      </a:r>
                    </a:p>
                  </a:txBody>
                  <a:tcPr/>
                </a:tc>
                <a:extLst>
                  <a:ext uri="{0D108BD9-81ED-4DB2-BD59-A6C34878D82A}">
                    <a16:rowId xmlns:a16="http://schemas.microsoft.com/office/drawing/2014/main" val="619642568"/>
                  </a:ext>
                </a:extLst>
              </a:tr>
              <a:tr h="370840">
                <a:tc>
                  <a:txBody>
                    <a:bodyPr/>
                    <a:lstStyle/>
                    <a:p>
                      <a:r>
                        <a:rPr lang="en-US" dirty="0"/>
                        <a:t>Early-Career (recent grads)</a:t>
                      </a:r>
                    </a:p>
                  </a:txBody>
                  <a:tcPr/>
                </a:tc>
                <a:tc>
                  <a:txBody>
                    <a:bodyPr/>
                    <a:lstStyle/>
                    <a:p>
                      <a:r>
                        <a:rPr lang="en-US" dirty="0"/>
                        <a:t>$7.18</a:t>
                      </a:r>
                    </a:p>
                  </a:txBody>
                  <a:tcPr/>
                </a:tc>
                <a:extLst>
                  <a:ext uri="{0D108BD9-81ED-4DB2-BD59-A6C34878D82A}">
                    <a16:rowId xmlns:a16="http://schemas.microsoft.com/office/drawing/2014/main" val="1066592288"/>
                  </a:ext>
                </a:extLst>
              </a:tr>
              <a:tr h="370840">
                <a:tc>
                  <a:txBody>
                    <a:bodyPr/>
                    <a:lstStyle/>
                    <a:p>
                      <a:r>
                        <a:rPr lang="en-US" dirty="0"/>
                        <a:t>Universities</a:t>
                      </a:r>
                    </a:p>
                  </a:txBody>
                  <a:tcPr/>
                </a:tc>
                <a:tc>
                  <a:txBody>
                    <a:bodyPr/>
                    <a:lstStyle/>
                    <a:p>
                      <a:r>
                        <a:rPr lang="en-US" dirty="0"/>
                        <a:t>$6.12</a:t>
                      </a:r>
                    </a:p>
                  </a:txBody>
                  <a:tcPr/>
                </a:tc>
                <a:extLst>
                  <a:ext uri="{0D108BD9-81ED-4DB2-BD59-A6C34878D82A}">
                    <a16:rowId xmlns:a16="http://schemas.microsoft.com/office/drawing/2014/main" val="2042792161"/>
                  </a:ext>
                </a:extLst>
              </a:tr>
              <a:tr h="370840">
                <a:tc>
                  <a:txBody>
                    <a:bodyPr/>
                    <a:lstStyle/>
                    <a:p>
                      <a:r>
                        <a:rPr lang="en-US" dirty="0"/>
                        <a:t>Members of Congress</a:t>
                      </a:r>
                    </a:p>
                  </a:txBody>
                  <a:tcPr/>
                </a:tc>
                <a:tc>
                  <a:txBody>
                    <a:bodyPr/>
                    <a:lstStyle/>
                    <a:p>
                      <a:r>
                        <a:rPr lang="en-US" dirty="0"/>
                        <a:t>$5.14</a:t>
                      </a:r>
                    </a:p>
                  </a:txBody>
                  <a:tcPr/>
                </a:tc>
                <a:extLst>
                  <a:ext uri="{0D108BD9-81ED-4DB2-BD59-A6C34878D82A}">
                    <a16:rowId xmlns:a16="http://schemas.microsoft.com/office/drawing/2014/main" val="103663485"/>
                  </a:ext>
                </a:extLst>
              </a:tr>
              <a:tr h="370840">
                <a:tc>
                  <a:txBody>
                    <a:bodyPr/>
                    <a:lstStyle/>
                    <a:p>
                      <a:r>
                        <a:rPr lang="en-US" dirty="0"/>
                        <a:t>Regulators</a:t>
                      </a:r>
                    </a:p>
                  </a:txBody>
                  <a:tcPr/>
                </a:tc>
                <a:tc>
                  <a:txBody>
                    <a:bodyPr/>
                    <a:lstStyle/>
                    <a:p>
                      <a:r>
                        <a:rPr lang="en-US" dirty="0"/>
                        <a:t>$1.71</a:t>
                      </a:r>
                    </a:p>
                  </a:txBody>
                  <a:tcPr/>
                </a:tc>
                <a:extLst>
                  <a:ext uri="{0D108BD9-81ED-4DB2-BD59-A6C34878D82A}">
                    <a16:rowId xmlns:a16="http://schemas.microsoft.com/office/drawing/2014/main" val="1679725610"/>
                  </a:ext>
                </a:extLst>
              </a:tr>
            </a:tbl>
          </a:graphicData>
        </a:graphic>
      </p:graphicFrame>
      <p:sp>
        <p:nvSpPr>
          <p:cNvPr id="9" name="Oval 8">
            <a:extLst>
              <a:ext uri="{FF2B5EF4-FFF2-40B4-BE49-F238E27FC236}">
                <a16:creationId xmlns:a16="http://schemas.microsoft.com/office/drawing/2014/main" id="{38A1C5AB-0A44-802D-2695-99C1E0446714}"/>
              </a:ext>
            </a:extLst>
          </p:cNvPr>
          <p:cNvSpPr/>
          <p:nvPr/>
        </p:nvSpPr>
        <p:spPr>
          <a:xfrm>
            <a:off x="1297277" y="3429000"/>
            <a:ext cx="4199219" cy="49973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68D178A4-E7FD-2097-15C7-505CEC5756F1}"/>
              </a:ext>
            </a:extLst>
          </p:cNvPr>
          <p:cNvSpPr/>
          <p:nvPr/>
        </p:nvSpPr>
        <p:spPr>
          <a:xfrm>
            <a:off x="6369093" y="2389305"/>
            <a:ext cx="393213" cy="2993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EDDDBFD-BA28-523C-91FF-F9F14385DA91}"/>
              </a:ext>
            </a:extLst>
          </p:cNvPr>
          <p:cNvSpPr/>
          <p:nvPr/>
        </p:nvSpPr>
        <p:spPr>
          <a:xfrm>
            <a:off x="6369093" y="2759498"/>
            <a:ext cx="393213" cy="2993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C45B30BB-4BD1-6D56-BFE6-BBB60938E90C}"/>
              </a:ext>
            </a:extLst>
          </p:cNvPr>
          <p:cNvSpPr/>
          <p:nvPr/>
        </p:nvSpPr>
        <p:spPr>
          <a:xfrm>
            <a:off x="6390014" y="3129691"/>
            <a:ext cx="393213" cy="2993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0BE03924-8A37-F48A-065D-8D72007ADFBB}"/>
              </a:ext>
            </a:extLst>
          </p:cNvPr>
          <p:cNvSpPr/>
          <p:nvPr/>
        </p:nvSpPr>
        <p:spPr>
          <a:xfrm>
            <a:off x="6369093" y="3912782"/>
            <a:ext cx="393213" cy="2993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35F4C695-3BE2-C7EA-0E8F-68440FA63C60}"/>
              </a:ext>
            </a:extLst>
          </p:cNvPr>
          <p:cNvSpPr/>
          <p:nvPr/>
        </p:nvSpPr>
        <p:spPr>
          <a:xfrm>
            <a:off x="6390014" y="4282975"/>
            <a:ext cx="393213" cy="2993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EB8E8DE7-77CE-4C8E-BC8E-26333A1C6FA2}"/>
              </a:ext>
            </a:extLst>
          </p:cNvPr>
          <p:cNvSpPr/>
          <p:nvPr/>
        </p:nvSpPr>
        <p:spPr>
          <a:xfrm>
            <a:off x="6390014" y="4641736"/>
            <a:ext cx="393213" cy="2993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E042810-983E-B60C-EB5B-CFA5AAFA8048}"/>
              </a:ext>
            </a:extLst>
          </p:cNvPr>
          <p:cNvSpPr/>
          <p:nvPr/>
        </p:nvSpPr>
        <p:spPr>
          <a:xfrm>
            <a:off x="7007429" y="2314801"/>
            <a:ext cx="2296249" cy="10303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Primarily about Marketing &amp; Promotion</a:t>
            </a:r>
          </a:p>
        </p:txBody>
      </p:sp>
      <p:cxnSp>
        <p:nvCxnSpPr>
          <p:cNvPr id="18" name="Straight Arrow Connector 17">
            <a:extLst>
              <a:ext uri="{FF2B5EF4-FFF2-40B4-BE49-F238E27FC236}">
                <a16:creationId xmlns:a16="http://schemas.microsoft.com/office/drawing/2014/main" id="{8FD0AA62-3907-33C9-35C6-E2BFEA1B72B8}"/>
              </a:ext>
            </a:extLst>
          </p:cNvPr>
          <p:cNvCxnSpPr>
            <a:cxnSpLocks/>
          </p:cNvCxnSpPr>
          <p:nvPr/>
        </p:nvCxnSpPr>
        <p:spPr>
          <a:xfrm>
            <a:off x="5305647" y="3774558"/>
            <a:ext cx="2604976" cy="99786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559ED1DA-1FC6-4D8D-32AD-0D8F4728173F}"/>
              </a:ext>
            </a:extLst>
          </p:cNvPr>
          <p:cNvSpPr/>
          <p:nvPr/>
        </p:nvSpPr>
        <p:spPr>
          <a:xfrm>
            <a:off x="8059325" y="4728297"/>
            <a:ext cx="2328530" cy="11664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Primarily about Delivering Value</a:t>
            </a:r>
          </a:p>
        </p:txBody>
      </p:sp>
      <p:sp>
        <p:nvSpPr>
          <p:cNvPr id="20" name="Arrow: Curved Right 19">
            <a:extLst>
              <a:ext uri="{FF2B5EF4-FFF2-40B4-BE49-F238E27FC236}">
                <a16:creationId xmlns:a16="http://schemas.microsoft.com/office/drawing/2014/main" id="{E5AE12C1-3101-9A85-AE7A-E711BB5DE3C1}"/>
              </a:ext>
            </a:extLst>
          </p:cNvPr>
          <p:cNvSpPr/>
          <p:nvPr/>
        </p:nvSpPr>
        <p:spPr>
          <a:xfrm>
            <a:off x="531160" y="2466753"/>
            <a:ext cx="766117" cy="211553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urved Right 20">
            <a:extLst>
              <a:ext uri="{FF2B5EF4-FFF2-40B4-BE49-F238E27FC236}">
                <a16:creationId xmlns:a16="http://schemas.microsoft.com/office/drawing/2014/main" id="{3CA1552B-926A-A8A6-DFB4-B61058E7686A}"/>
              </a:ext>
            </a:extLst>
          </p:cNvPr>
          <p:cNvSpPr/>
          <p:nvPr/>
        </p:nvSpPr>
        <p:spPr>
          <a:xfrm>
            <a:off x="490506" y="3939714"/>
            <a:ext cx="753503" cy="100133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a:extLst>
              <a:ext uri="{FF2B5EF4-FFF2-40B4-BE49-F238E27FC236}">
                <a16:creationId xmlns:a16="http://schemas.microsoft.com/office/drawing/2014/main" id="{E4381D86-6F57-2075-A55A-5106CA13D4EF}"/>
              </a:ext>
            </a:extLst>
          </p:cNvPr>
          <p:cNvPicPr>
            <a:picLocks noChangeAspect="1"/>
          </p:cNvPicPr>
          <p:nvPr/>
        </p:nvPicPr>
        <p:blipFill>
          <a:blip r:embed="rId4" cstate="email">
            <a:alphaModFix/>
            <a:extLst>
              <a:ext uri="{28A0092B-C50C-407E-A947-70E740481C1C}">
                <a14:useLocalDpi xmlns:a14="http://schemas.microsoft.com/office/drawing/2010/main"/>
              </a:ext>
            </a:extLst>
          </a:blip>
          <a:srcRect/>
          <a:stretch>
            <a:fillRect/>
          </a:stretch>
        </p:blipFill>
        <p:spPr>
          <a:xfrm>
            <a:off x="10802937" y="5332551"/>
            <a:ext cx="1101725" cy="1474928"/>
          </a:xfrm>
          <a:prstGeom prst="rect">
            <a:avLst/>
          </a:prstGeom>
        </p:spPr>
      </p:pic>
      <p:sp>
        <p:nvSpPr>
          <p:cNvPr id="4" name="Oval 3">
            <a:extLst>
              <a:ext uri="{FF2B5EF4-FFF2-40B4-BE49-F238E27FC236}">
                <a16:creationId xmlns:a16="http://schemas.microsoft.com/office/drawing/2014/main" id="{6686E5BA-97AF-E9CF-C9B1-1D28C04FE16B}"/>
              </a:ext>
            </a:extLst>
          </p:cNvPr>
          <p:cNvSpPr/>
          <p:nvPr/>
        </p:nvSpPr>
        <p:spPr>
          <a:xfrm>
            <a:off x="10089314" y="344151"/>
            <a:ext cx="1815348" cy="673769"/>
          </a:xfrm>
          <a:prstGeom prst="ellipse">
            <a:avLst/>
          </a:prstGeom>
          <a:solidFill>
            <a:srgbClr val="AC66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May</a:t>
            </a:r>
          </a:p>
        </p:txBody>
      </p:sp>
    </p:spTree>
    <p:extLst>
      <p:ext uri="{BB962C8B-B14F-4D97-AF65-F5344CB8AC3E}">
        <p14:creationId xmlns:p14="http://schemas.microsoft.com/office/powerpoint/2010/main" val="32787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3" presetClass="exit" presetSubtype="32" fill="hold" nodeType="with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xit" presetSubtype="12" fill="hold" grpId="1" nodeType="clickEffect">
                                  <p:stCondLst>
                                    <p:cond delay="0"/>
                                  </p:stCondLst>
                                  <p:childTnLst>
                                    <p:animEffect transition="out" filter="strips(downLeft)">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7" presetClass="entr" presetSubtype="1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heel(1)">
                                      <p:cBhvr>
                                        <p:cTn id="76" dur="2000"/>
                                        <p:tgtEl>
                                          <p:spTgt spid="9"/>
                                        </p:tgtEl>
                                      </p:cBhvr>
                                    </p:animEffect>
                                  </p:childTnLst>
                                </p:cTn>
                              </p:par>
                            </p:childTnLst>
                          </p:cTn>
                        </p:par>
                        <p:par>
                          <p:cTn id="77" fill="hold">
                            <p:stCondLst>
                              <p:cond delay="2000"/>
                            </p:stCondLst>
                            <p:childTnLst>
                              <p:par>
                                <p:cTn id="78" presetID="17" presetClass="entr" presetSubtype="10"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17" presetClass="entr" presetSubtype="1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0" grpId="1"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6D2E2-08EA-4264-D350-1E98C1AF8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7903" y="397630"/>
            <a:ext cx="3349605" cy="5606112"/>
          </a:xfrm>
          <a:prstGeom prst="rect">
            <a:avLst/>
          </a:prstGeom>
        </p:spPr>
      </p:pic>
      <p:pic>
        <p:nvPicPr>
          <p:cNvPr id="5" name="Picture 4">
            <a:extLst>
              <a:ext uri="{FF2B5EF4-FFF2-40B4-BE49-F238E27FC236}">
                <a16:creationId xmlns:a16="http://schemas.microsoft.com/office/drawing/2014/main" id="{9C22AB20-31D4-7BE1-9E8A-3F655BF6C3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215" y="1932389"/>
            <a:ext cx="462847" cy="4481898"/>
          </a:xfrm>
          <a:prstGeom prst="rect">
            <a:avLst/>
          </a:prstGeom>
        </p:spPr>
      </p:pic>
      <p:pic>
        <p:nvPicPr>
          <p:cNvPr id="7" name="Picture 6">
            <a:extLst>
              <a:ext uri="{FF2B5EF4-FFF2-40B4-BE49-F238E27FC236}">
                <a16:creationId xmlns:a16="http://schemas.microsoft.com/office/drawing/2014/main" id="{3A70DC55-B39B-5263-E59E-45E5D01416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01062" y="243686"/>
            <a:ext cx="2261517" cy="1688703"/>
          </a:xfrm>
          <a:prstGeom prst="rect">
            <a:avLst/>
          </a:prstGeom>
        </p:spPr>
      </p:pic>
      <p:pic>
        <p:nvPicPr>
          <p:cNvPr id="8" name="Picture 7">
            <a:extLst>
              <a:ext uri="{FF2B5EF4-FFF2-40B4-BE49-F238E27FC236}">
                <a16:creationId xmlns:a16="http://schemas.microsoft.com/office/drawing/2014/main" id="{6B3F506F-6BD9-5BB7-0DDE-DB524954BA6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01061" y="4885140"/>
            <a:ext cx="2261517" cy="1518438"/>
          </a:xfrm>
          <a:prstGeom prst="rect">
            <a:avLst/>
          </a:prstGeom>
        </p:spPr>
      </p:pic>
      <p:pic>
        <p:nvPicPr>
          <p:cNvPr id="9" name="Picture 8">
            <a:extLst>
              <a:ext uri="{FF2B5EF4-FFF2-40B4-BE49-F238E27FC236}">
                <a16:creationId xmlns:a16="http://schemas.microsoft.com/office/drawing/2014/main" id="{CB57A262-D31D-95AE-988F-980BA0C18CD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601061" y="1932389"/>
            <a:ext cx="2261517" cy="704850"/>
          </a:xfrm>
          <a:prstGeom prst="rect">
            <a:avLst/>
          </a:prstGeom>
        </p:spPr>
      </p:pic>
      <p:pic>
        <p:nvPicPr>
          <p:cNvPr id="10" name="Picture 9">
            <a:extLst>
              <a:ext uri="{FF2B5EF4-FFF2-40B4-BE49-F238E27FC236}">
                <a16:creationId xmlns:a16="http://schemas.microsoft.com/office/drawing/2014/main" id="{3D04E8AF-1387-7CC9-BE10-F66680522E1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601061" y="2637239"/>
            <a:ext cx="2261517" cy="666751"/>
          </a:xfrm>
          <a:prstGeom prst="rect">
            <a:avLst/>
          </a:prstGeom>
        </p:spPr>
      </p:pic>
      <p:pic>
        <p:nvPicPr>
          <p:cNvPr id="11" name="Picture 10">
            <a:extLst>
              <a:ext uri="{FF2B5EF4-FFF2-40B4-BE49-F238E27FC236}">
                <a16:creationId xmlns:a16="http://schemas.microsoft.com/office/drawing/2014/main" id="{224AA841-0717-DC49-53BB-7080F8BEC61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01061" y="3303990"/>
            <a:ext cx="2261517" cy="685800"/>
          </a:xfrm>
          <a:prstGeom prst="rect">
            <a:avLst/>
          </a:prstGeom>
        </p:spPr>
      </p:pic>
      <p:pic>
        <p:nvPicPr>
          <p:cNvPr id="12" name="Picture 11">
            <a:extLst>
              <a:ext uri="{FF2B5EF4-FFF2-40B4-BE49-F238E27FC236}">
                <a16:creationId xmlns:a16="http://schemas.microsoft.com/office/drawing/2014/main" id="{1ADDB4B2-DB1B-3AEF-2ADF-6FAE8CD429B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601061" y="3989790"/>
            <a:ext cx="2261517" cy="895350"/>
          </a:xfrm>
          <a:prstGeom prst="rect">
            <a:avLst/>
          </a:prstGeom>
        </p:spPr>
      </p:pic>
      <p:pic>
        <p:nvPicPr>
          <p:cNvPr id="14" name="Picture 13">
            <a:extLst>
              <a:ext uri="{FF2B5EF4-FFF2-40B4-BE49-F238E27FC236}">
                <a16:creationId xmlns:a16="http://schemas.microsoft.com/office/drawing/2014/main" id="{0E049185-F3AC-446A-93D5-EECBE148B8B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862579" y="125421"/>
            <a:ext cx="2326880" cy="1796260"/>
          </a:xfrm>
          <a:prstGeom prst="rect">
            <a:avLst/>
          </a:prstGeom>
        </p:spPr>
      </p:pic>
      <p:pic>
        <p:nvPicPr>
          <p:cNvPr id="15" name="Picture 14">
            <a:extLst>
              <a:ext uri="{FF2B5EF4-FFF2-40B4-BE49-F238E27FC236}">
                <a16:creationId xmlns:a16="http://schemas.microsoft.com/office/drawing/2014/main" id="{8AED5594-FCE3-BB39-79EA-94810E036FB9}"/>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862578" y="4885141"/>
            <a:ext cx="2326880" cy="1518438"/>
          </a:xfrm>
          <a:prstGeom prst="rect">
            <a:avLst/>
          </a:prstGeom>
        </p:spPr>
      </p:pic>
      <p:pic>
        <p:nvPicPr>
          <p:cNvPr id="16" name="Picture 15">
            <a:extLst>
              <a:ext uri="{FF2B5EF4-FFF2-40B4-BE49-F238E27FC236}">
                <a16:creationId xmlns:a16="http://schemas.microsoft.com/office/drawing/2014/main" id="{D446E7F0-D3AC-49B0-00ED-880E8CFB63A2}"/>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862579" y="1922864"/>
            <a:ext cx="2326880" cy="714375"/>
          </a:xfrm>
          <a:prstGeom prst="rect">
            <a:avLst/>
          </a:prstGeom>
        </p:spPr>
      </p:pic>
      <p:pic>
        <p:nvPicPr>
          <p:cNvPr id="17" name="Picture 16">
            <a:extLst>
              <a:ext uri="{FF2B5EF4-FFF2-40B4-BE49-F238E27FC236}">
                <a16:creationId xmlns:a16="http://schemas.microsoft.com/office/drawing/2014/main" id="{A705E7C0-1C08-6684-3520-55527C651939}"/>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3862579" y="2637239"/>
            <a:ext cx="2326880" cy="676275"/>
          </a:xfrm>
          <a:prstGeom prst="rect">
            <a:avLst/>
          </a:prstGeom>
        </p:spPr>
      </p:pic>
      <p:pic>
        <p:nvPicPr>
          <p:cNvPr id="18" name="Picture 17">
            <a:extLst>
              <a:ext uri="{FF2B5EF4-FFF2-40B4-BE49-F238E27FC236}">
                <a16:creationId xmlns:a16="http://schemas.microsoft.com/office/drawing/2014/main" id="{FE1C6B99-1E8B-0C0B-1E5C-F0B17C8A1721}"/>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3862579" y="3284940"/>
            <a:ext cx="2326880" cy="733425"/>
          </a:xfrm>
          <a:prstGeom prst="rect">
            <a:avLst/>
          </a:prstGeom>
        </p:spPr>
      </p:pic>
      <p:pic>
        <p:nvPicPr>
          <p:cNvPr id="19" name="Picture 18">
            <a:extLst>
              <a:ext uri="{FF2B5EF4-FFF2-40B4-BE49-F238E27FC236}">
                <a16:creationId xmlns:a16="http://schemas.microsoft.com/office/drawing/2014/main" id="{84ECA317-9B09-E2BA-B8EB-C3AC240C3BDD}"/>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3862578" y="3989790"/>
            <a:ext cx="2326880" cy="942975"/>
          </a:xfrm>
          <a:prstGeom prst="rect">
            <a:avLst/>
          </a:prstGeom>
        </p:spPr>
      </p:pic>
      <p:pic>
        <p:nvPicPr>
          <p:cNvPr id="21" name="Picture 20">
            <a:extLst>
              <a:ext uri="{FF2B5EF4-FFF2-40B4-BE49-F238E27FC236}">
                <a16:creationId xmlns:a16="http://schemas.microsoft.com/office/drawing/2014/main" id="{3B7252E0-30B0-FAD8-821A-6345D2BE6131}"/>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6191845" y="202431"/>
            <a:ext cx="2291325" cy="1722815"/>
          </a:xfrm>
          <a:prstGeom prst="rect">
            <a:avLst/>
          </a:prstGeom>
        </p:spPr>
      </p:pic>
      <p:pic>
        <p:nvPicPr>
          <p:cNvPr id="22" name="Picture 21">
            <a:extLst>
              <a:ext uri="{FF2B5EF4-FFF2-40B4-BE49-F238E27FC236}">
                <a16:creationId xmlns:a16="http://schemas.microsoft.com/office/drawing/2014/main" id="{C286DCC7-43E1-789F-F185-0752C7019F6E}"/>
              </a:ext>
            </a:extLst>
          </p:cNvPr>
          <p:cNvPicPr>
            <a:picLocks noChangeAspect="1"/>
          </p:cNvPicPr>
          <p:nvPr/>
        </p:nvPicPr>
        <p:blipFill>
          <a:blip r:embed="rId17" cstate="email">
            <a:extLst>
              <a:ext uri="{28A0092B-C50C-407E-A947-70E740481C1C}">
                <a14:useLocalDpi xmlns:a14="http://schemas.microsoft.com/office/drawing/2010/main"/>
              </a:ext>
            </a:extLst>
          </a:blip>
          <a:srcRect b="-7"/>
          <a:stretch>
            <a:fillRect/>
          </a:stretch>
        </p:blipFill>
        <p:spPr>
          <a:xfrm>
            <a:off x="6157709" y="5570501"/>
            <a:ext cx="2292295" cy="889869"/>
          </a:xfrm>
          <a:prstGeom prst="rect">
            <a:avLst/>
          </a:prstGeom>
        </p:spPr>
      </p:pic>
      <p:pic>
        <p:nvPicPr>
          <p:cNvPr id="23" name="Picture 22">
            <a:extLst>
              <a:ext uri="{FF2B5EF4-FFF2-40B4-BE49-F238E27FC236}">
                <a16:creationId xmlns:a16="http://schemas.microsoft.com/office/drawing/2014/main" id="{5AF61111-942E-9E98-2319-657A4FA06354}"/>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6159649" y="1896659"/>
            <a:ext cx="2292295" cy="685800"/>
          </a:xfrm>
          <a:prstGeom prst="rect">
            <a:avLst/>
          </a:prstGeom>
        </p:spPr>
      </p:pic>
      <p:pic>
        <p:nvPicPr>
          <p:cNvPr id="24" name="Picture 23">
            <a:extLst>
              <a:ext uri="{FF2B5EF4-FFF2-40B4-BE49-F238E27FC236}">
                <a16:creationId xmlns:a16="http://schemas.microsoft.com/office/drawing/2014/main" id="{8D03807A-C92B-20DE-4032-3A3A36473765}"/>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6159649" y="2581275"/>
            <a:ext cx="2292295" cy="676275"/>
          </a:xfrm>
          <a:prstGeom prst="rect">
            <a:avLst/>
          </a:prstGeom>
        </p:spPr>
      </p:pic>
      <p:pic>
        <p:nvPicPr>
          <p:cNvPr id="25" name="Picture 24">
            <a:extLst>
              <a:ext uri="{FF2B5EF4-FFF2-40B4-BE49-F238E27FC236}">
                <a16:creationId xmlns:a16="http://schemas.microsoft.com/office/drawing/2014/main" id="{CFF38450-C3BC-5C61-2AE6-DECF04C873B5}"/>
              </a:ext>
            </a:extLst>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a:xfrm>
            <a:off x="6158679" y="3257550"/>
            <a:ext cx="2292295" cy="771525"/>
          </a:xfrm>
          <a:prstGeom prst="rect">
            <a:avLst/>
          </a:prstGeom>
        </p:spPr>
      </p:pic>
      <p:pic>
        <p:nvPicPr>
          <p:cNvPr id="26" name="Picture 25">
            <a:extLst>
              <a:ext uri="{FF2B5EF4-FFF2-40B4-BE49-F238E27FC236}">
                <a16:creationId xmlns:a16="http://schemas.microsoft.com/office/drawing/2014/main" id="{1CEC3001-04B6-3A00-D984-1D01C072E6D7}"/>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a:xfrm>
            <a:off x="6157709" y="4000501"/>
            <a:ext cx="2292295" cy="923925"/>
          </a:xfrm>
          <a:prstGeom prst="rect">
            <a:avLst/>
          </a:prstGeom>
        </p:spPr>
      </p:pic>
      <p:pic>
        <p:nvPicPr>
          <p:cNvPr id="27" name="Picture 26">
            <a:extLst>
              <a:ext uri="{FF2B5EF4-FFF2-40B4-BE49-F238E27FC236}">
                <a16:creationId xmlns:a16="http://schemas.microsoft.com/office/drawing/2014/main" id="{E22BFAE4-42E5-AFC3-ECE5-292C74E1E790}"/>
              </a:ext>
            </a:extLst>
          </p:cNvPr>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a:xfrm>
            <a:off x="6157709" y="4874431"/>
            <a:ext cx="2292295" cy="714376"/>
          </a:xfrm>
          <a:prstGeom prst="rect">
            <a:avLst/>
          </a:prstGeom>
        </p:spPr>
      </p:pic>
      <p:pic>
        <p:nvPicPr>
          <p:cNvPr id="29" name="Picture 28">
            <a:extLst>
              <a:ext uri="{FF2B5EF4-FFF2-40B4-BE49-F238E27FC236}">
                <a16:creationId xmlns:a16="http://schemas.microsoft.com/office/drawing/2014/main" id="{30180DA2-8804-B6CA-B862-6BB25A20BCB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8403551" y="186355"/>
            <a:ext cx="2344493" cy="1722815"/>
          </a:xfrm>
          <a:prstGeom prst="rect">
            <a:avLst/>
          </a:prstGeom>
        </p:spPr>
      </p:pic>
      <p:pic>
        <p:nvPicPr>
          <p:cNvPr id="30" name="Picture 29">
            <a:extLst>
              <a:ext uri="{FF2B5EF4-FFF2-40B4-BE49-F238E27FC236}">
                <a16:creationId xmlns:a16="http://schemas.microsoft.com/office/drawing/2014/main" id="{FFE5E0A8-0EC1-DD41-98B4-641EE86B5DDA}"/>
              </a:ext>
            </a:extLst>
          </p:cNvPr>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a:xfrm>
            <a:off x="8403551" y="5598628"/>
            <a:ext cx="2344493" cy="889870"/>
          </a:xfrm>
          <a:prstGeom prst="rect">
            <a:avLst/>
          </a:prstGeom>
        </p:spPr>
      </p:pic>
      <p:pic>
        <p:nvPicPr>
          <p:cNvPr id="31" name="Picture 30">
            <a:extLst>
              <a:ext uri="{FF2B5EF4-FFF2-40B4-BE49-F238E27FC236}">
                <a16:creationId xmlns:a16="http://schemas.microsoft.com/office/drawing/2014/main" id="{352E2238-B1FC-886E-2198-33793F65AD4E}"/>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8403551" y="1904407"/>
            <a:ext cx="2344493" cy="733425"/>
          </a:xfrm>
          <a:prstGeom prst="rect">
            <a:avLst/>
          </a:prstGeom>
        </p:spPr>
      </p:pic>
      <p:pic>
        <p:nvPicPr>
          <p:cNvPr id="32" name="Picture 31">
            <a:extLst>
              <a:ext uri="{FF2B5EF4-FFF2-40B4-BE49-F238E27FC236}">
                <a16:creationId xmlns:a16="http://schemas.microsoft.com/office/drawing/2014/main" id="{0874D72B-84B0-E16D-3B6A-B8223966E928}"/>
              </a:ext>
            </a:extLst>
          </p:cNvPr>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a:xfrm>
            <a:off x="8403551" y="2628926"/>
            <a:ext cx="2344493" cy="683997"/>
          </a:xfrm>
          <a:prstGeom prst="rect">
            <a:avLst/>
          </a:prstGeom>
        </p:spPr>
      </p:pic>
      <p:pic>
        <p:nvPicPr>
          <p:cNvPr id="33" name="Picture 32">
            <a:extLst>
              <a:ext uri="{FF2B5EF4-FFF2-40B4-BE49-F238E27FC236}">
                <a16:creationId xmlns:a16="http://schemas.microsoft.com/office/drawing/2014/main" id="{5E81C852-701B-BEED-018B-1C4E0FDBA98B}"/>
              </a:ext>
            </a:extLst>
          </p:cNvPr>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a:xfrm>
            <a:off x="8403551" y="3315912"/>
            <a:ext cx="2344493" cy="683998"/>
          </a:xfrm>
          <a:prstGeom prst="rect">
            <a:avLst/>
          </a:prstGeom>
        </p:spPr>
      </p:pic>
      <p:pic>
        <p:nvPicPr>
          <p:cNvPr id="34" name="Picture 33">
            <a:extLst>
              <a:ext uri="{FF2B5EF4-FFF2-40B4-BE49-F238E27FC236}">
                <a16:creationId xmlns:a16="http://schemas.microsoft.com/office/drawing/2014/main" id="{233704A9-24E6-7DD3-3A29-052B171D3174}"/>
              </a:ext>
            </a:extLst>
          </p:cNvPr>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a:xfrm>
            <a:off x="8403551" y="4010319"/>
            <a:ext cx="2344493" cy="914107"/>
          </a:xfrm>
          <a:prstGeom prst="rect">
            <a:avLst/>
          </a:prstGeom>
        </p:spPr>
      </p:pic>
      <p:pic>
        <p:nvPicPr>
          <p:cNvPr id="35" name="Picture 34">
            <a:extLst>
              <a:ext uri="{FF2B5EF4-FFF2-40B4-BE49-F238E27FC236}">
                <a16:creationId xmlns:a16="http://schemas.microsoft.com/office/drawing/2014/main" id="{D7F75450-42A0-7E8C-9F93-9013E314602A}"/>
              </a:ext>
            </a:extLst>
          </p:cNvPr>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8403551" y="4896055"/>
            <a:ext cx="2344493" cy="733425"/>
          </a:xfrm>
          <a:prstGeom prst="rect">
            <a:avLst/>
          </a:prstGeom>
        </p:spPr>
      </p:pic>
      <p:sp>
        <p:nvSpPr>
          <p:cNvPr id="2" name="Oval 1">
            <a:extLst>
              <a:ext uri="{FF2B5EF4-FFF2-40B4-BE49-F238E27FC236}">
                <a16:creationId xmlns:a16="http://schemas.microsoft.com/office/drawing/2014/main" id="{4E2F5D47-8A65-2E8F-13D2-045DEB2DA12B}"/>
              </a:ext>
            </a:extLst>
          </p:cNvPr>
          <p:cNvSpPr/>
          <p:nvPr/>
        </p:nvSpPr>
        <p:spPr>
          <a:xfrm>
            <a:off x="10232147" y="215050"/>
            <a:ext cx="1815348" cy="673769"/>
          </a:xfrm>
          <a:prstGeom prst="ellipse">
            <a:avLst/>
          </a:prstGeom>
          <a:solidFill>
            <a:srgbClr val="AC66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June</a:t>
            </a:r>
          </a:p>
        </p:txBody>
      </p:sp>
    </p:spTree>
    <p:extLst>
      <p:ext uri="{BB962C8B-B14F-4D97-AF65-F5344CB8AC3E}">
        <p14:creationId xmlns:p14="http://schemas.microsoft.com/office/powerpoint/2010/main" val="13781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3"/>
                                        </p:tgtEl>
                                      </p:cBhvr>
                                    </p:animEffect>
                                    <p:anim calcmode="lin" valueType="num">
                                      <p:cBhvr>
                                        <p:cTn id="14"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3"/>
                                        </p:tgtEl>
                                        <p:attrNameLst>
                                          <p:attrName>ppt_h</p:attrName>
                                        </p:attrNameLst>
                                      </p:cBhvr>
                                      <p:tavLst>
                                        <p:tav tm="0">
                                          <p:val>
                                            <p:strVal val="ppt_h"/>
                                          </p:val>
                                        </p:tav>
                                        <p:tav tm="100000">
                                          <p:val>
                                            <p:strVal val="ppt_h"/>
                                          </p:val>
                                        </p:tav>
                                      </p:tavLst>
                                    </p:anim>
                                    <p:set>
                                      <p:cBhvr>
                                        <p:cTn id="16" dur="1" fill="hold">
                                          <p:stCondLst>
                                            <p:cond delay="1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ppt_x"/>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500" fill="hold"/>
                                        <p:tgtEl>
                                          <p:spTgt spid="23"/>
                                        </p:tgtEl>
                                        <p:attrNameLst>
                                          <p:attrName>ppt_x</p:attrName>
                                        </p:attrNameLst>
                                      </p:cBhvr>
                                      <p:tavLst>
                                        <p:tav tm="0">
                                          <p:val>
                                            <p:strVal val="#ppt_x"/>
                                          </p:val>
                                        </p:tav>
                                        <p:tav tm="100000">
                                          <p:val>
                                            <p:strVal val="#ppt_x"/>
                                          </p:val>
                                        </p:tav>
                                      </p:tavLst>
                                    </p:anim>
                                    <p:anim calcmode="lin" valueType="num">
                                      <p:cBhvr additive="base">
                                        <p:cTn id="10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additive="base">
                                        <p:cTn id="117" dur="500" fill="hold"/>
                                        <p:tgtEl>
                                          <p:spTgt spid="25"/>
                                        </p:tgtEl>
                                        <p:attrNameLst>
                                          <p:attrName>ppt_x</p:attrName>
                                        </p:attrNameLst>
                                      </p:cBhvr>
                                      <p:tavLst>
                                        <p:tav tm="0">
                                          <p:val>
                                            <p:strVal val="#ppt_x"/>
                                          </p:val>
                                        </p:tav>
                                        <p:tav tm="100000">
                                          <p:val>
                                            <p:strVal val="#ppt_x"/>
                                          </p:val>
                                        </p:tav>
                                      </p:tavLst>
                                    </p:anim>
                                    <p:anim calcmode="lin" valueType="num">
                                      <p:cBhvr additive="base">
                                        <p:cTn id="1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additive="base">
                                        <p:cTn id="123" dur="500" fill="hold"/>
                                        <p:tgtEl>
                                          <p:spTgt spid="26"/>
                                        </p:tgtEl>
                                        <p:attrNameLst>
                                          <p:attrName>ppt_x</p:attrName>
                                        </p:attrNameLst>
                                      </p:cBhvr>
                                      <p:tavLst>
                                        <p:tav tm="0">
                                          <p:val>
                                            <p:strVal val="#ppt_x"/>
                                          </p:val>
                                        </p:tav>
                                        <p:tav tm="100000">
                                          <p:val>
                                            <p:strVal val="#ppt_x"/>
                                          </p:val>
                                        </p:tav>
                                      </p:tavLst>
                                    </p:anim>
                                    <p:anim calcmode="lin" valueType="num">
                                      <p:cBhvr additive="base">
                                        <p:cTn id="1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additive="base">
                                        <p:cTn id="129" dur="500" fill="hold"/>
                                        <p:tgtEl>
                                          <p:spTgt spid="27"/>
                                        </p:tgtEl>
                                        <p:attrNameLst>
                                          <p:attrName>ppt_x</p:attrName>
                                        </p:attrNameLst>
                                      </p:cBhvr>
                                      <p:tavLst>
                                        <p:tav tm="0">
                                          <p:val>
                                            <p:strVal val="#ppt_x"/>
                                          </p:val>
                                        </p:tav>
                                        <p:tav tm="100000">
                                          <p:val>
                                            <p:strVal val="#ppt_x"/>
                                          </p:val>
                                        </p:tav>
                                      </p:tavLst>
                                    </p:anim>
                                    <p:anim calcmode="lin" valueType="num">
                                      <p:cBhvr additive="base">
                                        <p:cTn id="1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ppt_x"/>
                                          </p:val>
                                        </p:tav>
                                        <p:tav tm="100000">
                                          <p:val>
                                            <p:strVal val="#ppt_x"/>
                                          </p:val>
                                        </p:tav>
                                      </p:tavLst>
                                    </p:anim>
                                    <p:anim calcmode="lin" valueType="num">
                                      <p:cBhvr additive="base">
                                        <p:cTn id="1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additive="base">
                                        <p:cTn id="147" dur="500" fill="hold"/>
                                        <p:tgtEl>
                                          <p:spTgt spid="31"/>
                                        </p:tgtEl>
                                        <p:attrNameLst>
                                          <p:attrName>ppt_x</p:attrName>
                                        </p:attrNameLst>
                                      </p:cBhvr>
                                      <p:tavLst>
                                        <p:tav tm="0">
                                          <p:val>
                                            <p:strVal val="#ppt_x"/>
                                          </p:val>
                                        </p:tav>
                                        <p:tav tm="100000">
                                          <p:val>
                                            <p:strVal val="#ppt_x"/>
                                          </p:val>
                                        </p:tav>
                                      </p:tavLst>
                                    </p:anim>
                                    <p:anim calcmode="lin" valueType="num">
                                      <p:cBhvr additive="base">
                                        <p:cTn id="1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32"/>
                                        </p:tgtEl>
                                        <p:attrNameLst>
                                          <p:attrName>style.visibility</p:attrName>
                                        </p:attrNameLst>
                                      </p:cBhvr>
                                      <p:to>
                                        <p:strVal val="visible"/>
                                      </p:to>
                                    </p:set>
                                    <p:anim calcmode="lin" valueType="num">
                                      <p:cBhvr additive="base">
                                        <p:cTn id="153" dur="500" fill="hold"/>
                                        <p:tgtEl>
                                          <p:spTgt spid="32"/>
                                        </p:tgtEl>
                                        <p:attrNameLst>
                                          <p:attrName>ppt_x</p:attrName>
                                        </p:attrNameLst>
                                      </p:cBhvr>
                                      <p:tavLst>
                                        <p:tav tm="0">
                                          <p:val>
                                            <p:strVal val="#ppt_x"/>
                                          </p:val>
                                        </p:tav>
                                        <p:tav tm="100000">
                                          <p:val>
                                            <p:strVal val="#ppt_x"/>
                                          </p:val>
                                        </p:tav>
                                      </p:tavLst>
                                    </p:anim>
                                    <p:anim calcmode="lin" valueType="num">
                                      <p:cBhvr additive="base">
                                        <p:cTn id="1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additive="base">
                                        <p:cTn id="159" dur="500" fill="hold"/>
                                        <p:tgtEl>
                                          <p:spTgt spid="33"/>
                                        </p:tgtEl>
                                        <p:attrNameLst>
                                          <p:attrName>ppt_x</p:attrName>
                                        </p:attrNameLst>
                                      </p:cBhvr>
                                      <p:tavLst>
                                        <p:tav tm="0">
                                          <p:val>
                                            <p:strVal val="#ppt_x"/>
                                          </p:val>
                                        </p:tav>
                                        <p:tav tm="100000">
                                          <p:val>
                                            <p:strVal val="#ppt_x"/>
                                          </p:val>
                                        </p:tav>
                                      </p:tavLst>
                                    </p:anim>
                                    <p:anim calcmode="lin" valueType="num">
                                      <p:cBhvr additive="base">
                                        <p:cTn id="1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34"/>
                                        </p:tgtEl>
                                        <p:attrNameLst>
                                          <p:attrName>style.visibility</p:attrName>
                                        </p:attrNameLst>
                                      </p:cBhvr>
                                      <p:to>
                                        <p:strVal val="visible"/>
                                      </p:to>
                                    </p:set>
                                    <p:anim calcmode="lin" valueType="num">
                                      <p:cBhvr additive="base">
                                        <p:cTn id="165" dur="500" fill="hold"/>
                                        <p:tgtEl>
                                          <p:spTgt spid="34"/>
                                        </p:tgtEl>
                                        <p:attrNameLst>
                                          <p:attrName>ppt_x</p:attrName>
                                        </p:attrNameLst>
                                      </p:cBhvr>
                                      <p:tavLst>
                                        <p:tav tm="0">
                                          <p:val>
                                            <p:strVal val="#ppt_x"/>
                                          </p:val>
                                        </p:tav>
                                        <p:tav tm="100000">
                                          <p:val>
                                            <p:strVal val="#ppt_x"/>
                                          </p:val>
                                        </p:tav>
                                      </p:tavLst>
                                    </p:anim>
                                    <p:anim calcmode="lin" valueType="num">
                                      <p:cBhvr additive="base">
                                        <p:cTn id="1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35"/>
                                        </p:tgtEl>
                                        <p:attrNameLst>
                                          <p:attrName>style.visibility</p:attrName>
                                        </p:attrNameLst>
                                      </p:cBhvr>
                                      <p:to>
                                        <p:strVal val="visible"/>
                                      </p:to>
                                    </p:set>
                                    <p:anim calcmode="lin" valueType="num">
                                      <p:cBhvr additive="base">
                                        <p:cTn id="171" dur="500" fill="hold"/>
                                        <p:tgtEl>
                                          <p:spTgt spid="35"/>
                                        </p:tgtEl>
                                        <p:attrNameLst>
                                          <p:attrName>ppt_x</p:attrName>
                                        </p:attrNameLst>
                                      </p:cBhvr>
                                      <p:tavLst>
                                        <p:tav tm="0">
                                          <p:val>
                                            <p:strVal val="#ppt_x"/>
                                          </p:val>
                                        </p:tav>
                                        <p:tav tm="100000">
                                          <p:val>
                                            <p:strVal val="#ppt_x"/>
                                          </p:val>
                                        </p:tav>
                                      </p:tavLst>
                                    </p:anim>
                                    <p:anim calcmode="lin" valueType="num">
                                      <p:cBhvr additive="base">
                                        <p:cTn id="1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30"/>
                                        </p:tgtEl>
                                        <p:attrNameLst>
                                          <p:attrName>style.visibility</p:attrName>
                                        </p:attrNameLst>
                                      </p:cBhvr>
                                      <p:to>
                                        <p:strVal val="visible"/>
                                      </p:to>
                                    </p:set>
                                    <p:anim calcmode="lin" valueType="num">
                                      <p:cBhvr additive="base">
                                        <p:cTn id="177" dur="500" fill="hold"/>
                                        <p:tgtEl>
                                          <p:spTgt spid="30"/>
                                        </p:tgtEl>
                                        <p:attrNameLst>
                                          <p:attrName>ppt_x</p:attrName>
                                        </p:attrNameLst>
                                      </p:cBhvr>
                                      <p:tavLst>
                                        <p:tav tm="0">
                                          <p:val>
                                            <p:strVal val="#ppt_x"/>
                                          </p:val>
                                        </p:tav>
                                        <p:tav tm="100000">
                                          <p:val>
                                            <p:strVal val="#ppt_x"/>
                                          </p:val>
                                        </p:tav>
                                      </p:tavLst>
                                    </p:anim>
                                    <p:anim calcmode="lin" valueType="num">
                                      <p:cBhvr additive="base">
                                        <p:cTn id="1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A84E"/>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215E70-676D-4060-9A37-451A8DD59960}"/>
              </a:ext>
            </a:extLst>
          </p:cNvPr>
          <p:cNvSpPr>
            <a:spLocks noGrp="1"/>
          </p:cNvSpPr>
          <p:nvPr>
            <p:ph type="ctrTitle"/>
          </p:nvPr>
        </p:nvSpPr>
        <p:spPr>
          <a:xfrm>
            <a:off x="838200" y="1412488"/>
            <a:ext cx="2899189" cy="4363844"/>
          </a:xfrm>
        </p:spPr>
        <p:txBody>
          <a:bodyPr vert="horz" lIns="91440" tIns="45720" rIns="91440" bIns="45720" rtlCol="0" anchor="t">
            <a:normAutofit/>
          </a:bodyPr>
          <a:lstStyle/>
          <a:p>
            <a:pPr algn="l"/>
            <a:r>
              <a:rPr lang="en-US" sz="4000" kern="1200">
                <a:solidFill>
                  <a:srgbClr val="FFFFFF"/>
                </a:solidFill>
                <a:latin typeface="+mj-lt"/>
                <a:ea typeface="+mj-ea"/>
                <a:cs typeface="+mj-cs"/>
              </a:rPr>
              <a:t>Pre-Mortem</a:t>
            </a:r>
          </a:p>
        </p:txBody>
      </p:sp>
      <p:sp>
        <p:nvSpPr>
          <p:cNvPr id="3" name="Subtitle 2">
            <a:extLst>
              <a:ext uri="{FF2B5EF4-FFF2-40B4-BE49-F238E27FC236}">
                <a16:creationId xmlns:a16="http://schemas.microsoft.com/office/drawing/2014/main" id="{2C2C9299-0BEC-CF0F-AD58-772AF1236632}"/>
              </a:ext>
            </a:extLst>
          </p:cNvPr>
          <p:cNvSpPr>
            <a:spLocks noGrp="1"/>
          </p:cNvSpPr>
          <p:nvPr>
            <p:ph type="subTitle" idx="1"/>
          </p:nvPr>
        </p:nvSpPr>
        <p:spPr>
          <a:xfrm>
            <a:off x="4380855" y="1412489"/>
            <a:ext cx="3427283" cy="4363844"/>
          </a:xfrm>
        </p:spPr>
        <p:txBody>
          <a:bodyPr vert="horz" lIns="91440" tIns="45720" rIns="91440" bIns="45720" rtlCol="0">
            <a:normAutofit/>
          </a:bodyPr>
          <a:lstStyle/>
          <a:p>
            <a:pPr indent="-228600" algn="l">
              <a:buFont typeface="Arial" panose="020B0604020202020204" pitchFamily="34" charset="0"/>
              <a:buChar char="•"/>
            </a:pPr>
            <a:r>
              <a:rPr lang="en-US" sz="1600"/>
              <a:t>It’s December 31, 2031. As the “strategic plan” the ICCA Board has “followed” over the past five years comes to a conclusion, no one could even tell you it’s expiring.</a:t>
            </a:r>
          </a:p>
          <a:p>
            <a:pPr indent="-228600" algn="l">
              <a:buFont typeface="Arial" panose="020B0604020202020204" pitchFamily="34" charset="0"/>
              <a:buChar char="•"/>
            </a:pPr>
            <a:r>
              <a:rPr lang="en-US" sz="1600"/>
              <a:t>The “plan” never was put into action. There was no measurable progress across all of the four objectives. </a:t>
            </a:r>
          </a:p>
          <a:p>
            <a:pPr indent="-228600" algn="l">
              <a:buFont typeface="Arial" panose="020B0604020202020204" pitchFamily="34" charset="0"/>
              <a:buChar char="•"/>
            </a:pPr>
            <a:r>
              <a:rPr lang="en-US" sz="1600"/>
              <a:t>Enrollment in the CCA Program continues to dwindle. The awareness of the CCA credential is at an all-time low. There’s really no difference in the value that CCAs receive for the holding the credential. And in terms of infrastructure, it’s same-old, same-old. Nothing’s really changed.</a:t>
            </a:r>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20F543C-7805-F29A-5B13-E079CEE8CF1D}"/>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What went wrong?</a:t>
            </a:r>
          </a:p>
        </p:txBody>
      </p:sp>
      <p:sp>
        <p:nvSpPr>
          <p:cNvPr id="5" name="Oval 4">
            <a:extLst>
              <a:ext uri="{FF2B5EF4-FFF2-40B4-BE49-F238E27FC236}">
                <a16:creationId xmlns:a16="http://schemas.microsoft.com/office/drawing/2014/main" id="{D0ECDFB7-9611-7820-8C77-5E72129C2647}"/>
              </a:ext>
            </a:extLst>
          </p:cNvPr>
          <p:cNvSpPr/>
          <p:nvPr/>
        </p:nvSpPr>
        <p:spPr>
          <a:xfrm>
            <a:off x="9895263" y="323268"/>
            <a:ext cx="1815348" cy="673769"/>
          </a:xfrm>
          <a:prstGeom prst="ellipse">
            <a:avLst/>
          </a:prstGeom>
          <a:solidFill>
            <a:srgbClr val="AC66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July</a:t>
            </a:r>
          </a:p>
        </p:txBody>
      </p:sp>
    </p:spTree>
    <p:extLst>
      <p:ext uri="{BB962C8B-B14F-4D97-AF65-F5344CB8AC3E}">
        <p14:creationId xmlns:p14="http://schemas.microsoft.com/office/powerpoint/2010/main" val="184731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2085</TotalTime>
  <Words>3236</Words>
  <Application>Microsoft Office PowerPoint</Application>
  <PresentationFormat>Widescreen</PresentationFormat>
  <Paragraphs>440</Paragraphs>
  <Slides>39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Aptos</vt:lpstr>
      <vt:lpstr>Aptos Display</vt:lpstr>
      <vt:lpstr>Arial</vt:lpstr>
      <vt:lpstr>Calibri</vt:lpstr>
      <vt:lpstr>Office Theme</vt:lpstr>
      <vt:lpstr>Office Theme</vt:lpstr>
      <vt:lpstr>Connecting to the Future of Applied Agronomy</vt:lpstr>
      <vt:lpstr>Inputs into Process</vt:lpstr>
      <vt:lpstr>Strategic-Planning Process</vt:lpstr>
      <vt:lpstr>Strategic-Planning Task Force</vt:lpstr>
      <vt:lpstr>PowerPoint Presentation</vt:lpstr>
      <vt:lpstr>What do we want CCA Program to become?</vt:lpstr>
      <vt:lpstr>Audiences: Where to Devote Our Resources</vt:lpstr>
      <vt:lpstr>PowerPoint Presentation</vt:lpstr>
      <vt:lpstr>Pre-Mortem</vt:lpstr>
      <vt:lpstr>What would lead to failure?</vt:lpstr>
      <vt:lpstr>What will breed success?</vt:lpstr>
      <vt:lpstr>What would lead to failure?</vt:lpstr>
      <vt:lpstr>PowerPoint Presentation</vt:lpstr>
      <vt:lpstr>What will breed success?</vt:lpstr>
      <vt:lpstr>What would lead to failure?</vt:lpstr>
      <vt:lpstr>What will breed success?</vt:lpstr>
      <vt:lpstr>What would lead to failure?</vt:lpstr>
      <vt:lpstr>What would breed success?</vt:lpstr>
      <vt:lpstr>Acknowledgements “Confronting the brutal truths”</vt:lpstr>
      <vt:lpstr>PowerPoint Presentation</vt:lpstr>
      <vt:lpstr>Connecting to the Future of Applied Agronomy</vt:lpstr>
      <vt:lpstr>Great National &amp; International Brands (that transcend from nat’l or int’l basis to local and/or franchise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Threads across These Brands?</vt:lpstr>
      <vt:lpstr>User &amp; Brand Experience</vt:lpstr>
      <vt:lpstr>Two-Part Exercise</vt:lpstr>
      <vt:lpstr>Things to Add</vt:lpstr>
      <vt:lpstr>A New Era of Collaboration</vt:lpstr>
      <vt:lpstr>ICCA/Board Compact</vt:lpstr>
      <vt:lpstr>PowerPoint Presentation</vt:lpstr>
      <vt:lpstr>Bottom-Line Questions</vt:lpstr>
      <vt:lpstr>Role of ICCA Boards</vt:lpstr>
      <vt:lpstr>Role of ICCA HQ &amp; Exec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Cudahy</dc:creator>
  <cp:lastModifiedBy>Sara Uttech</cp:lastModifiedBy>
  <cp:revision>6</cp:revision>
  <dcterms:created xsi:type="dcterms:W3CDTF">2025-08-05T13:18:33Z</dcterms:created>
  <dcterms:modified xsi:type="dcterms:W3CDTF">2025-09-10T20:56:14Z</dcterms:modified>
</cp:coreProperties>
</file>