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  <p:sldMasterId id="2147483665" r:id="rId3"/>
  </p:sldMasterIdLst>
  <p:notesMasterIdLst>
    <p:notesMasterId r:id="rId11"/>
  </p:notesMasterIdLst>
  <p:sldIdLst>
    <p:sldId id="264" r:id="rId4"/>
    <p:sldId id="278" r:id="rId5"/>
    <p:sldId id="279" r:id="rId6"/>
    <p:sldId id="280" r:id="rId7"/>
    <p:sldId id="281" r:id="rId8"/>
    <p:sldId id="282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0EA"/>
    <a:srgbClr val="D7A17C"/>
    <a:srgbClr val="BC6225"/>
    <a:srgbClr val="EFD9CB"/>
    <a:srgbClr val="F6FAF0"/>
    <a:srgbClr val="D4E5B5"/>
    <a:srgbClr val="7BA037"/>
    <a:srgbClr val="B9D585"/>
    <a:srgbClr val="465B1F"/>
    <a:srgbClr val="F5E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340689-580A-48E7-A50E-89CEE4C58FAD}" v="13" dt="2025-08-07T17:51:03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105E6-6D91-4C6D-B75D-73BAC07B68E1}" type="datetimeFigureOut">
              <a:rPr lang="en-US" smtClean="0"/>
              <a:t>9/10/2025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DC84C-24E3-4AC0-8459-10764911A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29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2DC84C-24E3-4AC0-8459-10764911A0B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54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2DC84C-24E3-4AC0-8459-10764911A0B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92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2DC84C-24E3-4AC0-8459-10764911A0B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2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42896AF-19EC-1FEE-811C-E9C287C4C8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6147390"/>
            <a:ext cx="7667847" cy="587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 b="1">
                <a:latin typeface="Ofelia Display" panose="020B02010202010101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F7C24A7-7250-1A5F-7F4C-DEF06F2E78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10600" y="6422805"/>
            <a:ext cx="2743200" cy="365125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800">
                <a:latin typeface="Verdana Pro" panose="020B0604030504040204" pitchFamily="34" charset="0"/>
              </a:defRPr>
            </a:lvl1pPr>
          </a:lstStyle>
          <a:p>
            <a:pPr lvl="0"/>
            <a:r>
              <a:rPr lang="en-US" dirty="0"/>
              <a:t>February 27, 2025</a:t>
            </a:r>
          </a:p>
        </p:txBody>
      </p:sp>
      <p:pic>
        <p:nvPicPr>
          <p:cNvPr id="3" name="Picture 2" descr="A logo of a plant&#10;&#10;AI-generated content may be incorrect.">
            <a:extLst>
              <a:ext uri="{FF2B5EF4-FFF2-40B4-BE49-F238E27FC236}">
                <a16:creationId xmlns:a16="http://schemas.microsoft.com/office/drawing/2014/main" id="{F3004EC4-2433-D08E-1FB5-48CCBE6F8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028" y="1828800"/>
            <a:ext cx="2707945" cy="384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41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D8AF0-CA78-6E1A-76CB-D7EC17656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Ofelia Display" panose="020B02010202010101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E54CC-CA8E-03E4-530E-D6414A151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60725"/>
          </a:xfrm>
          <a:prstGeom prst="rect">
            <a:avLst/>
          </a:prstGeom>
        </p:spPr>
        <p:txBody>
          <a:bodyPr/>
          <a:lstStyle>
            <a:lvl1pPr>
              <a:defRPr>
                <a:latin typeface="Verdana Pro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 Pro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 Pro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 Pro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 Pro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B30013ED-BD76-2B85-97ED-4478CD4E81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10600" y="6422805"/>
            <a:ext cx="2743200" cy="365125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800">
                <a:latin typeface="Verdana Pro" panose="020B0604030504040204" pitchFamily="34" charset="0"/>
              </a:defRPr>
            </a:lvl1pPr>
          </a:lstStyle>
          <a:p>
            <a:pPr lvl="0"/>
            <a:r>
              <a:rPr lang="en-US" dirty="0"/>
              <a:t>February 27, 2025</a:t>
            </a:r>
          </a:p>
        </p:txBody>
      </p:sp>
      <p:pic>
        <p:nvPicPr>
          <p:cNvPr id="5" name="Picture 4" descr="A logo of a plant&#10;&#10;AI-generated content may be incorrect.">
            <a:extLst>
              <a:ext uri="{FF2B5EF4-FFF2-40B4-BE49-F238E27FC236}">
                <a16:creationId xmlns:a16="http://schemas.microsoft.com/office/drawing/2014/main" id="{0B57C1E5-E301-F9A1-8D44-866C7C3F79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196" y="5220728"/>
            <a:ext cx="854393" cy="121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1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216F8-55F0-D101-AD89-57FF5BDB8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719262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latin typeface="Ofelia Display" panose="020B02010202010101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B491B-BD68-5D3A-0054-6656D039C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607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  <a:latin typeface="Verdana Pro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0BACDB7B-B5C8-62EC-629D-1C25087CCB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10600" y="6422805"/>
            <a:ext cx="2743200" cy="365125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800">
                <a:latin typeface="Verdana Pro" panose="020B0604030504040204" pitchFamily="34" charset="0"/>
              </a:defRPr>
            </a:lvl1pPr>
          </a:lstStyle>
          <a:p>
            <a:pPr lvl="0"/>
            <a:r>
              <a:rPr lang="en-US" dirty="0"/>
              <a:t>February 27, 2025</a:t>
            </a:r>
          </a:p>
        </p:txBody>
      </p:sp>
      <p:pic>
        <p:nvPicPr>
          <p:cNvPr id="5" name="Picture 4" descr="A logo of a plant&#10;&#10;AI-generated content may be incorrect.">
            <a:extLst>
              <a:ext uri="{FF2B5EF4-FFF2-40B4-BE49-F238E27FC236}">
                <a16:creationId xmlns:a16="http://schemas.microsoft.com/office/drawing/2014/main" id="{D7647257-38AC-8035-9266-FF1982C32B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196" y="5220728"/>
            <a:ext cx="854393" cy="121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2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B474D-0778-522D-9357-A73288D13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Ofelia Display" panose="020B02010202010101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324F7-6D30-852D-1C84-B2D926DFD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249295"/>
          </a:xfrm>
          <a:prstGeom prst="rect">
            <a:avLst/>
          </a:prstGeom>
        </p:spPr>
        <p:txBody>
          <a:bodyPr/>
          <a:lstStyle>
            <a:lvl1pPr>
              <a:defRPr>
                <a:latin typeface="Verdana Pro" panose="020B0604030504040204" pitchFamily="34" charset="0"/>
              </a:defRPr>
            </a:lvl1pPr>
            <a:lvl2pPr>
              <a:defRPr>
                <a:latin typeface="Verdana Pro" panose="020B0604030504040204" pitchFamily="34" charset="0"/>
              </a:defRPr>
            </a:lvl2pPr>
            <a:lvl3pPr>
              <a:defRPr>
                <a:latin typeface="Verdana Pro" panose="020B0604030504040204" pitchFamily="34" charset="0"/>
              </a:defRPr>
            </a:lvl3pPr>
            <a:lvl4pPr>
              <a:defRPr>
                <a:latin typeface="Verdana Pro" panose="020B0604030504040204" pitchFamily="34" charset="0"/>
              </a:defRPr>
            </a:lvl4pPr>
            <a:lvl5pPr>
              <a:defRPr>
                <a:latin typeface="Verdana Pro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95F442-2A54-7E5D-AA8B-AACF8B4CC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49295"/>
          </a:xfrm>
          <a:prstGeom prst="rect">
            <a:avLst/>
          </a:prstGeom>
        </p:spPr>
        <p:txBody>
          <a:bodyPr/>
          <a:lstStyle>
            <a:lvl1pPr>
              <a:defRPr>
                <a:latin typeface="Verdana Pro" panose="020B0604030504040204" pitchFamily="34" charset="0"/>
              </a:defRPr>
            </a:lvl1pPr>
            <a:lvl2pPr>
              <a:defRPr>
                <a:latin typeface="Verdana Pro" panose="020B0604030504040204" pitchFamily="34" charset="0"/>
              </a:defRPr>
            </a:lvl2pPr>
            <a:lvl3pPr>
              <a:defRPr>
                <a:latin typeface="Verdana Pro" panose="020B0604030504040204" pitchFamily="34" charset="0"/>
              </a:defRPr>
            </a:lvl3pPr>
            <a:lvl4pPr>
              <a:defRPr>
                <a:latin typeface="Verdana Pro" panose="020B0604030504040204" pitchFamily="34" charset="0"/>
              </a:defRPr>
            </a:lvl4pPr>
            <a:lvl5pPr>
              <a:defRPr>
                <a:latin typeface="Verdana Pro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60AF5B9-0570-2DCA-9869-A33ECCF6071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10600" y="6422805"/>
            <a:ext cx="2743200" cy="365125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800">
                <a:latin typeface="Verdana Pro" panose="020B0604030504040204" pitchFamily="34" charset="0"/>
              </a:defRPr>
            </a:lvl1pPr>
          </a:lstStyle>
          <a:p>
            <a:pPr lvl="0"/>
            <a:r>
              <a:rPr lang="en-US" dirty="0"/>
              <a:t>February 27, 2025</a:t>
            </a:r>
          </a:p>
        </p:txBody>
      </p:sp>
      <p:pic>
        <p:nvPicPr>
          <p:cNvPr id="6" name="Picture 5" descr="A logo of a plant&#10;&#10;AI-generated content may be incorrect.">
            <a:extLst>
              <a:ext uri="{FF2B5EF4-FFF2-40B4-BE49-F238E27FC236}">
                <a16:creationId xmlns:a16="http://schemas.microsoft.com/office/drawing/2014/main" id="{E78BC5E4-BE59-CA16-5D30-5FAEF9C452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196" y="5220728"/>
            <a:ext cx="854393" cy="121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22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D8AF0-CA78-6E1A-76CB-D7EC17656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Ofelia Display" panose="020B02010202010101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E54CC-CA8E-03E4-530E-D6414A151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60725"/>
          </a:xfrm>
          <a:prstGeom prst="rect">
            <a:avLst/>
          </a:prstGeom>
        </p:spPr>
        <p:txBody>
          <a:bodyPr/>
          <a:lstStyle>
            <a:lvl1pPr>
              <a:defRPr>
                <a:latin typeface="Verdana Pro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 Pro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 Pro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 Pro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 Pro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B30013ED-BD76-2B85-97ED-4478CD4E81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10600" y="6422805"/>
            <a:ext cx="2743200" cy="365125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800">
                <a:latin typeface="Verdana Pro" panose="020B0604030504040204" pitchFamily="34" charset="0"/>
              </a:defRPr>
            </a:lvl1pPr>
          </a:lstStyle>
          <a:p>
            <a:pPr lvl="0"/>
            <a:r>
              <a:rPr lang="en-US" dirty="0"/>
              <a:t>February 27, 2025</a:t>
            </a:r>
          </a:p>
        </p:txBody>
      </p:sp>
      <p:pic>
        <p:nvPicPr>
          <p:cNvPr id="5" name="Picture 4" descr="A logo of a plant&#10;&#10;AI-generated content may be incorrect.">
            <a:extLst>
              <a:ext uri="{FF2B5EF4-FFF2-40B4-BE49-F238E27FC236}">
                <a16:creationId xmlns:a16="http://schemas.microsoft.com/office/drawing/2014/main" id="{0B57C1E5-E301-F9A1-8D44-866C7C3F79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3196" y="5220728"/>
            <a:ext cx="854393" cy="121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13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D6AAC3-8162-F215-12B3-453893A87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EF49-DE4B-4C2F-807A-DB28B86CD42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65BB82-8449-505E-E1E2-21369F710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D41F4-DF41-A653-1AAE-DFC92A7D9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A0CE1-EB11-4C74-B29F-F0FC3EB1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7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EFD9CB"/>
            </a:gs>
            <a:gs pos="15000">
              <a:srgbClr val="D7A17C">
                <a:alpha val="50000"/>
              </a:srgbClr>
            </a:gs>
            <a:gs pos="73000">
              <a:srgbClr val="D7A17C">
                <a:alpha val="50000"/>
              </a:srgbClr>
            </a:gs>
            <a:gs pos="100000">
              <a:srgbClr val="EFD9C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5D028E9C-87C2-6D56-913E-67C24091966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4572000"/>
            <a:ext cx="12192000" cy="2286000"/>
          </a:xfrm>
          <a:prstGeom prst="rect">
            <a:avLst/>
          </a:prstGeom>
        </p:spPr>
      </p:pic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1ECF1FBC-F28D-EAF4-BF4B-193846277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40080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Verdana Pro" panose="020B0604030504040204" pitchFamily="34" charset="0"/>
              </a:defRPr>
            </a:lvl1pPr>
          </a:lstStyle>
          <a:p>
            <a:r>
              <a:rPr lang="en-US" dirty="0"/>
              <a:t>February 27, 2025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849CD18-09BA-4BB1-CA0F-D60FA6059A7D}"/>
              </a:ext>
            </a:extLst>
          </p:cNvPr>
          <p:cNvSpPr/>
          <p:nvPr userDrawn="1"/>
        </p:nvSpPr>
        <p:spPr>
          <a:xfrm>
            <a:off x="9848829" y="128588"/>
            <a:ext cx="990208" cy="990208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6C37758-912D-686E-4FF8-20D6E383323E}"/>
              </a:ext>
            </a:extLst>
          </p:cNvPr>
          <p:cNvSpPr>
            <a:spLocks noChangeAspect="1"/>
          </p:cNvSpPr>
          <p:nvPr userDrawn="1"/>
        </p:nvSpPr>
        <p:spPr>
          <a:xfrm>
            <a:off x="10871295" y="718942"/>
            <a:ext cx="347472" cy="347472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97AAFE3-6D63-E2C6-F35B-1961606F09A6}"/>
              </a:ext>
            </a:extLst>
          </p:cNvPr>
          <p:cNvSpPr>
            <a:spLocks noChangeAspect="1"/>
          </p:cNvSpPr>
          <p:nvPr userDrawn="1"/>
        </p:nvSpPr>
        <p:spPr>
          <a:xfrm>
            <a:off x="11245826" y="937676"/>
            <a:ext cx="663439" cy="663439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F118F97-5409-6999-1F25-03F0928A544F}"/>
              </a:ext>
            </a:extLst>
          </p:cNvPr>
          <p:cNvSpPr>
            <a:spLocks noChangeAspect="1"/>
          </p:cNvSpPr>
          <p:nvPr userDrawn="1"/>
        </p:nvSpPr>
        <p:spPr>
          <a:xfrm>
            <a:off x="11903070" y="1411463"/>
            <a:ext cx="225857" cy="225857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65F6943-3886-E9E0-800B-71363CDB78A2}"/>
              </a:ext>
            </a:extLst>
          </p:cNvPr>
          <p:cNvSpPr>
            <a:spLocks noChangeAspect="1"/>
          </p:cNvSpPr>
          <p:nvPr userDrawn="1"/>
        </p:nvSpPr>
        <p:spPr>
          <a:xfrm>
            <a:off x="1235998" y="5524762"/>
            <a:ext cx="502615" cy="502615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87ACBF7-4F9B-A7D5-2055-4249BE158970}"/>
              </a:ext>
            </a:extLst>
          </p:cNvPr>
          <p:cNvSpPr/>
          <p:nvPr userDrawn="1"/>
        </p:nvSpPr>
        <p:spPr>
          <a:xfrm>
            <a:off x="96685" y="4966964"/>
            <a:ext cx="750171" cy="750171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C82F16D-2D6A-AB0C-04DA-E702988EAE96}"/>
              </a:ext>
            </a:extLst>
          </p:cNvPr>
          <p:cNvSpPr>
            <a:spLocks noChangeAspect="1"/>
          </p:cNvSpPr>
          <p:nvPr userDrawn="1"/>
        </p:nvSpPr>
        <p:spPr>
          <a:xfrm>
            <a:off x="847480" y="5471366"/>
            <a:ext cx="263241" cy="263241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22E8F02-C74C-E3E1-215A-98E33D91D4C2}"/>
              </a:ext>
            </a:extLst>
          </p:cNvPr>
          <p:cNvSpPr>
            <a:spLocks noChangeAspect="1"/>
          </p:cNvSpPr>
          <p:nvPr userDrawn="1"/>
        </p:nvSpPr>
        <p:spPr>
          <a:xfrm>
            <a:off x="1762497" y="5807490"/>
            <a:ext cx="171107" cy="171107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6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EFD9CB"/>
            </a:gs>
            <a:gs pos="15000">
              <a:srgbClr val="D7A17C">
                <a:alpha val="50000"/>
              </a:srgbClr>
            </a:gs>
            <a:gs pos="73000">
              <a:srgbClr val="D7A17C">
                <a:alpha val="50000"/>
              </a:srgbClr>
            </a:gs>
            <a:gs pos="100000">
              <a:srgbClr val="EFD9C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5D028E9C-87C2-6D56-913E-67C2409196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4572000"/>
            <a:ext cx="12192000" cy="2286000"/>
          </a:xfrm>
          <a:prstGeom prst="rect">
            <a:avLst/>
          </a:prstGeom>
        </p:spPr>
      </p:pic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1ECF1FBC-F28D-EAF4-BF4B-193846277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40080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Verdana Pro" panose="020B0604030504040204" pitchFamily="34" charset="0"/>
              </a:defRPr>
            </a:lvl1pPr>
          </a:lstStyle>
          <a:p>
            <a:r>
              <a:rPr lang="en-US" dirty="0"/>
              <a:t>February 27, 2025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849CD18-09BA-4BB1-CA0F-D60FA6059A7D}"/>
              </a:ext>
            </a:extLst>
          </p:cNvPr>
          <p:cNvSpPr/>
          <p:nvPr userDrawn="1"/>
        </p:nvSpPr>
        <p:spPr>
          <a:xfrm>
            <a:off x="9848829" y="128588"/>
            <a:ext cx="990208" cy="990208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6C37758-912D-686E-4FF8-20D6E383323E}"/>
              </a:ext>
            </a:extLst>
          </p:cNvPr>
          <p:cNvSpPr>
            <a:spLocks noChangeAspect="1"/>
          </p:cNvSpPr>
          <p:nvPr userDrawn="1"/>
        </p:nvSpPr>
        <p:spPr>
          <a:xfrm>
            <a:off x="10871295" y="718942"/>
            <a:ext cx="347472" cy="347472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97AAFE3-6D63-E2C6-F35B-1961606F09A6}"/>
              </a:ext>
            </a:extLst>
          </p:cNvPr>
          <p:cNvSpPr>
            <a:spLocks noChangeAspect="1"/>
          </p:cNvSpPr>
          <p:nvPr userDrawn="1"/>
        </p:nvSpPr>
        <p:spPr>
          <a:xfrm>
            <a:off x="11245826" y="937676"/>
            <a:ext cx="663439" cy="663439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F118F97-5409-6999-1F25-03F0928A544F}"/>
              </a:ext>
            </a:extLst>
          </p:cNvPr>
          <p:cNvSpPr>
            <a:spLocks noChangeAspect="1"/>
          </p:cNvSpPr>
          <p:nvPr userDrawn="1"/>
        </p:nvSpPr>
        <p:spPr>
          <a:xfrm>
            <a:off x="11903070" y="1411463"/>
            <a:ext cx="225857" cy="225857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65F6943-3886-E9E0-800B-71363CDB78A2}"/>
              </a:ext>
            </a:extLst>
          </p:cNvPr>
          <p:cNvSpPr>
            <a:spLocks noChangeAspect="1"/>
          </p:cNvSpPr>
          <p:nvPr userDrawn="1"/>
        </p:nvSpPr>
        <p:spPr>
          <a:xfrm>
            <a:off x="1235998" y="5524762"/>
            <a:ext cx="502615" cy="502615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87ACBF7-4F9B-A7D5-2055-4249BE158970}"/>
              </a:ext>
            </a:extLst>
          </p:cNvPr>
          <p:cNvSpPr/>
          <p:nvPr userDrawn="1"/>
        </p:nvSpPr>
        <p:spPr>
          <a:xfrm>
            <a:off x="96685" y="4966964"/>
            <a:ext cx="750171" cy="750171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C82F16D-2D6A-AB0C-04DA-E702988EAE96}"/>
              </a:ext>
            </a:extLst>
          </p:cNvPr>
          <p:cNvSpPr>
            <a:spLocks noChangeAspect="1"/>
          </p:cNvSpPr>
          <p:nvPr userDrawn="1"/>
        </p:nvSpPr>
        <p:spPr>
          <a:xfrm>
            <a:off x="847480" y="5471366"/>
            <a:ext cx="263241" cy="263241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22E8F02-C74C-E3E1-215A-98E33D91D4C2}"/>
              </a:ext>
            </a:extLst>
          </p:cNvPr>
          <p:cNvSpPr>
            <a:spLocks noChangeAspect="1"/>
          </p:cNvSpPr>
          <p:nvPr userDrawn="1"/>
        </p:nvSpPr>
        <p:spPr>
          <a:xfrm>
            <a:off x="1762497" y="5807490"/>
            <a:ext cx="171107" cy="171107"/>
          </a:xfrm>
          <a:prstGeom prst="ellipse">
            <a:avLst/>
          </a:prstGeom>
          <a:solidFill>
            <a:srgbClr val="BC62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6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ECA47A-AD47-89B8-8412-F95582D3B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D04F8-1CB0-E0F0-5F73-EB09C41EA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AA001-D820-06C4-704E-F8850105D9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EEF49-DE4B-4C2F-807A-DB28B86CD421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D17F2-3F8D-E5C1-5BC6-C37548B97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F542B-E5C4-49F9-C0F2-4D8D8AE84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A0CE1-EB11-4C74-B29F-F0FC3EB13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7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8D89DA3-EB49-BB5D-F72F-FD376705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79404"/>
          </a:xfrm>
        </p:spPr>
        <p:txBody>
          <a:bodyPr/>
          <a:lstStyle/>
          <a:p>
            <a:pPr marL="0" marR="0" algn="ctr" defTabSz="457200">
              <a:lnSpc>
                <a:spcPct val="115000"/>
              </a:lnSpc>
              <a:tabLst>
                <a:tab pos="457200" algn="l"/>
              </a:tabLst>
            </a:pPr>
            <a:r>
              <a:rPr lang="en-US" sz="4400" dirty="0">
                <a:latin typeface="Verdana Pro" panose="020B0604030504040204" pitchFamily="34" charset="0"/>
                <a:ea typeface="Calibri" panose="020F0502020204030204" pitchFamily="34" charset="0"/>
              </a:rPr>
              <a:t>Update: </a:t>
            </a:r>
            <a:br>
              <a:rPr lang="en-US" sz="4400" dirty="0">
                <a:latin typeface="Verdana Pro" panose="020B0604030504040204" pitchFamily="34" charset="0"/>
                <a:ea typeface="Calibri" panose="020F0502020204030204" pitchFamily="34" charset="0"/>
              </a:rPr>
            </a:br>
            <a:r>
              <a:rPr lang="en-US" sz="4400" dirty="0">
                <a:latin typeface="Verdana Pro" panose="020B0604030504040204" pitchFamily="34" charset="0"/>
                <a:ea typeface="Calibri" panose="020F0502020204030204" pitchFamily="34" charset="0"/>
              </a:rPr>
              <a:t>Certifications Overview</a:t>
            </a:r>
            <a:br>
              <a:rPr lang="en-US" b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Associate Director of Component Relations</a:t>
            </a:r>
            <a:br>
              <a:rPr lang="en-US" sz="2400" b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Lara Bryant</a:t>
            </a:r>
            <a:br>
              <a:rPr lang="en-US" sz="2400" b="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b="0" dirty="0">
              <a:solidFill>
                <a:srgbClr val="465B1F"/>
              </a:solidFill>
              <a:latin typeface="Verdana Pro" panose="020B060403050404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0E88F10-A827-C1C2-8637-E4B54DFE3869}"/>
              </a:ext>
            </a:extLst>
          </p:cNvPr>
          <p:cNvSpPr txBox="1">
            <a:spLocks/>
          </p:cNvSpPr>
          <p:nvPr/>
        </p:nvSpPr>
        <p:spPr>
          <a:xfrm>
            <a:off x="838200" y="2743200"/>
            <a:ext cx="10515600" cy="1600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Ofelia Display" panose="020B0201020201010104" pitchFamily="34" charset="0"/>
                <a:ea typeface="+mj-ea"/>
                <a:cs typeface="+mj-cs"/>
              </a:defRPr>
            </a:lvl1pPr>
          </a:lstStyle>
          <a:p>
            <a:pPr defTabSz="457200">
              <a:lnSpc>
                <a:spcPct val="115000"/>
              </a:lnSpc>
              <a:tabLst>
                <a:tab pos="457200" algn="l"/>
              </a:tabLst>
            </a:pPr>
            <a:endParaRPr lang="en-US" sz="1600" b="0" dirty="0">
              <a:solidFill>
                <a:srgbClr val="465B1F"/>
              </a:solidFill>
              <a:latin typeface="Verdana Pro" panose="020B0604030504040204" pitchFamily="34" charset="0"/>
            </a:endParaRPr>
          </a:p>
        </p:txBody>
      </p:sp>
      <p:pic>
        <p:nvPicPr>
          <p:cNvPr id="2" name="Graphic 1" descr="Leaf outline">
            <a:extLst>
              <a:ext uri="{FF2B5EF4-FFF2-40B4-BE49-F238E27FC236}">
                <a16:creationId xmlns:a16="http://schemas.microsoft.com/office/drawing/2014/main" id="{4D4AE646-3B6B-2B56-B7F7-54C7D6443C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9146" y="5098548"/>
            <a:ext cx="502920" cy="502920"/>
          </a:xfrm>
          <a:prstGeom prst="rect">
            <a:avLst/>
          </a:prstGeom>
        </p:spPr>
      </p:pic>
      <p:pic>
        <p:nvPicPr>
          <p:cNvPr id="3" name="Graphic 2" descr="Cycle with people with solid fill">
            <a:extLst>
              <a:ext uri="{FF2B5EF4-FFF2-40B4-BE49-F238E27FC236}">
                <a16:creationId xmlns:a16="http://schemas.microsoft.com/office/drawing/2014/main" id="{53753E69-FDB1-7E01-1879-BC1FA3D9AC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 rot="600000">
            <a:off x="9990221" y="209967"/>
            <a:ext cx="77724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783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C8744-C8BB-7A8C-F622-6C7384EF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Departmental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EFBE4-AD81-D59E-ED72-2AE5FEC1E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Staffing changes</a:t>
            </a:r>
          </a:p>
          <a:p>
            <a:r>
              <a:rPr lang="en-US" dirty="0"/>
              <a:t>New Initiatives:</a:t>
            </a:r>
          </a:p>
          <a:p>
            <a:pPr lvl="1"/>
            <a:r>
              <a:rPr lang="en-US" dirty="0"/>
              <a:t>Quarterly calls</a:t>
            </a:r>
          </a:p>
          <a:p>
            <a:pPr lvl="1"/>
            <a:r>
              <a:rPr lang="en-US" dirty="0"/>
              <a:t>Admin and board training sessions and manual</a:t>
            </a:r>
          </a:p>
          <a:p>
            <a:pPr lvl="1"/>
            <a:r>
              <a:rPr lang="en-US" dirty="0"/>
              <a:t>CCA Connect: Launching September 19</a:t>
            </a:r>
            <a:r>
              <a:rPr lang="en-US" baseline="30000" dirty="0"/>
              <a:t>th</a:t>
            </a:r>
          </a:p>
          <a:p>
            <a:pPr lvl="1"/>
            <a:r>
              <a:rPr lang="en-US" dirty="0"/>
              <a:t>The Briefing: CCA Success Series, September 4th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C65654-3DDE-3521-CF94-92DBC93BB3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1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52D5F-23DC-6A18-2834-E340D8D24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Exam Registrations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A8B138-6D60-BFD2-6142-B2FFE2E1F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545" y="1278937"/>
            <a:ext cx="11212773" cy="52139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311CBE-3276-C448-831F-612BCEDC9A2F}"/>
              </a:ext>
            </a:extLst>
          </p:cNvPr>
          <p:cNvSpPr txBox="1"/>
          <p:nvPr/>
        </p:nvSpPr>
        <p:spPr>
          <a:xfrm>
            <a:off x="1676400" y="1496341"/>
            <a:ext cx="10515600" cy="1505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2024 = 997 people    	2025= 1,320</a:t>
            </a:r>
          </a:p>
        </p:txBody>
      </p:sp>
    </p:spTree>
    <p:extLst>
      <p:ext uri="{BB962C8B-B14F-4D97-AF65-F5344CB8AC3E}">
        <p14:creationId xmlns:p14="http://schemas.microsoft.com/office/powerpoint/2010/main" val="196038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460D4C-578C-A517-6A54-72D29F66A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073" y="249651"/>
            <a:ext cx="8707134" cy="64650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3433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B2A11-6374-A42A-6AF1-2CA6186F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 Reason</a:t>
            </a:r>
          </a:p>
        </p:txBody>
      </p:sp>
      <p:pic>
        <p:nvPicPr>
          <p:cNvPr id="6" name="Content Placeholder 11">
            <a:extLst>
              <a:ext uri="{FF2B5EF4-FFF2-40B4-BE49-F238E27FC236}">
                <a16:creationId xmlns:a16="http://schemas.microsoft.com/office/drawing/2014/main" id="{56D407DB-AE95-72E7-860C-F0CE71E0CEA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9113" y="1180583"/>
            <a:ext cx="10670060" cy="53617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42891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E356D496-3F81-318F-3AA2-8249AB2C41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33598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937432B-627E-2DC8-71C2-3A3D3C2325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3285" y="4667726"/>
            <a:ext cx="2715344" cy="22030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79E5D91-28E3-0625-D0E9-8260161B05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79237" y="2403170"/>
            <a:ext cx="2722645" cy="21884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6B0A876-7C6A-E7A1-4B63-9727871E7B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71286" y="39754"/>
            <a:ext cx="2730595" cy="22873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8E8F79A-9771-90B3-6BD4-49BEFAA08536}"/>
              </a:ext>
            </a:extLst>
          </p:cNvPr>
          <p:cNvSpPr txBox="1"/>
          <p:nvPr/>
        </p:nvSpPr>
        <p:spPr>
          <a:xfrm>
            <a:off x="7220069" y="5105400"/>
            <a:ext cx="1819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Avg – 3% loss per year</a:t>
            </a:r>
          </a:p>
        </p:txBody>
      </p:sp>
    </p:spTree>
    <p:extLst>
      <p:ext uri="{BB962C8B-B14F-4D97-AF65-F5344CB8AC3E}">
        <p14:creationId xmlns:p14="http://schemas.microsoft.com/office/powerpoint/2010/main" val="1259403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C9BFED80-803E-29F1-134D-59A00E20C9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3223" y="269823"/>
            <a:ext cx="9385310" cy="652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683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CESS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E9BC42"/>
      </a:accent1>
      <a:accent2>
        <a:srgbClr val="7BA037"/>
      </a:accent2>
      <a:accent3>
        <a:srgbClr val="399CD9"/>
      </a:accent3>
      <a:accent4>
        <a:srgbClr val="7E553A"/>
      </a:accent4>
      <a:accent5>
        <a:srgbClr val="F1D27F"/>
      </a:accent5>
      <a:accent6>
        <a:srgbClr val="9FC658"/>
      </a:accent6>
      <a:hlink>
        <a:srgbClr val="467886"/>
      </a:hlink>
      <a:folHlink>
        <a:srgbClr val="96607D"/>
      </a:folHlink>
    </a:clrScheme>
    <a:fontScheme name="ACSESS">
      <a:majorFont>
        <a:latin typeface="Ofelia Display 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SA-Board_N021025" id="{918BF14F-5657-41C8-A5A1-84ED82291AFB}" vid="{C24AAD17-F622-4C89-B399-404AF9392D77}"/>
    </a:ext>
  </a:extLst>
</a:theme>
</file>

<file path=ppt/theme/theme2.xml><?xml version="1.0" encoding="utf-8"?>
<a:theme xmlns:a="http://schemas.openxmlformats.org/drawingml/2006/main" name="Office Theme">
  <a:themeElements>
    <a:clrScheme name="ASCESS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E9BC42"/>
      </a:accent1>
      <a:accent2>
        <a:srgbClr val="7BA037"/>
      </a:accent2>
      <a:accent3>
        <a:srgbClr val="399CD9"/>
      </a:accent3>
      <a:accent4>
        <a:srgbClr val="7E553A"/>
      </a:accent4>
      <a:accent5>
        <a:srgbClr val="F1D27F"/>
      </a:accent5>
      <a:accent6>
        <a:srgbClr val="9FC658"/>
      </a:accent6>
      <a:hlink>
        <a:srgbClr val="467886"/>
      </a:hlink>
      <a:folHlink>
        <a:srgbClr val="96607D"/>
      </a:folHlink>
    </a:clrScheme>
    <a:fontScheme name="ACSESS">
      <a:majorFont>
        <a:latin typeface="Ofelia Display 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SA-Board_N021025" id="{918BF14F-5657-41C8-A5A1-84ED82291AFB}" vid="{C24AAD17-F622-4C89-B399-404AF9392D77}"/>
    </a:ext>
  </a:extLst>
</a:theme>
</file>

<file path=ppt/theme/theme3.xml><?xml version="1.0" encoding="utf-8"?>
<a:theme xmlns:a="http://schemas.openxmlformats.org/drawingml/2006/main" name="Office Theme">
  <a:themeElements>
    <a:clrScheme name="Societies">
      <a:dk1>
        <a:srgbClr val="403D48"/>
      </a:dk1>
      <a:lt1>
        <a:srgbClr val="F4F4F6"/>
      </a:lt1>
      <a:dk2>
        <a:srgbClr val="503625"/>
      </a:dk2>
      <a:lt2>
        <a:srgbClr val="FDF9ED"/>
      </a:lt2>
      <a:accent1>
        <a:srgbClr val="E9BC42"/>
      </a:accent1>
      <a:accent2>
        <a:srgbClr val="7BA037"/>
      </a:accent2>
      <a:accent3>
        <a:srgbClr val="399CD9"/>
      </a:accent3>
      <a:accent4>
        <a:srgbClr val="7E553A"/>
      </a:accent4>
      <a:accent5>
        <a:srgbClr val="625E6E"/>
      </a:accent5>
      <a:accent6>
        <a:srgbClr val="B78C15"/>
      </a:accent6>
      <a:hlink>
        <a:srgbClr val="175378"/>
      </a:hlink>
      <a:folHlink>
        <a:srgbClr val="465B1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ASA-Board_N021025</Template>
  <TotalTime>406</TotalTime>
  <Words>69</Words>
  <Application>Microsoft Office PowerPoint</Application>
  <PresentationFormat>Widescreen</PresentationFormat>
  <Paragraphs>15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Ofelia Display</vt:lpstr>
      <vt:lpstr>Verdana</vt:lpstr>
      <vt:lpstr>Verdana Pro</vt:lpstr>
      <vt:lpstr>Office Theme</vt:lpstr>
      <vt:lpstr>Office Theme</vt:lpstr>
      <vt:lpstr>Office Theme</vt:lpstr>
      <vt:lpstr>Update:  Certifications Overview Associate Director of Component Relations Lara Bryant </vt:lpstr>
      <vt:lpstr>Departmental Updates</vt:lpstr>
      <vt:lpstr>Total Exam Registrations</vt:lpstr>
      <vt:lpstr>PowerPoint Presentation</vt:lpstr>
      <vt:lpstr>Termination Reason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Karen Brey</dc:creator>
  <cp:lastModifiedBy>Sara Uttech</cp:lastModifiedBy>
  <cp:revision>12</cp:revision>
  <dcterms:created xsi:type="dcterms:W3CDTF">2025-02-27T22:13:24Z</dcterms:created>
  <dcterms:modified xsi:type="dcterms:W3CDTF">2025-09-10T20:43:47Z</dcterms:modified>
</cp:coreProperties>
</file>