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49"/>
  </p:notesMasterIdLst>
  <p:sldIdLst>
    <p:sldId id="274" r:id="rId3"/>
    <p:sldId id="920" r:id="rId4"/>
    <p:sldId id="929" r:id="rId5"/>
    <p:sldId id="928" r:id="rId6"/>
    <p:sldId id="286" r:id="rId7"/>
    <p:sldId id="930" r:id="rId8"/>
    <p:sldId id="941" r:id="rId9"/>
    <p:sldId id="942" r:id="rId10"/>
    <p:sldId id="943" r:id="rId11"/>
    <p:sldId id="944" r:id="rId12"/>
    <p:sldId id="945" r:id="rId13"/>
    <p:sldId id="922" r:id="rId14"/>
    <p:sldId id="923" r:id="rId15"/>
    <p:sldId id="926" r:id="rId16"/>
    <p:sldId id="917" r:id="rId17"/>
    <p:sldId id="290" r:id="rId18"/>
    <p:sldId id="287" r:id="rId19"/>
    <p:sldId id="676" r:id="rId20"/>
    <p:sldId id="931" r:id="rId21"/>
    <p:sldId id="256" r:id="rId22"/>
    <p:sldId id="292" r:id="rId23"/>
    <p:sldId id="266" r:id="rId24"/>
    <p:sldId id="291" r:id="rId25"/>
    <p:sldId id="932" r:id="rId26"/>
    <p:sldId id="947" r:id="rId27"/>
    <p:sldId id="946" r:id="rId28"/>
    <p:sldId id="293" r:id="rId29"/>
    <p:sldId id="916" r:id="rId30"/>
    <p:sldId id="258" r:id="rId31"/>
    <p:sldId id="294" r:id="rId32"/>
    <p:sldId id="691" r:id="rId33"/>
    <p:sldId id="295" r:id="rId34"/>
    <p:sldId id="679" r:id="rId35"/>
    <p:sldId id="934" r:id="rId36"/>
    <p:sldId id="933" r:id="rId37"/>
    <p:sldId id="935" r:id="rId38"/>
    <p:sldId id="936" r:id="rId39"/>
    <p:sldId id="296" r:id="rId40"/>
    <p:sldId id="674" r:id="rId41"/>
    <p:sldId id="908" r:id="rId42"/>
    <p:sldId id="288" r:id="rId43"/>
    <p:sldId id="911" r:id="rId44"/>
    <p:sldId id="283" r:id="rId45"/>
    <p:sldId id="285" r:id="rId46"/>
    <p:sldId id="924" r:id="rId47"/>
    <p:sldId id="912"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79"/>
    <p:restoredTop sz="69516"/>
  </p:normalViewPr>
  <p:slideViewPr>
    <p:cSldViewPr snapToGrid="0">
      <p:cViewPr varScale="1">
        <p:scale>
          <a:sx n="101" d="100"/>
          <a:sy n="101" d="100"/>
        </p:scale>
        <p:origin x="151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dirty="0">
                <a:latin typeface="Arial" charset="0"/>
                <a:ea typeface="Arial" charset="0"/>
                <a:cs typeface="Arial" charset="0"/>
              </a:rPr>
              <a:t>Consumer Preference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Sheet1!$C$28:$C$29</c:f>
              <c:numCache>
                <c:formatCode>General</c:formatCode>
                <c:ptCount val="2"/>
                <c:pt idx="0">
                  <c:v>58</c:v>
                </c:pt>
                <c:pt idx="1">
                  <c:v>2</c:v>
                </c:pt>
              </c:numCache>
            </c:numRef>
          </c:val>
          <c:extLst>
            <c:ext xmlns:c16="http://schemas.microsoft.com/office/drawing/2014/chart" uri="{C3380CC4-5D6E-409C-BE32-E72D297353CC}">
              <c16:uniqueId val="{00000000-4843-E34C-B45F-497C352E8F67}"/>
            </c:ext>
          </c:extLst>
        </c:ser>
        <c:dLbls>
          <c:showLegendKey val="0"/>
          <c:showVal val="0"/>
          <c:showCatName val="0"/>
          <c:showSerName val="0"/>
          <c:showPercent val="0"/>
          <c:showBubbleSize val="0"/>
        </c:dLbls>
        <c:gapWidth val="219"/>
        <c:overlap val="-27"/>
        <c:axId val="-1603587328"/>
        <c:axId val="-1603927552"/>
      </c:barChart>
      <c:catAx>
        <c:axId val="-1603587328"/>
        <c:scaling>
          <c:orientation val="minMax"/>
        </c:scaling>
        <c:delete val="1"/>
        <c:axPos val="b"/>
        <c:majorTickMark val="none"/>
        <c:minorTickMark val="none"/>
        <c:tickLblPos val="nextTo"/>
        <c:crossAx val="-1603927552"/>
        <c:crosses val="autoZero"/>
        <c:auto val="1"/>
        <c:lblAlgn val="ctr"/>
        <c:lblOffset val="100"/>
        <c:noMultiLvlLbl val="0"/>
      </c:catAx>
      <c:valAx>
        <c:axId val="-160392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358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EE62D-C433-934A-ACC4-80F193029C06}"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F910B-8099-A34E-9E52-8B389B9EA61E}" type="slidenum">
              <a:rPr lang="en-US" smtClean="0"/>
              <a:t>‹#›</a:t>
            </a:fld>
            <a:endParaRPr lang="en-US"/>
          </a:p>
        </p:txBody>
      </p:sp>
    </p:spTree>
    <p:extLst>
      <p:ext uri="{BB962C8B-B14F-4D97-AF65-F5344CB8AC3E}">
        <p14:creationId xmlns:p14="http://schemas.microsoft.com/office/powerpoint/2010/main" val="2099033167"/>
      </p:ext>
    </p:extLst>
  </p:cSld>
  <p:clrMap bg1="lt1" tx1="dk1" bg2="lt2" tx2="dk2" accent1="accent1" accent2="accent2" accent3="accent3" accent4="accent4" accent5="accent5" accent6="accent6" hlink="hlink" folHlink="folHlink"/>
  <p:notesStyle>
    <a:lvl1pPr marL="0" algn="l" defTabSz="685749" rtl="0" eaLnBrk="1" latinLnBrk="0" hangingPunct="1">
      <a:defRPr sz="900" kern="1200">
        <a:solidFill>
          <a:schemeClr val="tx1"/>
        </a:solidFill>
        <a:latin typeface="+mn-lt"/>
        <a:ea typeface="+mn-ea"/>
        <a:cs typeface="+mn-cs"/>
      </a:defRPr>
    </a:lvl1pPr>
    <a:lvl2pPr marL="342874" algn="l" defTabSz="685749" rtl="0" eaLnBrk="1" latinLnBrk="0" hangingPunct="1">
      <a:defRPr sz="900" kern="1200">
        <a:solidFill>
          <a:schemeClr val="tx1"/>
        </a:solidFill>
        <a:latin typeface="+mn-lt"/>
        <a:ea typeface="+mn-ea"/>
        <a:cs typeface="+mn-cs"/>
      </a:defRPr>
    </a:lvl2pPr>
    <a:lvl3pPr marL="685749" algn="l" defTabSz="685749" rtl="0" eaLnBrk="1" latinLnBrk="0" hangingPunct="1">
      <a:defRPr sz="900" kern="1200">
        <a:solidFill>
          <a:schemeClr val="tx1"/>
        </a:solidFill>
        <a:latin typeface="+mn-lt"/>
        <a:ea typeface="+mn-ea"/>
        <a:cs typeface="+mn-cs"/>
      </a:defRPr>
    </a:lvl3pPr>
    <a:lvl4pPr marL="1028622" algn="l" defTabSz="685749" rtl="0" eaLnBrk="1" latinLnBrk="0" hangingPunct="1">
      <a:defRPr sz="900" kern="1200">
        <a:solidFill>
          <a:schemeClr val="tx1"/>
        </a:solidFill>
        <a:latin typeface="+mn-lt"/>
        <a:ea typeface="+mn-ea"/>
        <a:cs typeface="+mn-cs"/>
      </a:defRPr>
    </a:lvl4pPr>
    <a:lvl5pPr marL="1371497" algn="l" defTabSz="685749" rtl="0" eaLnBrk="1" latinLnBrk="0" hangingPunct="1">
      <a:defRPr sz="900" kern="1200">
        <a:solidFill>
          <a:schemeClr val="tx1"/>
        </a:solidFill>
        <a:latin typeface="+mn-lt"/>
        <a:ea typeface="+mn-ea"/>
        <a:cs typeface="+mn-cs"/>
      </a:defRPr>
    </a:lvl5pPr>
    <a:lvl6pPr marL="1714371" algn="l" defTabSz="685749" rtl="0" eaLnBrk="1" latinLnBrk="0" hangingPunct="1">
      <a:defRPr sz="900" kern="1200">
        <a:solidFill>
          <a:schemeClr val="tx1"/>
        </a:solidFill>
        <a:latin typeface="+mn-lt"/>
        <a:ea typeface="+mn-ea"/>
        <a:cs typeface="+mn-cs"/>
      </a:defRPr>
    </a:lvl6pPr>
    <a:lvl7pPr marL="2057245" algn="l" defTabSz="685749" rtl="0" eaLnBrk="1" latinLnBrk="0" hangingPunct="1">
      <a:defRPr sz="900" kern="1200">
        <a:solidFill>
          <a:schemeClr val="tx1"/>
        </a:solidFill>
        <a:latin typeface="+mn-lt"/>
        <a:ea typeface="+mn-ea"/>
        <a:cs typeface="+mn-cs"/>
      </a:defRPr>
    </a:lvl7pPr>
    <a:lvl8pPr marL="2400120" algn="l" defTabSz="685749" rtl="0" eaLnBrk="1" latinLnBrk="0" hangingPunct="1">
      <a:defRPr sz="900" kern="1200">
        <a:solidFill>
          <a:schemeClr val="tx1"/>
        </a:solidFill>
        <a:latin typeface="+mn-lt"/>
        <a:ea typeface="+mn-ea"/>
        <a:cs typeface="+mn-cs"/>
      </a:defRPr>
    </a:lvl8pPr>
    <a:lvl9pPr marL="2742994" algn="l" defTabSz="68574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1</a:t>
            </a:fld>
            <a:endParaRPr lang="en-US"/>
          </a:p>
        </p:txBody>
      </p:sp>
    </p:spTree>
    <p:extLst>
      <p:ext uri="{BB962C8B-B14F-4D97-AF65-F5344CB8AC3E}">
        <p14:creationId xmlns:p14="http://schemas.microsoft.com/office/powerpoint/2010/main" val="15200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17849-E841-11A3-6934-F0AF54028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0D8CB-C118-1F89-2837-A7A7304DAC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1E0B943-5457-6D26-2955-436F124836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FB5DBF-4263-D7F1-2CAC-DB5E2E9905BE}"/>
              </a:ext>
            </a:extLst>
          </p:cNvPr>
          <p:cNvSpPr>
            <a:spLocks noGrp="1"/>
          </p:cNvSpPr>
          <p:nvPr>
            <p:ph type="sldNum" sz="quarter" idx="5"/>
          </p:nvPr>
        </p:nvSpPr>
        <p:spPr/>
        <p:txBody>
          <a:bodyPr/>
          <a:lstStyle/>
          <a:p>
            <a:fld id="{6D1F910B-8099-A34E-9E52-8B389B9EA61E}" type="slidenum">
              <a:rPr lang="en-US" smtClean="0"/>
              <a:t>10</a:t>
            </a:fld>
            <a:endParaRPr lang="en-US"/>
          </a:p>
        </p:txBody>
      </p:sp>
    </p:spTree>
    <p:extLst>
      <p:ext uri="{BB962C8B-B14F-4D97-AF65-F5344CB8AC3E}">
        <p14:creationId xmlns:p14="http://schemas.microsoft.com/office/powerpoint/2010/main" val="238221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6A3D-3E1B-CAD2-7C03-FB7779C34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C4EE9-D45F-A28F-DA76-6F092D0FDF8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FC379BC-1881-8D4C-49C8-1B8D8A833A1C}"/>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B79DE896-3673-C0C1-F9BC-F401F0CD8857}"/>
              </a:ext>
            </a:extLst>
          </p:cNvPr>
          <p:cNvSpPr>
            <a:spLocks noGrp="1"/>
          </p:cNvSpPr>
          <p:nvPr>
            <p:ph type="sldNum" sz="quarter" idx="5"/>
          </p:nvPr>
        </p:nvSpPr>
        <p:spPr/>
        <p:txBody>
          <a:bodyPr/>
          <a:lstStyle/>
          <a:p>
            <a:fld id="{6D1F910B-8099-A34E-9E52-8B389B9EA61E}" type="slidenum">
              <a:rPr lang="en-US" smtClean="0"/>
              <a:t>11</a:t>
            </a:fld>
            <a:endParaRPr lang="en-US"/>
          </a:p>
        </p:txBody>
      </p:sp>
    </p:spTree>
    <p:extLst>
      <p:ext uri="{BB962C8B-B14F-4D97-AF65-F5344CB8AC3E}">
        <p14:creationId xmlns:p14="http://schemas.microsoft.com/office/powerpoint/2010/main" val="2445731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8DAC-466B-1BD0-D65E-32D662F52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77734-8753-C7AB-0927-3D8137E27C5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DE80E5D-64FE-8D70-085C-1D24DAAE34E6}"/>
              </a:ext>
            </a:extLst>
          </p:cNvPr>
          <p:cNvSpPr>
            <a:spLocks noGrp="1"/>
          </p:cNvSpPr>
          <p:nvPr>
            <p:ph type="body" idx="1"/>
          </p:nvPr>
        </p:nvSpPr>
        <p:spPr/>
        <p:txBody>
          <a:bodyPr/>
          <a:lstStyle/>
          <a:p>
            <a:r>
              <a:rPr lang="en-US" dirty="0"/>
              <a:t>Here’s what’s happened to the Florida citrus industry over the past 19 years. Our citrus production area has gone from more than 344,000 hectares to less than 238,000 hectares. And annual fruit yields have dropped from a high of 242 million boxes of oranges to a forecasted 20.5 million boxes this season. That’s over a 90% reduction in our yields due to citrus decline. But that 20.5 million box number is actually an increase from last season. We’ve been making progress turning things around based on what we’ve learned about citrus decline and growers are now implementing many new management practices in their groves which I’m going to talk a little bit about.</a:t>
            </a:r>
          </a:p>
        </p:txBody>
      </p:sp>
      <p:sp>
        <p:nvSpPr>
          <p:cNvPr id="4" name="Slide Number Placeholder 3">
            <a:extLst>
              <a:ext uri="{FF2B5EF4-FFF2-40B4-BE49-F238E27FC236}">
                <a16:creationId xmlns:a16="http://schemas.microsoft.com/office/drawing/2014/main" id="{38E3D85D-28EB-5532-EA76-757D9FE26530}"/>
              </a:ext>
            </a:extLst>
          </p:cNvPr>
          <p:cNvSpPr>
            <a:spLocks noGrp="1"/>
          </p:cNvSpPr>
          <p:nvPr>
            <p:ph type="sldNum" sz="quarter" idx="5"/>
          </p:nvPr>
        </p:nvSpPr>
        <p:spPr/>
        <p:txBody>
          <a:bodyPr/>
          <a:lstStyle/>
          <a:p>
            <a:fld id="{6D1F910B-8099-A34E-9E52-8B389B9EA61E}" type="slidenum">
              <a:rPr lang="en-US" smtClean="0"/>
              <a:t>12</a:t>
            </a:fld>
            <a:endParaRPr lang="en-US"/>
          </a:p>
        </p:txBody>
      </p:sp>
    </p:spTree>
    <p:extLst>
      <p:ext uri="{BB962C8B-B14F-4D97-AF65-F5344CB8AC3E}">
        <p14:creationId xmlns:p14="http://schemas.microsoft.com/office/powerpoint/2010/main" val="148837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D79A-F42E-1EBE-BAC6-DC22D08D2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C4F45-F54C-992B-A0AB-CCAA2B8DA9E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AEFB1C1-A5E4-7EC6-E9DF-8DD33C3651F5}"/>
              </a:ext>
            </a:extLst>
          </p:cNvPr>
          <p:cNvSpPr>
            <a:spLocks noGrp="1"/>
          </p:cNvSpPr>
          <p:nvPr>
            <p:ph type="body" idx="1"/>
          </p:nvPr>
        </p:nvSpPr>
        <p:spPr/>
        <p:txBody>
          <a:bodyPr/>
          <a:lstStyle/>
          <a:p>
            <a:r>
              <a:rPr lang="en-US" dirty="0"/>
              <a:t>When Citrus decline first arrived in Florida, our response was to try and slow the spread of the disease. This included removing infected trees, spraying insecticides up to 12 times per year to keep psyllid populations low, and the mandate that all citrus nursery material be grown in pathogen-free green house structures. </a:t>
            </a:r>
          </a:p>
          <a:p>
            <a:endParaRPr lang="en-US" dirty="0"/>
          </a:p>
          <a:p>
            <a:r>
              <a:rPr lang="en-US" dirty="0"/>
              <a:t>19 years later, all or our groves have citrus decline, so we are no longer removing infected trees, or spraying 12 times per year for psyllids. But it does remain important to start off with disease free trees at the time of planting. So our nursery industry does remain under screen to isolate nursery trees from diseases prior to planting.</a:t>
            </a:r>
          </a:p>
        </p:txBody>
      </p:sp>
      <p:sp>
        <p:nvSpPr>
          <p:cNvPr id="4" name="Slide Number Placeholder 3">
            <a:extLst>
              <a:ext uri="{FF2B5EF4-FFF2-40B4-BE49-F238E27FC236}">
                <a16:creationId xmlns:a16="http://schemas.microsoft.com/office/drawing/2014/main" id="{3532911E-5B85-7E54-897B-693B45BDC311}"/>
              </a:ext>
            </a:extLst>
          </p:cNvPr>
          <p:cNvSpPr>
            <a:spLocks noGrp="1"/>
          </p:cNvSpPr>
          <p:nvPr>
            <p:ph type="sldNum" sz="quarter" idx="5"/>
          </p:nvPr>
        </p:nvSpPr>
        <p:spPr/>
        <p:txBody>
          <a:bodyPr/>
          <a:lstStyle/>
          <a:p>
            <a:fld id="{6D1F910B-8099-A34E-9E52-8B389B9EA61E}" type="slidenum">
              <a:rPr lang="en-US" smtClean="0"/>
              <a:t>13</a:t>
            </a:fld>
            <a:endParaRPr lang="en-US"/>
          </a:p>
        </p:txBody>
      </p:sp>
    </p:spTree>
    <p:extLst>
      <p:ext uri="{BB962C8B-B14F-4D97-AF65-F5344CB8AC3E}">
        <p14:creationId xmlns:p14="http://schemas.microsoft.com/office/powerpoint/2010/main" val="892266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14</a:t>
            </a:fld>
            <a:endParaRPr lang="en-US"/>
          </a:p>
        </p:txBody>
      </p:sp>
    </p:spTree>
    <p:extLst>
      <p:ext uri="{BB962C8B-B14F-4D97-AF65-F5344CB8AC3E}">
        <p14:creationId xmlns:p14="http://schemas.microsoft.com/office/powerpoint/2010/main" val="235481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15</a:t>
            </a:fld>
            <a:endParaRPr lang="en-US"/>
          </a:p>
        </p:txBody>
      </p:sp>
    </p:spTree>
    <p:extLst>
      <p:ext uri="{BB962C8B-B14F-4D97-AF65-F5344CB8AC3E}">
        <p14:creationId xmlns:p14="http://schemas.microsoft.com/office/powerpoint/2010/main" val="122944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16</a:t>
            </a:fld>
            <a:endParaRPr lang="en-US"/>
          </a:p>
        </p:txBody>
      </p:sp>
    </p:spTree>
    <p:extLst>
      <p:ext uri="{BB962C8B-B14F-4D97-AF65-F5344CB8AC3E}">
        <p14:creationId xmlns:p14="http://schemas.microsoft.com/office/powerpoint/2010/main" val="87427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17</a:t>
            </a:fld>
            <a:endParaRPr lang="en-US"/>
          </a:p>
        </p:txBody>
      </p:sp>
    </p:spTree>
    <p:extLst>
      <p:ext uri="{BB962C8B-B14F-4D97-AF65-F5344CB8AC3E}">
        <p14:creationId xmlns:p14="http://schemas.microsoft.com/office/powerpoint/2010/main" val="3863025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18</a:t>
            </a:fld>
            <a:endParaRPr lang="en-US"/>
          </a:p>
        </p:txBody>
      </p:sp>
    </p:spTree>
    <p:extLst>
      <p:ext uri="{BB962C8B-B14F-4D97-AF65-F5344CB8AC3E}">
        <p14:creationId xmlns:p14="http://schemas.microsoft.com/office/powerpoint/2010/main" val="2862691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F0310-1D11-2FD5-57D8-9AF107419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6195B-8515-34BD-DEBE-C0E9310316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9B435E-22A8-E7AA-BB0A-C94A81F309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7B80D5-D234-4E45-C8E9-D9ABD27FCF50}"/>
              </a:ext>
            </a:extLst>
          </p:cNvPr>
          <p:cNvSpPr>
            <a:spLocks noGrp="1"/>
          </p:cNvSpPr>
          <p:nvPr>
            <p:ph type="sldNum" sz="quarter" idx="5"/>
          </p:nvPr>
        </p:nvSpPr>
        <p:spPr/>
        <p:txBody>
          <a:bodyPr/>
          <a:lstStyle/>
          <a:p>
            <a:fld id="{6D1F910B-8099-A34E-9E52-8B389B9EA61E}" type="slidenum">
              <a:rPr lang="en-US" smtClean="0"/>
              <a:t>19</a:t>
            </a:fld>
            <a:endParaRPr lang="en-US"/>
          </a:p>
        </p:txBody>
      </p:sp>
    </p:spTree>
    <p:extLst>
      <p:ext uri="{BB962C8B-B14F-4D97-AF65-F5344CB8AC3E}">
        <p14:creationId xmlns:p14="http://schemas.microsoft.com/office/powerpoint/2010/main" val="248797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FBBB2-A5B6-5E68-86E3-DFE9AED43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A0AF0-70CD-0A5B-41EF-8604A6FB6C6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D91465-D232-E2BB-B703-0195FF245A2D}"/>
              </a:ext>
            </a:extLst>
          </p:cNvPr>
          <p:cNvSpPr>
            <a:spLocks noGrp="1"/>
          </p:cNvSpPr>
          <p:nvPr>
            <p:ph type="body" idx="1"/>
          </p:nvPr>
        </p:nvSpPr>
        <p:spPr/>
        <p:txBody>
          <a:bodyPr/>
          <a:lstStyle/>
          <a:p>
            <a:r>
              <a:rPr lang="en-US" dirty="0"/>
              <a:t>So I’ll start off with how we previously grew citrus in Florida prior to the introduction of Citrus decline. Citrus was very easy to grow and required very low production inputs. IN a typical year, a grower would fertilize their grove 3 times per year. Most of the time, those fertilizer applications consisted of only N, P and K. Micronutrient applications were used occasionally, perhaps once a year to help with fruit set, but we didn’t apply micros that often.</a:t>
            </a:r>
          </a:p>
          <a:p>
            <a:endParaRPr lang="en-US" dirty="0"/>
          </a:p>
          <a:p>
            <a:r>
              <a:rPr lang="en-US" dirty="0"/>
              <a:t>As far as pesticide applications, most growers producing sweet orange for juice would make 2-3 petroleum oil applications per year to manage mites and foliar fungal diseases. Other insecticides were used primarily in case of fresh fruit to prevent cosmetic damage to fresh fruit.</a:t>
            </a:r>
          </a:p>
          <a:p>
            <a:endParaRPr lang="en-US" dirty="0"/>
          </a:p>
          <a:p>
            <a:r>
              <a:rPr lang="en-US" dirty="0"/>
              <a:t>Our largest expense in citrus at that time was herbicides for weed management.</a:t>
            </a:r>
          </a:p>
          <a:p>
            <a:endParaRPr lang="en-US" dirty="0"/>
          </a:p>
          <a:p>
            <a:r>
              <a:rPr lang="en-US" dirty="0"/>
              <a:t>Prior to Citrus decline, citrus was so easy to grow that many of our groves were owned by investors who did not live in Florida. They hired someone to fertilize the grove for them 3 times a year, make a couple of oil sprays and keep the weeds knocked back. Citrus production didn’t require much effort and returned very large profits. So that has changed quite a bit now with Citrus decline now endemic in Florida, growing citrus is more labor-intensive and expensive with growers struggling to even break even right now.</a:t>
            </a:r>
          </a:p>
        </p:txBody>
      </p:sp>
      <p:sp>
        <p:nvSpPr>
          <p:cNvPr id="4" name="Slide Number Placeholder 3">
            <a:extLst>
              <a:ext uri="{FF2B5EF4-FFF2-40B4-BE49-F238E27FC236}">
                <a16:creationId xmlns:a16="http://schemas.microsoft.com/office/drawing/2014/main" id="{ED2DB42B-42C0-6581-3A27-70CACCF5880D}"/>
              </a:ext>
            </a:extLst>
          </p:cNvPr>
          <p:cNvSpPr>
            <a:spLocks noGrp="1"/>
          </p:cNvSpPr>
          <p:nvPr>
            <p:ph type="sldNum" sz="quarter" idx="5"/>
          </p:nvPr>
        </p:nvSpPr>
        <p:spPr/>
        <p:txBody>
          <a:bodyPr/>
          <a:lstStyle/>
          <a:p>
            <a:fld id="{6D1F910B-8099-A34E-9E52-8B389B9EA61E}" type="slidenum">
              <a:rPr lang="en-US" smtClean="0"/>
              <a:t>2</a:t>
            </a:fld>
            <a:endParaRPr lang="en-US"/>
          </a:p>
        </p:txBody>
      </p:sp>
    </p:spTree>
    <p:extLst>
      <p:ext uri="{BB962C8B-B14F-4D97-AF65-F5344CB8AC3E}">
        <p14:creationId xmlns:p14="http://schemas.microsoft.com/office/powerpoint/2010/main" val="3804177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20</a:t>
            </a:fld>
            <a:endParaRPr lang="en-US"/>
          </a:p>
        </p:txBody>
      </p:sp>
    </p:spTree>
    <p:extLst>
      <p:ext uri="{BB962C8B-B14F-4D97-AF65-F5344CB8AC3E}">
        <p14:creationId xmlns:p14="http://schemas.microsoft.com/office/powerpoint/2010/main" val="2421265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21</a:t>
            </a:fld>
            <a:endParaRPr lang="en-US"/>
          </a:p>
        </p:txBody>
      </p:sp>
    </p:spTree>
    <p:extLst>
      <p:ext uri="{BB962C8B-B14F-4D97-AF65-F5344CB8AC3E}">
        <p14:creationId xmlns:p14="http://schemas.microsoft.com/office/powerpoint/2010/main" val="4015890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close up of the Root system of a tree with decline in Florida which  is lacking the fibrous mat of roots that uptake water and nutrients, mostly just structural roots remain. This photo was taken back in 2010 and if you pulled up some trees nearby that were not yet affected by decline, you would see a much healthier root system with many of the fine roots still present that take up water and nutrients. So the first thing that happens with decline is you start to lose the fibrous roots that limit water and nutrient uptake which then leads to a cascade of other events in the tree resulting in tree decline and lower yields.</a:t>
            </a:r>
          </a:p>
        </p:txBody>
      </p:sp>
      <p:sp>
        <p:nvSpPr>
          <p:cNvPr id="4" name="Slide Number Placeholder 3"/>
          <p:cNvSpPr>
            <a:spLocks noGrp="1"/>
          </p:cNvSpPr>
          <p:nvPr>
            <p:ph type="sldNum" sz="quarter" idx="5"/>
          </p:nvPr>
        </p:nvSpPr>
        <p:spPr/>
        <p:txBody>
          <a:bodyPr/>
          <a:lstStyle/>
          <a:p>
            <a:fld id="{6D1F910B-8099-A34E-9E52-8B389B9EA61E}" type="slidenum">
              <a:rPr lang="en-US" smtClean="0"/>
              <a:t>22</a:t>
            </a:fld>
            <a:endParaRPr lang="en-US"/>
          </a:p>
        </p:txBody>
      </p:sp>
    </p:spTree>
    <p:extLst>
      <p:ext uri="{BB962C8B-B14F-4D97-AF65-F5344CB8AC3E}">
        <p14:creationId xmlns:p14="http://schemas.microsoft.com/office/powerpoint/2010/main" val="549376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Much of what we’ve learned begins with the understanding that </a:t>
            </a:r>
            <a:r>
              <a:rPr lang="en-US" dirty="0" err="1"/>
              <a:t>HLBhas</a:t>
            </a:r>
            <a:r>
              <a:rPr lang="en-US" dirty="0"/>
              <a:t> serious effects on citrus root health. Our researchers discovered that 30-40% of a trees roots were lost due to decline before any above ground symptoms were apparent.</a:t>
            </a:r>
          </a:p>
          <a:p>
            <a:endParaRPr lang="en-US" dirty="0"/>
          </a:p>
          <a:p>
            <a:r>
              <a:rPr lang="en-US" dirty="0"/>
              <a:t>This is important because it significantly affects the ability of trees to take up water and nutrients needed to maintain tree health, yields and good fruit quality.</a:t>
            </a:r>
          </a:p>
        </p:txBody>
      </p:sp>
      <p:sp>
        <p:nvSpPr>
          <p:cNvPr id="4" name="Slide Number Placeholder 3"/>
          <p:cNvSpPr>
            <a:spLocks noGrp="1"/>
          </p:cNvSpPr>
          <p:nvPr>
            <p:ph type="sldNum" sz="quarter" idx="5"/>
          </p:nvPr>
        </p:nvSpPr>
        <p:spPr/>
        <p:txBody>
          <a:bodyPr/>
          <a:lstStyle/>
          <a:p>
            <a:fld id="{6D1F910B-8099-A34E-9E52-8B389B9EA61E}" type="slidenum">
              <a:rPr lang="en-US" smtClean="0"/>
              <a:t>23</a:t>
            </a:fld>
            <a:endParaRPr lang="en-US"/>
          </a:p>
        </p:txBody>
      </p:sp>
    </p:spTree>
    <p:extLst>
      <p:ext uri="{BB962C8B-B14F-4D97-AF65-F5344CB8AC3E}">
        <p14:creationId xmlns:p14="http://schemas.microsoft.com/office/powerpoint/2010/main" val="1775910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7E81E-4F5F-69C7-6C99-6B9F568A5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4E3E9-6025-D92A-4DFA-85C5ED1CF4C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2339EF7-91E2-5CA3-BFCB-913134618493}"/>
              </a:ext>
            </a:extLst>
          </p:cNvPr>
          <p:cNvSpPr>
            <a:spLocks noGrp="1"/>
          </p:cNvSpPr>
          <p:nvPr>
            <p:ph type="body" idx="1"/>
          </p:nvPr>
        </p:nvSpPr>
        <p:spPr/>
        <p:txBody>
          <a:bodyPr/>
          <a:lstStyle/>
          <a:p>
            <a:r>
              <a:rPr lang="en-US" dirty="0"/>
              <a:t>So starting with the understanding that effects on the root system really drives a lot of the disease symptoms we see with decline, our research has focused on ways to live with this disease. </a:t>
            </a:r>
          </a:p>
          <a:p>
            <a:endParaRPr lang="en-US" dirty="0"/>
          </a:p>
          <a:p>
            <a:r>
              <a:rPr lang="en-US" dirty="0"/>
              <a:t>So I’ll talk about what’s working in Florida right now?</a:t>
            </a:r>
          </a:p>
          <a:p>
            <a:endParaRPr lang="en-US" dirty="0"/>
          </a:p>
        </p:txBody>
      </p:sp>
      <p:sp>
        <p:nvSpPr>
          <p:cNvPr id="4" name="Slide Number Placeholder 3">
            <a:extLst>
              <a:ext uri="{FF2B5EF4-FFF2-40B4-BE49-F238E27FC236}">
                <a16:creationId xmlns:a16="http://schemas.microsoft.com/office/drawing/2014/main" id="{A9D80757-D024-04BC-AE0F-D090D29AA2D2}"/>
              </a:ext>
            </a:extLst>
          </p:cNvPr>
          <p:cNvSpPr>
            <a:spLocks noGrp="1"/>
          </p:cNvSpPr>
          <p:nvPr>
            <p:ph type="sldNum" sz="quarter" idx="5"/>
          </p:nvPr>
        </p:nvSpPr>
        <p:spPr/>
        <p:txBody>
          <a:bodyPr/>
          <a:lstStyle/>
          <a:p>
            <a:fld id="{6D1F910B-8099-A34E-9E52-8B389B9EA61E}" type="slidenum">
              <a:rPr lang="en-US" smtClean="0"/>
              <a:t>24</a:t>
            </a:fld>
            <a:endParaRPr lang="en-US"/>
          </a:p>
        </p:txBody>
      </p:sp>
    </p:spTree>
    <p:extLst>
      <p:ext uri="{BB962C8B-B14F-4D97-AF65-F5344CB8AC3E}">
        <p14:creationId xmlns:p14="http://schemas.microsoft.com/office/powerpoint/2010/main" val="768667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DFAA6-215A-2D7F-D4A8-8F78324F8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FCA48-D900-6120-683A-AB15A273C2A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7A71094-DE90-214D-6648-26F10D8DD87E}"/>
              </a:ext>
            </a:extLst>
          </p:cNvPr>
          <p:cNvSpPr>
            <a:spLocks noGrp="1"/>
          </p:cNvSpPr>
          <p:nvPr>
            <p:ph type="body" idx="1"/>
          </p:nvPr>
        </p:nvSpPr>
        <p:spPr/>
        <p:txBody>
          <a:bodyPr/>
          <a:lstStyle/>
          <a:p>
            <a:r>
              <a:rPr lang="en-US" dirty="0"/>
              <a:t>So starting with the understanding that effects on the root system really drives a lot of the disease symptoms we see with decline, our research has focused on ways to live with this disease. </a:t>
            </a:r>
          </a:p>
          <a:p>
            <a:endParaRPr lang="en-US" dirty="0"/>
          </a:p>
          <a:p>
            <a:r>
              <a:rPr lang="en-US" dirty="0"/>
              <a:t>So I’ll talk about what’s working in Florida right now?</a:t>
            </a:r>
          </a:p>
          <a:p>
            <a:endParaRPr lang="en-US" dirty="0"/>
          </a:p>
        </p:txBody>
      </p:sp>
      <p:sp>
        <p:nvSpPr>
          <p:cNvPr id="4" name="Slide Number Placeholder 3">
            <a:extLst>
              <a:ext uri="{FF2B5EF4-FFF2-40B4-BE49-F238E27FC236}">
                <a16:creationId xmlns:a16="http://schemas.microsoft.com/office/drawing/2014/main" id="{8C39D9F7-4C44-7247-B300-D198B4AE89A2}"/>
              </a:ext>
            </a:extLst>
          </p:cNvPr>
          <p:cNvSpPr>
            <a:spLocks noGrp="1"/>
          </p:cNvSpPr>
          <p:nvPr>
            <p:ph type="sldNum" sz="quarter" idx="5"/>
          </p:nvPr>
        </p:nvSpPr>
        <p:spPr/>
        <p:txBody>
          <a:bodyPr/>
          <a:lstStyle/>
          <a:p>
            <a:fld id="{6D1F910B-8099-A34E-9E52-8B389B9EA61E}" type="slidenum">
              <a:rPr lang="en-US" smtClean="0"/>
              <a:t>25</a:t>
            </a:fld>
            <a:endParaRPr lang="en-US"/>
          </a:p>
        </p:txBody>
      </p:sp>
    </p:spTree>
    <p:extLst>
      <p:ext uri="{BB962C8B-B14F-4D97-AF65-F5344CB8AC3E}">
        <p14:creationId xmlns:p14="http://schemas.microsoft.com/office/powerpoint/2010/main" val="3386829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7A3C-2059-18C9-E0B9-31591A493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A027C-2821-74F0-D90E-2F979EA7F83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3DEF57-3577-909F-B444-45CA218A3C8F}"/>
              </a:ext>
            </a:extLst>
          </p:cNvPr>
          <p:cNvSpPr>
            <a:spLocks noGrp="1"/>
          </p:cNvSpPr>
          <p:nvPr>
            <p:ph type="body" idx="1"/>
          </p:nvPr>
        </p:nvSpPr>
        <p:spPr/>
        <p:txBody>
          <a:bodyPr/>
          <a:lstStyle/>
          <a:p>
            <a:r>
              <a:rPr lang="en-US" dirty="0"/>
              <a:t>So starting with the understanding that effects on the root system really drives a lot of the disease symptoms we see with decline, our research has focused on ways to live with this disease. </a:t>
            </a:r>
          </a:p>
          <a:p>
            <a:endParaRPr lang="en-US" dirty="0"/>
          </a:p>
          <a:p>
            <a:r>
              <a:rPr lang="en-US" dirty="0"/>
              <a:t>So I’ll talk about what’s working in Florida right now?</a:t>
            </a:r>
          </a:p>
          <a:p>
            <a:endParaRPr lang="en-US" dirty="0"/>
          </a:p>
        </p:txBody>
      </p:sp>
      <p:sp>
        <p:nvSpPr>
          <p:cNvPr id="4" name="Slide Number Placeholder 3">
            <a:extLst>
              <a:ext uri="{FF2B5EF4-FFF2-40B4-BE49-F238E27FC236}">
                <a16:creationId xmlns:a16="http://schemas.microsoft.com/office/drawing/2014/main" id="{6B0DE223-4ECF-84ED-C164-7CE3C45C6168}"/>
              </a:ext>
            </a:extLst>
          </p:cNvPr>
          <p:cNvSpPr>
            <a:spLocks noGrp="1"/>
          </p:cNvSpPr>
          <p:nvPr>
            <p:ph type="sldNum" sz="quarter" idx="5"/>
          </p:nvPr>
        </p:nvSpPr>
        <p:spPr/>
        <p:txBody>
          <a:bodyPr/>
          <a:lstStyle/>
          <a:p>
            <a:fld id="{6D1F910B-8099-A34E-9E52-8B389B9EA61E}" type="slidenum">
              <a:rPr lang="en-US" smtClean="0"/>
              <a:t>26</a:t>
            </a:fld>
            <a:endParaRPr lang="en-US"/>
          </a:p>
        </p:txBody>
      </p:sp>
    </p:spTree>
    <p:extLst>
      <p:ext uri="{BB962C8B-B14F-4D97-AF65-F5344CB8AC3E}">
        <p14:creationId xmlns:p14="http://schemas.microsoft.com/office/powerpoint/2010/main" val="296868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starting with the understanding that effects on the root system really drives a lot of the disease symptoms we see with decline, our research has focused on ways to live with this disease. </a:t>
            </a:r>
          </a:p>
          <a:p>
            <a:endParaRPr lang="en-US" dirty="0"/>
          </a:p>
          <a:p>
            <a:r>
              <a:rPr lang="en-US" dirty="0"/>
              <a:t>So I’ll talk about what’s working in Florida right now?</a:t>
            </a:r>
          </a:p>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27</a:t>
            </a:fld>
            <a:endParaRPr lang="en-US"/>
          </a:p>
        </p:txBody>
      </p:sp>
    </p:spTree>
    <p:extLst>
      <p:ext uri="{BB962C8B-B14F-4D97-AF65-F5344CB8AC3E}">
        <p14:creationId xmlns:p14="http://schemas.microsoft.com/office/powerpoint/2010/main" val="862321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And as far as psyllid management goes, we are no longer spraying 12 times per year for psyllids since we are not trying to slow disease spread. Citrus decline is everywhere in Florida now. Our research has shown that under endemic decline situations, low levels of psyllids can be tolerated. Its when psyllid populations start increasing rapidly that sprays are needed to prevent damage to the trees. This requires routine monitoring of psyllids and typically 2-3 sprays for psyllid control per year in Florida.</a:t>
            </a:r>
          </a:p>
        </p:txBody>
      </p:sp>
      <p:sp>
        <p:nvSpPr>
          <p:cNvPr id="4" name="Slide Number Placeholder 3"/>
          <p:cNvSpPr>
            <a:spLocks noGrp="1"/>
          </p:cNvSpPr>
          <p:nvPr>
            <p:ph type="sldNum" sz="quarter" idx="5"/>
          </p:nvPr>
        </p:nvSpPr>
        <p:spPr/>
        <p:txBody>
          <a:bodyPr/>
          <a:lstStyle/>
          <a:p>
            <a:fld id="{6D1F910B-8099-A34E-9E52-8B389B9EA61E}" type="slidenum">
              <a:rPr lang="en-US" smtClean="0"/>
              <a:t>28</a:t>
            </a:fld>
            <a:endParaRPr lang="en-US"/>
          </a:p>
        </p:txBody>
      </p:sp>
    </p:spTree>
    <p:extLst>
      <p:ext uri="{BB962C8B-B14F-4D97-AF65-F5344CB8AC3E}">
        <p14:creationId xmlns:p14="http://schemas.microsoft.com/office/powerpoint/2010/main" val="2354811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30</a:t>
            </a:fld>
            <a:endParaRPr lang="en-US"/>
          </a:p>
        </p:txBody>
      </p:sp>
    </p:spTree>
    <p:extLst>
      <p:ext uri="{BB962C8B-B14F-4D97-AF65-F5344CB8AC3E}">
        <p14:creationId xmlns:p14="http://schemas.microsoft.com/office/powerpoint/2010/main" val="231578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0DE8A-482A-2CF8-FDE2-AEA2CBB8C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4EE0D-0375-C959-F9D2-2020B497B26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6494E15-D5A1-E6A4-8B1F-1BF1E8030DC1}"/>
              </a:ext>
            </a:extLst>
          </p:cNvPr>
          <p:cNvSpPr>
            <a:spLocks noGrp="1"/>
          </p:cNvSpPr>
          <p:nvPr>
            <p:ph type="body" idx="1"/>
          </p:nvPr>
        </p:nvSpPr>
        <p:spPr/>
        <p:txBody>
          <a:bodyPr/>
          <a:lstStyle/>
          <a:p>
            <a:r>
              <a:rPr lang="en-US" dirty="0"/>
              <a:t>So I’ll start off with how we previously grew citrus in Florida prior to the introduction of Citrus decline. Citrus was very easy to grow and required very low production inputs. IN a typical year, a grower would fertilize their grove 3 times per year. Most of the time, those fertilizer applications consisted of only N, P and K. Micronutrient applications were used occasionally, perhaps once a year to help with fruit set, but we didn’t apply micros that often.</a:t>
            </a:r>
          </a:p>
          <a:p>
            <a:endParaRPr lang="en-US" dirty="0"/>
          </a:p>
          <a:p>
            <a:r>
              <a:rPr lang="en-US" dirty="0"/>
              <a:t>As far as pesticide applications, most growers producing sweet orange for juice would make 2-3 petroleum oil applications per year to manage mites and foliar fungal diseases. Other insecticides were used primarily in case of fresh fruit to prevent cosmetic damage to fresh fruit.</a:t>
            </a:r>
          </a:p>
          <a:p>
            <a:endParaRPr lang="en-US" dirty="0"/>
          </a:p>
          <a:p>
            <a:r>
              <a:rPr lang="en-US" dirty="0"/>
              <a:t>Our largest expense in citrus at that time was herbicides for weed management.</a:t>
            </a:r>
          </a:p>
          <a:p>
            <a:endParaRPr lang="en-US" dirty="0"/>
          </a:p>
          <a:p>
            <a:r>
              <a:rPr lang="en-US" dirty="0"/>
              <a:t>Prior to Citrus decline, citrus was so easy to grow that many of our groves were owned by investors who did not live in Florida. They hired someone to fertilize the grove for them 3 times a year, make a couple of oil sprays and keep the weeds knocked back. Citrus production didn’t require much effort and returned very large profits. So that has changed quite a bit now with Citrus decline now endemic in Florida, growing citrus is more labor-intensive and expensive with growers struggling to even break even right now.</a:t>
            </a:r>
          </a:p>
        </p:txBody>
      </p:sp>
      <p:sp>
        <p:nvSpPr>
          <p:cNvPr id="4" name="Slide Number Placeholder 3">
            <a:extLst>
              <a:ext uri="{FF2B5EF4-FFF2-40B4-BE49-F238E27FC236}">
                <a16:creationId xmlns:a16="http://schemas.microsoft.com/office/drawing/2014/main" id="{B008CA67-B656-9986-8BC2-DFC773C0CB4F}"/>
              </a:ext>
            </a:extLst>
          </p:cNvPr>
          <p:cNvSpPr>
            <a:spLocks noGrp="1"/>
          </p:cNvSpPr>
          <p:nvPr>
            <p:ph type="sldNum" sz="quarter" idx="5"/>
          </p:nvPr>
        </p:nvSpPr>
        <p:spPr/>
        <p:txBody>
          <a:bodyPr/>
          <a:lstStyle/>
          <a:p>
            <a:fld id="{6D1F910B-8099-A34E-9E52-8B389B9EA61E}" type="slidenum">
              <a:rPr lang="en-US" smtClean="0"/>
              <a:t>3</a:t>
            </a:fld>
            <a:endParaRPr lang="en-US"/>
          </a:p>
        </p:txBody>
      </p:sp>
    </p:spTree>
    <p:extLst>
      <p:ext uri="{BB962C8B-B14F-4D97-AF65-F5344CB8AC3E}">
        <p14:creationId xmlns:p14="http://schemas.microsoft.com/office/powerpoint/2010/main" val="902446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B71931-E916-44D9-8189-0839EAD5BD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45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32</a:t>
            </a:fld>
            <a:endParaRPr lang="en-US"/>
          </a:p>
        </p:txBody>
      </p:sp>
    </p:spTree>
    <p:extLst>
      <p:ext uri="{BB962C8B-B14F-4D97-AF65-F5344CB8AC3E}">
        <p14:creationId xmlns:p14="http://schemas.microsoft.com/office/powerpoint/2010/main" val="1915864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33</a:t>
            </a:fld>
            <a:endParaRPr lang="en-US"/>
          </a:p>
        </p:txBody>
      </p:sp>
    </p:spTree>
    <p:extLst>
      <p:ext uri="{BB962C8B-B14F-4D97-AF65-F5344CB8AC3E}">
        <p14:creationId xmlns:p14="http://schemas.microsoft.com/office/powerpoint/2010/main" val="3709021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898C9-F2C9-9080-C3E5-802FB021B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EA28A-17D3-14C8-FA89-32EC70592F2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2F1F084-5FD5-4856-C1AB-3FA12BCA4F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D39634-9354-EC34-97AA-12062C53C8E3}"/>
              </a:ext>
            </a:extLst>
          </p:cNvPr>
          <p:cNvSpPr>
            <a:spLocks noGrp="1"/>
          </p:cNvSpPr>
          <p:nvPr>
            <p:ph type="sldNum" sz="quarter" idx="5"/>
          </p:nvPr>
        </p:nvSpPr>
        <p:spPr/>
        <p:txBody>
          <a:bodyPr/>
          <a:lstStyle/>
          <a:p>
            <a:fld id="{6D1F910B-8099-A34E-9E52-8B389B9EA61E}" type="slidenum">
              <a:rPr lang="en-US" smtClean="0"/>
              <a:t>34</a:t>
            </a:fld>
            <a:endParaRPr lang="en-US"/>
          </a:p>
        </p:txBody>
      </p:sp>
    </p:spTree>
    <p:extLst>
      <p:ext uri="{BB962C8B-B14F-4D97-AF65-F5344CB8AC3E}">
        <p14:creationId xmlns:p14="http://schemas.microsoft.com/office/powerpoint/2010/main" val="2708574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8FB0-3400-87DA-778B-7B8F13F64D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A825F-710C-270F-7EDD-444A9DE6EC5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10B4DB-D2AB-910A-D27B-FF46D4B4E8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69C432-9CD5-8B8D-B435-D025048D47AD}"/>
              </a:ext>
            </a:extLst>
          </p:cNvPr>
          <p:cNvSpPr>
            <a:spLocks noGrp="1"/>
          </p:cNvSpPr>
          <p:nvPr>
            <p:ph type="sldNum" sz="quarter" idx="5"/>
          </p:nvPr>
        </p:nvSpPr>
        <p:spPr/>
        <p:txBody>
          <a:bodyPr/>
          <a:lstStyle/>
          <a:p>
            <a:fld id="{6D1F910B-8099-A34E-9E52-8B389B9EA61E}" type="slidenum">
              <a:rPr lang="en-US" smtClean="0"/>
              <a:t>35</a:t>
            </a:fld>
            <a:endParaRPr lang="en-US"/>
          </a:p>
        </p:txBody>
      </p:sp>
    </p:spTree>
    <p:extLst>
      <p:ext uri="{BB962C8B-B14F-4D97-AF65-F5344CB8AC3E}">
        <p14:creationId xmlns:p14="http://schemas.microsoft.com/office/powerpoint/2010/main" val="27668884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36</a:t>
            </a:fld>
            <a:endParaRPr lang="en-US"/>
          </a:p>
        </p:txBody>
      </p:sp>
    </p:spTree>
    <p:extLst>
      <p:ext uri="{BB962C8B-B14F-4D97-AF65-F5344CB8AC3E}">
        <p14:creationId xmlns:p14="http://schemas.microsoft.com/office/powerpoint/2010/main" val="3220185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37</a:t>
            </a:fld>
            <a:endParaRPr lang="en-US"/>
          </a:p>
        </p:txBody>
      </p:sp>
    </p:spTree>
    <p:extLst>
      <p:ext uri="{BB962C8B-B14F-4D97-AF65-F5344CB8AC3E}">
        <p14:creationId xmlns:p14="http://schemas.microsoft.com/office/powerpoint/2010/main" val="3094925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38</a:t>
            </a:fld>
            <a:endParaRPr lang="en-US"/>
          </a:p>
        </p:txBody>
      </p:sp>
    </p:spTree>
    <p:extLst>
      <p:ext uri="{BB962C8B-B14F-4D97-AF65-F5344CB8AC3E}">
        <p14:creationId xmlns:p14="http://schemas.microsoft.com/office/powerpoint/2010/main" val="1899545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with proper attention to all these factors, many of our growers are having success in rejuvenating groves with endemic citrus decline. This is a picture of one such grove and the trees look very similar to what a grove in Florida looked like 20 years ago before citrus decline…so this can be done!</a:t>
            </a:r>
          </a:p>
        </p:txBody>
      </p:sp>
      <p:sp>
        <p:nvSpPr>
          <p:cNvPr id="4" name="Slide Number Placeholder 3"/>
          <p:cNvSpPr>
            <a:spLocks noGrp="1"/>
          </p:cNvSpPr>
          <p:nvPr>
            <p:ph type="sldNum" sz="quarter" idx="5"/>
          </p:nvPr>
        </p:nvSpPr>
        <p:spPr/>
        <p:txBody>
          <a:bodyPr/>
          <a:lstStyle/>
          <a:p>
            <a:fld id="{6D1F910B-8099-A34E-9E52-8B389B9EA61E}" type="slidenum">
              <a:rPr lang="en-US" smtClean="0"/>
              <a:t>39</a:t>
            </a:fld>
            <a:endParaRPr lang="en-US"/>
          </a:p>
        </p:txBody>
      </p:sp>
    </p:spTree>
    <p:extLst>
      <p:ext uri="{BB962C8B-B14F-4D97-AF65-F5344CB8AC3E}">
        <p14:creationId xmlns:p14="http://schemas.microsoft.com/office/powerpoint/2010/main" val="668469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40</a:t>
            </a:fld>
            <a:endParaRPr lang="en-US"/>
          </a:p>
        </p:txBody>
      </p:sp>
    </p:spTree>
    <p:extLst>
      <p:ext uri="{BB962C8B-B14F-4D97-AF65-F5344CB8AC3E}">
        <p14:creationId xmlns:p14="http://schemas.microsoft.com/office/powerpoint/2010/main" val="243858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3E4B7-F766-303B-B904-2AED9FA3C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362C32-C410-5BEF-465A-BAD75AC6E40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B3E921F-9B12-C410-7456-742ABBDF46F4}"/>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4620B6F6-04F1-1EF8-1210-2C6A7FCF3A18}"/>
              </a:ext>
            </a:extLst>
          </p:cNvPr>
          <p:cNvSpPr>
            <a:spLocks noGrp="1"/>
          </p:cNvSpPr>
          <p:nvPr>
            <p:ph type="sldNum" sz="quarter" idx="5"/>
          </p:nvPr>
        </p:nvSpPr>
        <p:spPr/>
        <p:txBody>
          <a:bodyPr/>
          <a:lstStyle/>
          <a:p>
            <a:fld id="{6D1F910B-8099-A34E-9E52-8B389B9EA61E}" type="slidenum">
              <a:rPr lang="en-US" smtClean="0"/>
              <a:t>4</a:t>
            </a:fld>
            <a:endParaRPr lang="en-US"/>
          </a:p>
        </p:txBody>
      </p:sp>
    </p:spTree>
    <p:extLst>
      <p:ext uri="{BB962C8B-B14F-4D97-AF65-F5344CB8AC3E}">
        <p14:creationId xmlns:p14="http://schemas.microsoft.com/office/powerpoint/2010/main" val="3318543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41</a:t>
            </a:fld>
            <a:endParaRPr lang="en-US"/>
          </a:p>
        </p:txBody>
      </p:sp>
    </p:spTree>
    <p:extLst>
      <p:ext uri="{BB962C8B-B14F-4D97-AF65-F5344CB8AC3E}">
        <p14:creationId xmlns:p14="http://schemas.microsoft.com/office/powerpoint/2010/main" val="2845093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42</a:t>
            </a:fld>
            <a:endParaRPr lang="en-US"/>
          </a:p>
        </p:txBody>
      </p:sp>
    </p:spTree>
    <p:extLst>
      <p:ext uri="{BB962C8B-B14F-4D97-AF65-F5344CB8AC3E}">
        <p14:creationId xmlns:p14="http://schemas.microsoft.com/office/powerpoint/2010/main" val="2914051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44</a:t>
            </a:fld>
            <a:endParaRPr lang="en-US"/>
          </a:p>
        </p:txBody>
      </p:sp>
    </p:spTree>
    <p:extLst>
      <p:ext uri="{BB962C8B-B14F-4D97-AF65-F5344CB8AC3E}">
        <p14:creationId xmlns:p14="http://schemas.microsoft.com/office/powerpoint/2010/main" val="145491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3F4EB-AC58-3E4E-62FE-48E3BC941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82411-301A-36DE-A9B4-937D21DD9D7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013576A-2663-556C-C04C-892F883DB1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0DDD97-82D0-BDEB-0389-57294AA10655}"/>
              </a:ext>
            </a:extLst>
          </p:cNvPr>
          <p:cNvSpPr>
            <a:spLocks noGrp="1"/>
          </p:cNvSpPr>
          <p:nvPr>
            <p:ph type="sldNum" sz="quarter" idx="5"/>
          </p:nvPr>
        </p:nvSpPr>
        <p:spPr/>
        <p:txBody>
          <a:bodyPr/>
          <a:lstStyle/>
          <a:p>
            <a:fld id="{6D1F910B-8099-A34E-9E52-8B389B9EA61E}" type="slidenum">
              <a:rPr lang="en-US" smtClean="0"/>
              <a:t>45</a:t>
            </a:fld>
            <a:endParaRPr lang="en-US"/>
          </a:p>
        </p:txBody>
      </p:sp>
    </p:spTree>
    <p:extLst>
      <p:ext uri="{BB962C8B-B14F-4D97-AF65-F5344CB8AC3E}">
        <p14:creationId xmlns:p14="http://schemas.microsoft.com/office/powerpoint/2010/main" val="2828268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With that, I thank you for your attention and look forward to hopefully seeing you again soon in person next time I’m able to make a visit. Thank You!</a:t>
            </a:r>
          </a:p>
        </p:txBody>
      </p:sp>
      <p:sp>
        <p:nvSpPr>
          <p:cNvPr id="4" name="Slide Number Placeholder 3"/>
          <p:cNvSpPr>
            <a:spLocks noGrp="1"/>
          </p:cNvSpPr>
          <p:nvPr>
            <p:ph type="sldNum" sz="quarter" idx="5"/>
          </p:nvPr>
        </p:nvSpPr>
        <p:spPr/>
        <p:txBody>
          <a:bodyPr/>
          <a:lstStyle/>
          <a:p>
            <a:fld id="{6D1F910B-8099-A34E-9E52-8B389B9EA61E}" type="slidenum">
              <a:rPr lang="en-US" smtClean="0"/>
              <a:t>46</a:t>
            </a:fld>
            <a:endParaRPr lang="en-US"/>
          </a:p>
        </p:txBody>
      </p:sp>
    </p:spTree>
    <p:extLst>
      <p:ext uri="{BB962C8B-B14F-4D97-AF65-F5344CB8AC3E}">
        <p14:creationId xmlns:p14="http://schemas.microsoft.com/office/powerpoint/2010/main" val="2061202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F910B-8099-A34E-9E52-8B389B9EA61E}" type="slidenum">
              <a:rPr lang="en-US" smtClean="0"/>
              <a:t>5</a:t>
            </a:fld>
            <a:endParaRPr lang="en-US"/>
          </a:p>
        </p:txBody>
      </p:sp>
    </p:spTree>
    <p:extLst>
      <p:ext uri="{BB962C8B-B14F-4D97-AF65-F5344CB8AC3E}">
        <p14:creationId xmlns:p14="http://schemas.microsoft.com/office/powerpoint/2010/main" val="1687161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B8891-E191-2A96-8549-2297173F4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9C215-E82B-E1DE-CD0C-8118E5D1554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2D4194-3521-A99F-7483-4B57CE14B3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2A648-8835-196B-7EDC-E64636DB8B6E}"/>
              </a:ext>
            </a:extLst>
          </p:cNvPr>
          <p:cNvSpPr>
            <a:spLocks noGrp="1"/>
          </p:cNvSpPr>
          <p:nvPr>
            <p:ph type="sldNum" sz="quarter" idx="5"/>
          </p:nvPr>
        </p:nvSpPr>
        <p:spPr/>
        <p:txBody>
          <a:bodyPr/>
          <a:lstStyle/>
          <a:p>
            <a:fld id="{6D1F910B-8099-A34E-9E52-8B389B9EA61E}" type="slidenum">
              <a:rPr lang="en-US" smtClean="0"/>
              <a:t>6</a:t>
            </a:fld>
            <a:endParaRPr lang="en-US"/>
          </a:p>
        </p:txBody>
      </p:sp>
    </p:spTree>
    <p:extLst>
      <p:ext uri="{BB962C8B-B14F-4D97-AF65-F5344CB8AC3E}">
        <p14:creationId xmlns:p14="http://schemas.microsoft.com/office/powerpoint/2010/main" val="275367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9FE9-ACBA-B19B-3E97-7154E092E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A7AEE-2655-1896-FF2C-1FB3B8959FE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983EDEE-7A78-F94A-0D5A-5EAD8368B4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055438-20EC-F794-113D-98072270F362}"/>
              </a:ext>
            </a:extLst>
          </p:cNvPr>
          <p:cNvSpPr>
            <a:spLocks noGrp="1"/>
          </p:cNvSpPr>
          <p:nvPr>
            <p:ph type="sldNum" sz="quarter" idx="5"/>
          </p:nvPr>
        </p:nvSpPr>
        <p:spPr/>
        <p:txBody>
          <a:bodyPr/>
          <a:lstStyle/>
          <a:p>
            <a:fld id="{6D1F910B-8099-A34E-9E52-8B389B9EA61E}" type="slidenum">
              <a:rPr lang="en-US" smtClean="0"/>
              <a:t>7</a:t>
            </a:fld>
            <a:endParaRPr lang="en-US"/>
          </a:p>
        </p:txBody>
      </p:sp>
    </p:spTree>
    <p:extLst>
      <p:ext uri="{BB962C8B-B14F-4D97-AF65-F5344CB8AC3E}">
        <p14:creationId xmlns:p14="http://schemas.microsoft.com/office/powerpoint/2010/main" val="3670978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16D27-F0D6-77FF-1BA7-D3254404D3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4F6EA-ABCF-D252-E91B-E103F7B4613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5AD82A2-2103-42C4-DE3F-E26BCBAA93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E75CEA-EF84-D502-492A-9F0A4432DD0F}"/>
              </a:ext>
            </a:extLst>
          </p:cNvPr>
          <p:cNvSpPr>
            <a:spLocks noGrp="1"/>
          </p:cNvSpPr>
          <p:nvPr>
            <p:ph type="sldNum" sz="quarter" idx="5"/>
          </p:nvPr>
        </p:nvSpPr>
        <p:spPr/>
        <p:txBody>
          <a:bodyPr/>
          <a:lstStyle/>
          <a:p>
            <a:fld id="{6D1F910B-8099-A34E-9E52-8B389B9EA61E}" type="slidenum">
              <a:rPr lang="en-US" smtClean="0"/>
              <a:t>8</a:t>
            </a:fld>
            <a:endParaRPr lang="en-US"/>
          </a:p>
        </p:txBody>
      </p:sp>
    </p:spTree>
    <p:extLst>
      <p:ext uri="{BB962C8B-B14F-4D97-AF65-F5344CB8AC3E}">
        <p14:creationId xmlns:p14="http://schemas.microsoft.com/office/powerpoint/2010/main" val="4074595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D3E89-4366-00BC-F058-3F42098D4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8700B-AA6E-F871-B0EC-CE6B4CD29E1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5C0DC0E-1522-ADE6-7497-AB58B0F2D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011661-63E4-071B-3DA6-432DE4B428E0}"/>
              </a:ext>
            </a:extLst>
          </p:cNvPr>
          <p:cNvSpPr>
            <a:spLocks noGrp="1"/>
          </p:cNvSpPr>
          <p:nvPr>
            <p:ph type="sldNum" sz="quarter" idx="5"/>
          </p:nvPr>
        </p:nvSpPr>
        <p:spPr/>
        <p:txBody>
          <a:bodyPr/>
          <a:lstStyle/>
          <a:p>
            <a:fld id="{6D1F910B-8099-A34E-9E52-8B389B9EA61E}" type="slidenum">
              <a:rPr lang="en-US" smtClean="0"/>
              <a:t>9</a:t>
            </a:fld>
            <a:endParaRPr lang="en-US"/>
          </a:p>
        </p:txBody>
      </p:sp>
    </p:spTree>
    <p:extLst>
      <p:ext uri="{BB962C8B-B14F-4D97-AF65-F5344CB8AC3E}">
        <p14:creationId xmlns:p14="http://schemas.microsoft.com/office/powerpoint/2010/main" val="33299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0767EA-F28D-2F4A-B6CB-D47D72727F6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291066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767EA-F28D-2F4A-B6CB-D47D72727F6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404306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767EA-F28D-2F4A-B6CB-D47D72727F6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4274316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143000" y="841772"/>
            <a:ext cx="6858000" cy="1790700"/>
          </a:xfrm>
        </p:spPr>
        <p:txBody>
          <a:bodyPr anchor="b"/>
          <a:lstStyle>
            <a:lvl1pPr algn="l">
              <a:defRPr sz="4500" b="1" i="0" cap="none" baseline="0">
                <a:solidFill>
                  <a:srgbClr val="0021A5"/>
                </a:solidFill>
                <a:latin typeface="Gentona Book"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143000" y="2701528"/>
            <a:ext cx="6858000" cy="1241822"/>
          </a:xfrm>
        </p:spPr>
        <p:txBody>
          <a:bodyPr/>
          <a:lstStyle>
            <a:lvl1pPr marL="0" indent="0" algn="l">
              <a:buNone/>
              <a:defRPr sz="1800">
                <a:latin typeface="Gentona Book"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9323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928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hasCustomPrompt="1"/>
          </p:nvPr>
        </p:nvSpPr>
        <p:spPr>
          <a:xfrm>
            <a:off x="931793" y="1282304"/>
            <a:ext cx="7578794" cy="2139553"/>
          </a:xfrm>
        </p:spPr>
        <p:txBody>
          <a:bodyPr anchor="b"/>
          <a:lstStyle>
            <a:lvl1pPr>
              <a:defRPr sz="4500" b="1" i="0" cap="none" baseline="0"/>
            </a:lvl1pPr>
          </a:lstStyle>
          <a:p>
            <a:r>
              <a:rPr lang="en-US" dirty="0"/>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931793" y="3442098"/>
            <a:ext cx="757879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77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87067" y="1369218"/>
            <a:ext cx="362778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4887567" y="1369218"/>
            <a:ext cx="362778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531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909431" y="273844"/>
            <a:ext cx="7607110" cy="99417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909431" y="1260872"/>
            <a:ext cx="358875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909431" y="1878806"/>
            <a:ext cx="358875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10116" y="1260872"/>
            <a:ext cx="360642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10116" y="1878806"/>
            <a:ext cx="360642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532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313791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575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hasCustomPrompt="1"/>
          </p:nvPr>
        </p:nvSpPr>
        <p:spPr>
          <a:xfrm>
            <a:off x="860926" y="342900"/>
            <a:ext cx="2949178" cy="1200150"/>
          </a:xfrm>
        </p:spPr>
        <p:txBody>
          <a:bodyPr anchor="b"/>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hasCustomPrompt="1"/>
          </p:nvPr>
        </p:nvSpPr>
        <p:spPr>
          <a:xfrm>
            <a:off x="4118476"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60926"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1908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0767EA-F28D-2F4A-B6CB-D47D72727F6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3945253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hasCustomPrompt="1"/>
          </p:nvPr>
        </p:nvSpPr>
        <p:spPr>
          <a:xfrm>
            <a:off x="890743" y="342900"/>
            <a:ext cx="2949178" cy="1200150"/>
          </a:xfrm>
        </p:spPr>
        <p:txBody>
          <a:bodyPr anchor="b"/>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4148293"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90743"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8001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0767EA-F28D-2F4A-B6CB-D47D72727F68}" type="datetimeFigureOut">
              <a:rPr lang="en-US" smtClean="0"/>
              <a:t>10/16/2024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288899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0767EA-F28D-2F4A-B6CB-D47D72727F68}"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388157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0767EA-F28D-2F4A-B6CB-D47D72727F68}" type="datetimeFigureOut">
              <a:rPr lang="en-US" smtClean="0"/>
              <a:t>10/16/2024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424601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0767EA-F28D-2F4A-B6CB-D47D72727F68}" type="datetimeFigureOut">
              <a:rPr lang="en-US" smtClean="0"/>
              <a:t>10/16/2024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39363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767EA-F28D-2F4A-B6CB-D47D72727F68}" type="datetimeFigureOut">
              <a:rPr lang="en-US" smtClean="0"/>
              <a:t>10/16/2024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140500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0767EA-F28D-2F4A-B6CB-D47D72727F68}"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2537638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0767EA-F28D-2F4A-B6CB-D47D72727F68}" type="datetimeFigureOut">
              <a:rPr lang="en-US" smtClean="0"/>
              <a:t>10/16/2024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9FB3D4-623E-414B-8BC4-1AB0EF973A56}" type="slidenum">
              <a:rPr lang="en-US" smtClean="0"/>
              <a:t>‹#›</a:t>
            </a:fld>
            <a:endParaRPr lang="en-US"/>
          </a:p>
        </p:txBody>
      </p:sp>
    </p:spTree>
    <p:extLst>
      <p:ext uri="{BB962C8B-B14F-4D97-AF65-F5344CB8AC3E}">
        <p14:creationId xmlns:p14="http://schemas.microsoft.com/office/powerpoint/2010/main" val="133717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B0767EA-F28D-2F4A-B6CB-D47D72727F68}" type="datetimeFigureOut">
              <a:rPr lang="en-US" smtClean="0"/>
              <a:t>10/16/2024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39FB3D4-623E-414B-8BC4-1AB0EF973A56}" type="slidenum">
              <a:rPr lang="en-US" smtClean="0"/>
              <a:t>‹#›</a:t>
            </a:fld>
            <a:endParaRPr lang="en-US"/>
          </a:p>
        </p:txBody>
      </p:sp>
    </p:spTree>
    <p:extLst>
      <p:ext uri="{BB962C8B-B14F-4D97-AF65-F5344CB8AC3E}">
        <p14:creationId xmlns:p14="http://schemas.microsoft.com/office/powerpoint/2010/main" val="41230175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2A572C-7EA0-9A4F-99FF-50F6AB1336DD}"/>
              </a:ext>
              <a:ext uri="{C183D7F6-B498-43B3-948B-1728B52AA6E4}">
                <adec:decorative xmlns:adec="http://schemas.microsoft.com/office/drawing/2017/decorative" val="1"/>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87068" y="273844"/>
            <a:ext cx="7628282"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87068" y="1369218"/>
            <a:ext cx="7628282"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25710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l" defTabSz="685800" rtl="0" eaLnBrk="1" latinLnBrk="0" hangingPunct="1">
        <a:lnSpc>
          <a:spcPct val="90000"/>
        </a:lnSpc>
        <a:spcBef>
          <a:spcPct val="0"/>
        </a:spcBef>
        <a:buNone/>
        <a:defRPr sz="3300" b="1" kern="1200">
          <a:solidFill>
            <a:srgbClr val="0021A5"/>
          </a:solidFill>
          <a:latin typeface="Gentona Book"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Gentona Book" pitchFamily="2" charset="77"/>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Gentona Book" pitchFamily="2" charset="77"/>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Gentona Book" pitchFamily="2" charset="77"/>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ntona Book" pitchFamily="2" charset="77"/>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Gentona Book"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3.png"/><Relationship Id="rId7"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0.png"/><Relationship Id="rId5" Type="http://schemas.microsoft.com/office/2007/relationships/hdphoto" Target="../media/hdphoto1.wdp"/><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itrusresearch.ifas.ufl.edu/"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4A0B3D-11FF-E08B-023A-55680F892948}"/>
              </a:ext>
            </a:extLst>
          </p:cNvPr>
          <p:cNvSpPr txBox="1">
            <a:spLocks noGrp="1"/>
          </p:cNvSpPr>
          <p:nvPr>
            <p:ph type="ctrTitle"/>
          </p:nvPr>
        </p:nvSpPr>
        <p:spPr>
          <a:xfrm>
            <a:off x="52086" y="522086"/>
            <a:ext cx="9091914" cy="2246888"/>
          </a:xfrm>
          <a:prstGeom prst="rect">
            <a:avLst/>
          </a:prstGeom>
          <a:noFill/>
          <a:ln>
            <a:noFill/>
            <a:prstDash/>
          </a:ln>
          <a:effectLst/>
        </p:spPr>
        <p:txBody>
          <a:bodyPr rot="0" spcFirstLastPara="0" vertOverflow="overflow" horzOverflow="overflow" vert="horz" wrap="square" lIns="68190" tIns="34095" rIns="68190" bIns="34095" numCol="1" spcCol="0" rtlCol="0" fromWordArt="0" anchor="t" anchorCtr="0" forceAA="0" compatLnSpc="1">
            <a:prstTxWarp prst="textNoShape">
              <a:avLst/>
            </a:prstTxWarp>
            <a:spAutoFit/>
          </a:bodyPr>
          <a:lstStyle/>
          <a:p>
            <a:pPr>
              <a:lnSpc>
                <a:spcPct val="110000"/>
              </a:lnSpc>
              <a:spcBef>
                <a:spcPts val="0"/>
              </a:spcBef>
              <a:tabLst>
                <a:tab pos="3579957" algn="r"/>
              </a:tabLst>
              <a:defRPr/>
            </a:pPr>
            <a:r>
              <a:rPr lang="en-US" sz="4400" b="1" dirty="0">
                <a:solidFill>
                  <a:srgbClr val="0021A5"/>
                </a:solidFill>
                <a:latin typeface="Franklin Gothic Demi" panose="020B0703020102020204" pitchFamily="34" charset="0"/>
                <a:ea typeface="+mn-ea"/>
                <a:cs typeface="Calibri" panose="020F0502020204030204" pitchFamily="34" charset="0"/>
              </a:rPr>
              <a:t>Florida Citrus Update:</a:t>
            </a:r>
            <a:br>
              <a:rPr lang="en-US" sz="4400" b="1" dirty="0">
                <a:solidFill>
                  <a:srgbClr val="0021A5"/>
                </a:solidFill>
                <a:latin typeface="Franklin Gothic Demi" panose="020B0703020102020204" pitchFamily="34" charset="0"/>
                <a:ea typeface="+mn-ea"/>
                <a:cs typeface="Calibri" panose="020F0502020204030204" pitchFamily="34" charset="0"/>
              </a:rPr>
            </a:br>
            <a:r>
              <a:rPr lang="en-US" sz="4400" b="1" dirty="0">
                <a:solidFill>
                  <a:srgbClr val="0021A5"/>
                </a:solidFill>
                <a:latin typeface="Franklin Gothic Demi" panose="020B0703020102020204" pitchFamily="34" charset="0"/>
                <a:ea typeface="+mn-ea"/>
                <a:cs typeface="Calibri" panose="020F0502020204030204" pitchFamily="34" charset="0"/>
              </a:rPr>
              <a:t>Management of Huanglongbing Disease</a:t>
            </a:r>
            <a:endParaRPr lang="en-US" sz="4400" i="1" dirty="0">
              <a:solidFill>
                <a:srgbClr val="0021A5"/>
              </a:solidFill>
              <a:latin typeface="Franklin Gothic Demi" panose="020B070302010202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742F56E1-A6CC-12FE-1AAA-80D78ACCE60F}"/>
              </a:ext>
            </a:extLst>
          </p:cNvPr>
          <p:cNvSpPr txBox="1"/>
          <p:nvPr/>
        </p:nvSpPr>
        <p:spPr>
          <a:xfrm>
            <a:off x="26043" y="2857809"/>
            <a:ext cx="9091914" cy="1056251"/>
          </a:xfrm>
          <a:prstGeom prst="rect">
            <a:avLst/>
          </a:prstGeom>
          <a:noFill/>
        </p:spPr>
        <p:txBody>
          <a:bodyPr wrap="square" rtlCol="0">
            <a:spAutoFit/>
          </a:bodyPr>
          <a:lstStyle/>
          <a:p>
            <a:pPr algn="ctr"/>
            <a:r>
              <a:rPr lang="en-US" sz="2088" dirty="0">
                <a:cs typeface="Calibri" panose="020F0502020204030204" pitchFamily="34" charset="0"/>
              </a:rPr>
              <a:t>Michael E. Rogers</a:t>
            </a:r>
          </a:p>
          <a:p>
            <a:pPr algn="ctr"/>
            <a:r>
              <a:rPr lang="en-US" sz="2088" dirty="0">
                <a:cs typeface="Calibri" panose="020F0502020204030204" pitchFamily="34" charset="0"/>
              </a:rPr>
              <a:t>Center Director &amp; Professor</a:t>
            </a:r>
          </a:p>
          <a:p>
            <a:pPr algn="ctr"/>
            <a:r>
              <a:rPr lang="en-US" sz="2088" dirty="0">
                <a:cs typeface="Calibri" panose="020F0502020204030204" pitchFamily="34" charset="0"/>
              </a:rPr>
              <a:t>UF/IFAS Citrus Research and Education Center</a:t>
            </a:r>
          </a:p>
        </p:txBody>
      </p:sp>
      <p:sp>
        <p:nvSpPr>
          <p:cNvPr id="7" name="Rectangle 6">
            <a:extLst>
              <a:ext uri="{FF2B5EF4-FFF2-40B4-BE49-F238E27FC236}">
                <a16:creationId xmlns:a16="http://schemas.microsoft.com/office/drawing/2014/main" id="{8DDC6611-6F11-8ABB-22B0-9DD3277B45EB}"/>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10" name="Picture 9" descr="University of Florida, Institute of Food and Agricultural Sciences logo">
            <a:extLst>
              <a:ext uri="{FF2B5EF4-FFF2-40B4-BE49-F238E27FC236}">
                <a16:creationId xmlns:a16="http://schemas.microsoft.com/office/drawing/2014/main" id="{0807A019-F93B-1983-F945-913BC8FE5E6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96002" y="4091730"/>
            <a:ext cx="2551996" cy="844798"/>
          </a:xfrm>
          <a:prstGeom prst="rect">
            <a:avLst/>
          </a:prstGeom>
        </p:spPr>
      </p:pic>
    </p:spTree>
    <p:extLst>
      <p:ext uri="{BB962C8B-B14F-4D97-AF65-F5344CB8AC3E}">
        <p14:creationId xmlns:p14="http://schemas.microsoft.com/office/powerpoint/2010/main" val="324999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0F5D9-783D-8321-5BD9-06CF30123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53F8F-D0F7-E40A-53F0-B324396D930F}"/>
              </a:ext>
            </a:extLst>
          </p:cNvPr>
          <p:cNvSpPr>
            <a:spLocks noGrp="1"/>
          </p:cNvSpPr>
          <p:nvPr>
            <p:ph type="title"/>
          </p:nvPr>
        </p:nvSpPr>
        <p:spPr>
          <a:xfrm>
            <a:off x="1266255" y="424260"/>
            <a:ext cx="6611489" cy="876301"/>
          </a:xfrm>
        </p:spPr>
        <p:txBody>
          <a:bodyPr>
            <a:normAutofit/>
          </a:bodyPr>
          <a:lstStyle/>
          <a:p>
            <a:r>
              <a:rPr lang="en-US" sz="3600" b="1" dirty="0">
                <a:solidFill>
                  <a:srgbClr val="0021A5"/>
                </a:solidFill>
                <a:latin typeface="+mn-lt"/>
              </a:rPr>
              <a:t>Effects of HLB on citrus in Florida</a:t>
            </a:r>
            <a:endParaRPr lang="en-US" sz="3600" b="1" dirty="0">
              <a:solidFill>
                <a:srgbClr val="FF0000"/>
              </a:solidFill>
              <a:latin typeface="+mn-lt"/>
            </a:endParaRPr>
          </a:p>
        </p:txBody>
      </p:sp>
      <p:sp>
        <p:nvSpPr>
          <p:cNvPr id="4" name="Rectangle 3">
            <a:extLst>
              <a:ext uri="{FF2B5EF4-FFF2-40B4-BE49-F238E27FC236}">
                <a16:creationId xmlns:a16="http://schemas.microsoft.com/office/drawing/2014/main" id="{37B1DDBE-3711-CA73-78E4-F097227485DD}"/>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11CDF868-51E9-35D0-F942-6CBC333BB3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8" name="TextBox 7">
            <a:extLst>
              <a:ext uri="{FF2B5EF4-FFF2-40B4-BE49-F238E27FC236}">
                <a16:creationId xmlns:a16="http://schemas.microsoft.com/office/drawing/2014/main" id="{F5E6B598-2E85-75FD-1E61-2DD6A26F5E7E}"/>
              </a:ext>
            </a:extLst>
          </p:cNvPr>
          <p:cNvSpPr txBox="1"/>
          <p:nvPr/>
        </p:nvSpPr>
        <p:spPr>
          <a:xfrm>
            <a:off x="6517811" y="1307552"/>
            <a:ext cx="2372810" cy="2677656"/>
          </a:xfrm>
          <a:prstGeom prst="rect">
            <a:avLst/>
          </a:prstGeom>
          <a:noFill/>
        </p:spPr>
        <p:txBody>
          <a:bodyPr wrap="square" rtlCol="0">
            <a:spAutoFit/>
          </a:bodyPr>
          <a:lstStyle/>
          <a:p>
            <a:r>
              <a:rPr lang="en-US" sz="2400" dirty="0"/>
              <a:t>Small deformed fruit</a:t>
            </a:r>
          </a:p>
          <a:p>
            <a:endParaRPr lang="en-US" sz="2400" dirty="0"/>
          </a:p>
          <a:p>
            <a:r>
              <a:rPr lang="en-US" sz="2400" dirty="0"/>
              <a:t>Aborted seeds</a:t>
            </a:r>
          </a:p>
          <a:p>
            <a:endParaRPr lang="en-US" sz="2400" dirty="0"/>
          </a:p>
          <a:p>
            <a:r>
              <a:rPr lang="en-US" sz="2400" dirty="0"/>
              <a:t>Yellowing of columella</a:t>
            </a:r>
          </a:p>
        </p:txBody>
      </p:sp>
      <p:grpSp>
        <p:nvGrpSpPr>
          <p:cNvPr id="3" name="Group 2">
            <a:extLst>
              <a:ext uri="{FF2B5EF4-FFF2-40B4-BE49-F238E27FC236}">
                <a16:creationId xmlns:a16="http://schemas.microsoft.com/office/drawing/2014/main" id="{351AAB71-B6F9-1BD3-69C8-970012E0D554}"/>
              </a:ext>
            </a:extLst>
          </p:cNvPr>
          <p:cNvGrpSpPr/>
          <p:nvPr/>
        </p:nvGrpSpPr>
        <p:grpSpPr>
          <a:xfrm>
            <a:off x="253379" y="3171914"/>
            <a:ext cx="5462808" cy="1866999"/>
            <a:chOff x="266700" y="3238500"/>
            <a:chExt cx="5462808" cy="1866999"/>
          </a:xfrm>
        </p:grpSpPr>
        <p:grpSp>
          <p:nvGrpSpPr>
            <p:cNvPr id="5" name="Group 11">
              <a:extLst>
                <a:ext uri="{FF2B5EF4-FFF2-40B4-BE49-F238E27FC236}">
                  <a16:creationId xmlns:a16="http://schemas.microsoft.com/office/drawing/2014/main" id="{549F3F25-C70F-68D4-9CAB-F848520E4F14}"/>
                </a:ext>
              </a:extLst>
            </p:cNvPr>
            <p:cNvGrpSpPr>
              <a:grpSpLocks/>
            </p:cNvGrpSpPr>
            <p:nvPr/>
          </p:nvGrpSpPr>
          <p:grpSpPr bwMode="auto">
            <a:xfrm>
              <a:off x="266700" y="3238501"/>
              <a:ext cx="2133628" cy="1866998"/>
              <a:chOff x="240" y="1776"/>
              <a:chExt cx="2158" cy="2022"/>
            </a:xfrm>
          </p:grpSpPr>
          <p:pic>
            <p:nvPicPr>
              <p:cNvPr id="9" name="Picture 4" descr="IMG_0818">
                <a:extLst>
                  <a:ext uri="{FF2B5EF4-FFF2-40B4-BE49-F238E27FC236}">
                    <a16:creationId xmlns:a16="http://schemas.microsoft.com/office/drawing/2014/main" id="{D1E11BB0-B97F-28C2-5446-CAE2A50CCDF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0" y="1776"/>
                <a:ext cx="2158" cy="2022"/>
              </a:xfrm>
              <a:prstGeom prst="rect">
                <a:avLst/>
              </a:prstGeom>
              <a:noFill/>
              <a:ln w="9525" cap="rnd">
                <a:solidFill>
                  <a:srgbClr val="000000"/>
                </a:solidFill>
                <a:prstDash val="sysDot"/>
                <a:miter lim="800000"/>
                <a:headEnd/>
                <a:tailEnd/>
              </a:ln>
            </p:spPr>
          </p:pic>
          <p:sp>
            <p:nvSpPr>
              <p:cNvPr id="10" name="Arc 7">
                <a:extLst>
                  <a:ext uri="{FF2B5EF4-FFF2-40B4-BE49-F238E27FC236}">
                    <a16:creationId xmlns:a16="http://schemas.microsoft.com/office/drawing/2014/main" id="{55B71783-15D0-572E-0AAE-ED0A31341478}"/>
                  </a:ext>
                </a:extLst>
              </p:cNvPr>
              <p:cNvSpPr>
                <a:spLocks/>
              </p:cNvSpPr>
              <p:nvPr/>
            </p:nvSpPr>
            <p:spPr bwMode="auto">
              <a:xfrm>
                <a:off x="1011" y="2147"/>
                <a:ext cx="449" cy="1365"/>
              </a:xfrm>
              <a:custGeom>
                <a:avLst/>
                <a:gdLst>
                  <a:gd name="T0" fmla="*/ 0 w 21600"/>
                  <a:gd name="T1" fmla="*/ 0 h 27394"/>
                  <a:gd name="T2" fmla="*/ 433 w 21600"/>
                  <a:gd name="T3" fmla="*/ 1365 h 27394"/>
                  <a:gd name="T4" fmla="*/ 0 w 21600"/>
                  <a:gd name="T5" fmla="*/ 1076 h 27394"/>
                  <a:gd name="T6" fmla="*/ 0 60000 65536"/>
                  <a:gd name="T7" fmla="*/ 0 60000 65536"/>
                  <a:gd name="T8" fmla="*/ 0 60000 65536"/>
                  <a:gd name="T9" fmla="*/ 0 w 21600"/>
                  <a:gd name="T10" fmla="*/ 0 h 27394"/>
                  <a:gd name="T11" fmla="*/ 21600 w 21600"/>
                  <a:gd name="T12" fmla="*/ 27394 h 27394"/>
                </a:gdLst>
                <a:ahLst/>
                <a:cxnLst>
                  <a:cxn ang="T6">
                    <a:pos x="T0" y="T1"/>
                  </a:cxn>
                  <a:cxn ang="T7">
                    <a:pos x="T2" y="T3"/>
                  </a:cxn>
                  <a:cxn ang="T8">
                    <a:pos x="T4" y="T5"/>
                  </a:cxn>
                </a:cxnLst>
                <a:rect l="T9" t="T10" r="T11" b="T12"/>
                <a:pathLst>
                  <a:path w="21600" h="27394" fill="none" extrusionOk="0">
                    <a:moveTo>
                      <a:pt x="-1" y="0"/>
                    </a:moveTo>
                    <a:cubicBezTo>
                      <a:pt x="11929" y="0"/>
                      <a:pt x="21600" y="9670"/>
                      <a:pt x="21600" y="21600"/>
                    </a:cubicBezTo>
                    <a:cubicBezTo>
                      <a:pt x="21600" y="23558"/>
                      <a:pt x="21333" y="25507"/>
                      <a:pt x="20808" y="27394"/>
                    </a:cubicBezTo>
                  </a:path>
                  <a:path w="21600" h="27394" stroke="0" extrusionOk="0">
                    <a:moveTo>
                      <a:pt x="-1" y="0"/>
                    </a:moveTo>
                    <a:cubicBezTo>
                      <a:pt x="11929" y="0"/>
                      <a:pt x="21600" y="9670"/>
                      <a:pt x="21600" y="21600"/>
                    </a:cubicBezTo>
                    <a:cubicBezTo>
                      <a:pt x="21600" y="23558"/>
                      <a:pt x="21333" y="25507"/>
                      <a:pt x="20808" y="27394"/>
                    </a:cubicBezTo>
                    <a:lnTo>
                      <a:pt x="0" y="21600"/>
                    </a:lnTo>
                    <a:close/>
                  </a:path>
                </a:pathLst>
              </a:custGeom>
              <a:noFill/>
              <a:ln w="104775">
                <a:solidFill>
                  <a:srgbClr val="FF6600"/>
                </a:solidFill>
                <a:prstDash val="sysDot"/>
                <a:round/>
                <a:headEnd/>
                <a:tailEnd/>
              </a:ln>
            </p:spPr>
            <p:txBody>
              <a:bodyPr wrap="none" anchor="ctr"/>
              <a:lstStyle/>
              <a:p>
                <a:pPr algn="ctr"/>
                <a:endParaRPr lang="en-US">
                  <a:solidFill>
                    <a:srgbClr val="FF6600"/>
                  </a:solidFill>
                </a:endParaRPr>
              </a:p>
            </p:txBody>
          </p:sp>
        </p:grpSp>
        <p:pic>
          <p:nvPicPr>
            <p:cNvPr id="6" name="Picture 10" descr="IMG_0896">
              <a:extLst>
                <a:ext uri="{FF2B5EF4-FFF2-40B4-BE49-F238E27FC236}">
                  <a16:creationId xmlns:a16="http://schemas.microsoft.com/office/drawing/2014/main" id="{D0BF1E06-95B7-DB9E-3A6D-6D384439C16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00300" y="3238500"/>
              <a:ext cx="3329208" cy="1856165"/>
            </a:xfrm>
            <a:prstGeom prst="rect">
              <a:avLst/>
            </a:prstGeom>
            <a:noFill/>
            <a:ln w="9525">
              <a:noFill/>
              <a:miter lim="800000"/>
              <a:headEnd/>
              <a:tailEnd/>
            </a:ln>
          </p:spPr>
        </p:pic>
      </p:grpSp>
      <p:pic>
        <p:nvPicPr>
          <p:cNvPr id="11" name="Picture 12" descr="IMG_1559">
            <a:extLst>
              <a:ext uri="{FF2B5EF4-FFF2-40B4-BE49-F238E27FC236}">
                <a16:creationId xmlns:a16="http://schemas.microsoft.com/office/drawing/2014/main" id="{27E5D76B-D7AA-D68D-940F-90469C1203F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362" y="1489645"/>
            <a:ext cx="2968162" cy="15626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4" descr="IMG_7652.JPG">
            <a:extLst>
              <a:ext uri="{FF2B5EF4-FFF2-40B4-BE49-F238E27FC236}">
                <a16:creationId xmlns:a16="http://schemas.microsoft.com/office/drawing/2014/main" id="{D9936E59-1440-843E-5CDC-345F6B9D9F2F}"/>
              </a:ext>
            </a:extLst>
          </p:cNvPr>
          <p:cNvPicPr>
            <a:picLocks noGrp="1" noChangeAspect="1"/>
          </p:cNvPicPr>
          <p:nvPr isPhoto="1"/>
        </p:nvPicPr>
        <p:blipFill>
          <a:blip r:embed="rId7" cstate="email">
            <a:extLst>
              <a:ext uri="{28A0092B-C50C-407E-A947-70E740481C1C}">
                <a14:useLocalDpi xmlns:a14="http://schemas.microsoft.com/office/drawing/2010/main"/>
              </a:ext>
            </a:extLst>
          </a:blip>
          <a:srcRect/>
          <a:stretch>
            <a:fillRect/>
          </a:stretch>
        </p:blipFill>
        <p:spPr bwMode="auto">
          <a:xfrm>
            <a:off x="3181524" y="1420226"/>
            <a:ext cx="2834177" cy="1694464"/>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69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2AD54-2AEC-C280-E8D5-721302BA2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DB08A1-AFCA-23FB-9036-6D59C5F49167}"/>
              </a:ext>
            </a:extLst>
          </p:cNvPr>
          <p:cNvSpPr>
            <a:spLocks noGrp="1"/>
          </p:cNvSpPr>
          <p:nvPr>
            <p:ph type="title"/>
          </p:nvPr>
        </p:nvSpPr>
        <p:spPr>
          <a:xfrm>
            <a:off x="1266255" y="424260"/>
            <a:ext cx="6611489" cy="876301"/>
          </a:xfrm>
        </p:spPr>
        <p:txBody>
          <a:bodyPr>
            <a:normAutofit/>
          </a:bodyPr>
          <a:lstStyle/>
          <a:p>
            <a:r>
              <a:rPr lang="en-US" sz="3600" b="1" dirty="0">
                <a:solidFill>
                  <a:srgbClr val="0021A5"/>
                </a:solidFill>
                <a:latin typeface="+mn-lt"/>
              </a:rPr>
              <a:t>Effects of HLB on citrus in Florida</a:t>
            </a:r>
            <a:endParaRPr lang="en-US" sz="3600" b="1" dirty="0">
              <a:solidFill>
                <a:srgbClr val="FF0000"/>
              </a:solidFill>
              <a:latin typeface="+mn-lt"/>
            </a:endParaRPr>
          </a:p>
        </p:txBody>
      </p:sp>
      <p:sp>
        <p:nvSpPr>
          <p:cNvPr id="4" name="Rectangle 3">
            <a:extLst>
              <a:ext uri="{FF2B5EF4-FFF2-40B4-BE49-F238E27FC236}">
                <a16:creationId xmlns:a16="http://schemas.microsoft.com/office/drawing/2014/main" id="{4DC0A96B-7DF0-E880-7F44-DC50FEA77BC4}"/>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68D920C5-76ED-6A62-C014-CD5ED14B5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8" name="TextBox 7">
            <a:extLst>
              <a:ext uri="{FF2B5EF4-FFF2-40B4-BE49-F238E27FC236}">
                <a16:creationId xmlns:a16="http://schemas.microsoft.com/office/drawing/2014/main" id="{06C0B8AF-1311-2FC1-9DCF-CD7C88906FFD}"/>
              </a:ext>
            </a:extLst>
          </p:cNvPr>
          <p:cNvSpPr txBox="1"/>
          <p:nvPr/>
        </p:nvSpPr>
        <p:spPr>
          <a:xfrm>
            <a:off x="6240019" y="1951538"/>
            <a:ext cx="2372810" cy="1569660"/>
          </a:xfrm>
          <a:prstGeom prst="rect">
            <a:avLst/>
          </a:prstGeom>
          <a:noFill/>
        </p:spPr>
        <p:txBody>
          <a:bodyPr wrap="square" rtlCol="0">
            <a:spAutoFit/>
          </a:bodyPr>
          <a:lstStyle/>
          <a:p>
            <a:r>
              <a:rPr lang="en-US" sz="2400" dirty="0"/>
              <a:t>Asynchronous bloom leading to fruit of different maturity stages</a:t>
            </a:r>
          </a:p>
        </p:txBody>
      </p:sp>
      <p:pic>
        <p:nvPicPr>
          <p:cNvPr id="3" name="Picture 2" descr="F:\mrogers\Documents\My Dropbox\Slides for colombia presentations\IMG_8675.JPG">
            <a:extLst>
              <a:ext uri="{FF2B5EF4-FFF2-40B4-BE49-F238E27FC236}">
                <a16:creationId xmlns:a16="http://schemas.microsoft.com/office/drawing/2014/main" id="{60933010-6FFA-46AC-2B0F-BBAD6273DC6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3379" y="1402921"/>
            <a:ext cx="5308489" cy="353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01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99A29-53B8-C37E-2ADC-A3DBC193FE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1B18F-0D2A-16E6-A2B7-FFD89C30C215}"/>
              </a:ext>
            </a:extLst>
          </p:cNvPr>
          <p:cNvSpPr>
            <a:spLocks noGrp="1"/>
          </p:cNvSpPr>
          <p:nvPr>
            <p:ph type="title"/>
          </p:nvPr>
        </p:nvSpPr>
        <p:spPr>
          <a:xfrm>
            <a:off x="234400" y="533174"/>
            <a:ext cx="8703613" cy="1069848"/>
          </a:xfrm>
        </p:spPr>
        <p:txBody>
          <a:bodyPr>
            <a:noAutofit/>
          </a:bodyPr>
          <a:lstStyle/>
          <a:p>
            <a:pPr algn="ctr"/>
            <a:r>
              <a:rPr lang="en-US" sz="4000" b="1" dirty="0">
                <a:solidFill>
                  <a:srgbClr val="0021A5"/>
                </a:solidFill>
                <a:latin typeface="+mn-lt"/>
              </a:rPr>
              <a:t>Effects of HLB on Florida Citrus </a:t>
            </a:r>
            <a:r>
              <a:rPr lang="en-US" sz="4000" b="1" dirty="0">
                <a:solidFill>
                  <a:srgbClr val="FF0000"/>
                </a:solidFill>
                <a:latin typeface="+mn-lt"/>
              </a:rPr>
              <a:t>Round Orange</a:t>
            </a:r>
            <a:r>
              <a:rPr lang="en-US" sz="4000" b="1" dirty="0">
                <a:solidFill>
                  <a:srgbClr val="0021A5"/>
                </a:solidFill>
                <a:latin typeface="+mn-lt"/>
              </a:rPr>
              <a:t> Production (2005 – 2024)</a:t>
            </a:r>
          </a:p>
        </p:txBody>
      </p:sp>
      <p:sp>
        <p:nvSpPr>
          <p:cNvPr id="4" name="Rectangle 3">
            <a:extLst>
              <a:ext uri="{FF2B5EF4-FFF2-40B4-BE49-F238E27FC236}">
                <a16:creationId xmlns:a16="http://schemas.microsoft.com/office/drawing/2014/main" id="{F5DE01B3-6C4A-6645-3B6C-C6BE35A455A1}"/>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E571650D-A513-D30C-5D40-76BEA396B3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1600" y="4616064"/>
            <a:ext cx="1309766" cy="432411"/>
          </a:xfrm>
          <a:prstGeom prst="rect">
            <a:avLst/>
          </a:prstGeom>
        </p:spPr>
      </p:pic>
      <p:sp>
        <p:nvSpPr>
          <p:cNvPr id="38" name="TextBox 37">
            <a:extLst>
              <a:ext uri="{FF2B5EF4-FFF2-40B4-BE49-F238E27FC236}">
                <a16:creationId xmlns:a16="http://schemas.microsoft.com/office/drawing/2014/main" id="{E840E634-CF28-D94D-FE9A-466559912EE8}"/>
              </a:ext>
            </a:extLst>
          </p:cNvPr>
          <p:cNvSpPr txBox="1"/>
          <p:nvPr/>
        </p:nvSpPr>
        <p:spPr>
          <a:xfrm>
            <a:off x="697244" y="1867963"/>
            <a:ext cx="4062047" cy="584775"/>
          </a:xfrm>
          <a:prstGeom prst="rect">
            <a:avLst/>
          </a:prstGeom>
          <a:noFill/>
        </p:spPr>
        <p:txBody>
          <a:bodyPr wrap="square" rtlCol="0">
            <a:spAutoFit/>
          </a:bodyPr>
          <a:lstStyle/>
          <a:p>
            <a:r>
              <a:rPr lang="en-US" sz="3200" b="1" u="sng" dirty="0"/>
              <a:t>Production</a:t>
            </a:r>
            <a:r>
              <a:rPr lang="en-US" sz="2800" b="1" u="sng" dirty="0"/>
              <a:t> area</a:t>
            </a:r>
          </a:p>
        </p:txBody>
      </p:sp>
      <p:sp>
        <p:nvSpPr>
          <p:cNvPr id="3" name="TextBox 2">
            <a:extLst>
              <a:ext uri="{FF2B5EF4-FFF2-40B4-BE49-F238E27FC236}">
                <a16:creationId xmlns:a16="http://schemas.microsoft.com/office/drawing/2014/main" id="{2DB9110A-1692-15BE-E041-E10580C1B148}"/>
              </a:ext>
            </a:extLst>
          </p:cNvPr>
          <p:cNvSpPr txBox="1"/>
          <p:nvPr/>
        </p:nvSpPr>
        <p:spPr>
          <a:xfrm>
            <a:off x="5335025" y="1837185"/>
            <a:ext cx="2183375" cy="584775"/>
          </a:xfrm>
          <a:prstGeom prst="rect">
            <a:avLst/>
          </a:prstGeom>
          <a:noFill/>
        </p:spPr>
        <p:txBody>
          <a:bodyPr wrap="square" rtlCol="0">
            <a:spAutoFit/>
          </a:bodyPr>
          <a:lstStyle/>
          <a:p>
            <a:r>
              <a:rPr lang="en-US" sz="3200" b="1" u="sng" dirty="0"/>
              <a:t>Fruit Yields</a:t>
            </a:r>
          </a:p>
        </p:txBody>
      </p:sp>
      <p:sp>
        <p:nvSpPr>
          <p:cNvPr id="5" name="TextBox 4">
            <a:extLst>
              <a:ext uri="{FF2B5EF4-FFF2-40B4-BE49-F238E27FC236}">
                <a16:creationId xmlns:a16="http://schemas.microsoft.com/office/drawing/2014/main" id="{0BC733F8-DAB8-C19F-9359-4438D7D67A92}"/>
              </a:ext>
            </a:extLst>
          </p:cNvPr>
          <p:cNvSpPr txBox="1"/>
          <p:nvPr/>
        </p:nvSpPr>
        <p:spPr>
          <a:xfrm>
            <a:off x="5131825" y="2370969"/>
            <a:ext cx="3504176" cy="523220"/>
          </a:xfrm>
          <a:prstGeom prst="rect">
            <a:avLst/>
          </a:prstGeom>
          <a:noFill/>
        </p:spPr>
        <p:txBody>
          <a:bodyPr wrap="square" rtlCol="0">
            <a:spAutoFit/>
          </a:bodyPr>
          <a:lstStyle/>
          <a:p>
            <a:r>
              <a:rPr lang="en-US" sz="2800" b="1" dirty="0"/>
              <a:t>242 million boxes</a:t>
            </a:r>
          </a:p>
        </p:txBody>
      </p:sp>
      <p:sp>
        <p:nvSpPr>
          <p:cNvPr id="8" name="TextBox 7">
            <a:extLst>
              <a:ext uri="{FF2B5EF4-FFF2-40B4-BE49-F238E27FC236}">
                <a16:creationId xmlns:a16="http://schemas.microsoft.com/office/drawing/2014/main" id="{C2604006-258F-0CB0-F55C-7B85C2E21E2F}"/>
              </a:ext>
            </a:extLst>
          </p:cNvPr>
          <p:cNvSpPr txBox="1"/>
          <p:nvPr/>
        </p:nvSpPr>
        <p:spPr>
          <a:xfrm>
            <a:off x="5131825" y="4032049"/>
            <a:ext cx="3504176" cy="523220"/>
          </a:xfrm>
          <a:prstGeom prst="rect">
            <a:avLst/>
          </a:prstGeom>
          <a:noFill/>
        </p:spPr>
        <p:txBody>
          <a:bodyPr wrap="square" rtlCol="0">
            <a:spAutoFit/>
          </a:bodyPr>
          <a:lstStyle/>
          <a:p>
            <a:r>
              <a:rPr lang="en-US" sz="2800" b="1" dirty="0"/>
              <a:t>20.5 million boxes</a:t>
            </a:r>
          </a:p>
        </p:txBody>
      </p:sp>
      <p:sp>
        <p:nvSpPr>
          <p:cNvPr id="9" name="Down Arrow 8">
            <a:extLst>
              <a:ext uri="{FF2B5EF4-FFF2-40B4-BE49-F238E27FC236}">
                <a16:creationId xmlns:a16="http://schemas.microsoft.com/office/drawing/2014/main" id="{DB5BF65A-32AD-3061-D4F0-482EE19D8B0E}"/>
              </a:ext>
            </a:extLst>
          </p:cNvPr>
          <p:cNvSpPr/>
          <p:nvPr/>
        </p:nvSpPr>
        <p:spPr>
          <a:xfrm>
            <a:off x="6275104" y="3053641"/>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95D360A7-D63E-5088-86EB-395098A8B2B8}"/>
              </a:ext>
            </a:extLst>
          </p:cNvPr>
          <p:cNvSpPr/>
          <p:nvPr/>
        </p:nvSpPr>
        <p:spPr>
          <a:xfrm>
            <a:off x="1731326" y="3183463"/>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6B68CC-B023-7FA1-DCFE-D70081AF8FCB}"/>
              </a:ext>
            </a:extLst>
          </p:cNvPr>
          <p:cNvSpPr txBox="1"/>
          <p:nvPr/>
        </p:nvSpPr>
        <p:spPr>
          <a:xfrm>
            <a:off x="858981" y="2490708"/>
            <a:ext cx="3504176" cy="523220"/>
          </a:xfrm>
          <a:prstGeom prst="rect">
            <a:avLst/>
          </a:prstGeom>
          <a:noFill/>
        </p:spPr>
        <p:txBody>
          <a:bodyPr wrap="square" rtlCol="0">
            <a:spAutoFit/>
          </a:bodyPr>
          <a:lstStyle/>
          <a:p>
            <a:r>
              <a:rPr lang="en-US" sz="2800" b="1" dirty="0"/>
              <a:t>344,350+ ha</a:t>
            </a:r>
          </a:p>
        </p:txBody>
      </p:sp>
      <p:sp>
        <p:nvSpPr>
          <p:cNvPr id="12" name="TextBox 11">
            <a:extLst>
              <a:ext uri="{FF2B5EF4-FFF2-40B4-BE49-F238E27FC236}">
                <a16:creationId xmlns:a16="http://schemas.microsoft.com/office/drawing/2014/main" id="{ECFC02AF-A929-7D21-4BD1-D0AF66723BB0}"/>
              </a:ext>
            </a:extLst>
          </p:cNvPr>
          <p:cNvSpPr txBox="1"/>
          <p:nvPr/>
        </p:nvSpPr>
        <p:spPr>
          <a:xfrm>
            <a:off x="858981" y="4109680"/>
            <a:ext cx="3504176" cy="523220"/>
          </a:xfrm>
          <a:prstGeom prst="rect">
            <a:avLst/>
          </a:prstGeom>
          <a:noFill/>
        </p:spPr>
        <p:txBody>
          <a:bodyPr wrap="square" rtlCol="0">
            <a:spAutoFit/>
          </a:bodyPr>
          <a:lstStyle/>
          <a:p>
            <a:r>
              <a:rPr lang="en-US" sz="2800" b="1" dirty="0"/>
              <a:t>&lt; 111,169 ha</a:t>
            </a:r>
          </a:p>
        </p:txBody>
      </p:sp>
      <p:sp>
        <p:nvSpPr>
          <p:cNvPr id="6" name="TextBox 5">
            <a:extLst>
              <a:ext uri="{FF2B5EF4-FFF2-40B4-BE49-F238E27FC236}">
                <a16:creationId xmlns:a16="http://schemas.microsoft.com/office/drawing/2014/main" id="{56CF36AA-7CA6-75E9-3028-338F35D7A209}"/>
              </a:ext>
            </a:extLst>
          </p:cNvPr>
          <p:cNvSpPr txBox="1"/>
          <p:nvPr/>
        </p:nvSpPr>
        <p:spPr>
          <a:xfrm>
            <a:off x="5572439" y="2721541"/>
            <a:ext cx="1889962" cy="369332"/>
          </a:xfrm>
          <a:prstGeom prst="rect">
            <a:avLst/>
          </a:prstGeom>
          <a:noFill/>
        </p:spPr>
        <p:txBody>
          <a:bodyPr wrap="square" rtlCol="0">
            <a:spAutoFit/>
          </a:bodyPr>
          <a:lstStyle/>
          <a:p>
            <a:r>
              <a:rPr lang="en-US" b="1" dirty="0"/>
              <a:t>9,879,241 tons</a:t>
            </a:r>
          </a:p>
        </p:txBody>
      </p:sp>
      <p:sp>
        <p:nvSpPr>
          <p:cNvPr id="13" name="TextBox 12">
            <a:extLst>
              <a:ext uri="{FF2B5EF4-FFF2-40B4-BE49-F238E27FC236}">
                <a16:creationId xmlns:a16="http://schemas.microsoft.com/office/drawing/2014/main" id="{7EFA5123-15FD-F372-EF9E-83BD93AFFB5F}"/>
              </a:ext>
            </a:extLst>
          </p:cNvPr>
          <p:cNvSpPr txBox="1"/>
          <p:nvPr/>
        </p:nvSpPr>
        <p:spPr>
          <a:xfrm>
            <a:off x="5726148" y="4413768"/>
            <a:ext cx="1889962" cy="369332"/>
          </a:xfrm>
          <a:prstGeom prst="rect">
            <a:avLst/>
          </a:prstGeom>
          <a:noFill/>
        </p:spPr>
        <p:txBody>
          <a:bodyPr wrap="square" rtlCol="0">
            <a:spAutoFit/>
          </a:bodyPr>
          <a:lstStyle/>
          <a:p>
            <a:r>
              <a:rPr lang="en-US" b="1" dirty="0"/>
              <a:t>836,877 tons</a:t>
            </a:r>
          </a:p>
        </p:txBody>
      </p:sp>
      <p:sp>
        <p:nvSpPr>
          <p:cNvPr id="14" name="TextBox 13">
            <a:extLst>
              <a:ext uri="{FF2B5EF4-FFF2-40B4-BE49-F238E27FC236}">
                <a16:creationId xmlns:a16="http://schemas.microsoft.com/office/drawing/2014/main" id="{30F68EEE-A08A-7CD0-B013-AABEAAA65344}"/>
              </a:ext>
            </a:extLst>
          </p:cNvPr>
          <p:cNvSpPr txBox="1"/>
          <p:nvPr/>
        </p:nvSpPr>
        <p:spPr>
          <a:xfrm>
            <a:off x="6808789" y="3427973"/>
            <a:ext cx="1889962" cy="369332"/>
          </a:xfrm>
          <a:prstGeom prst="rect">
            <a:avLst/>
          </a:prstGeom>
          <a:noFill/>
        </p:spPr>
        <p:txBody>
          <a:bodyPr wrap="square" rtlCol="0">
            <a:spAutoFit/>
          </a:bodyPr>
          <a:lstStyle/>
          <a:p>
            <a:r>
              <a:rPr lang="en-US" b="1" dirty="0"/>
              <a:t>91.5% decrease</a:t>
            </a:r>
          </a:p>
        </p:txBody>
      </p:sp>
      <p:sp>
        <p:nvSpPr>
          <p:cNvPr id="15" name="TextBox 14">
            <a:extLst>
              <a:ext uri="{FF2B5EF4-FFF2-40B4-BE49-F238E27FC236}">
                <a16:creationId xmlns:a16="http://schemas.microsoft.com/office/drawing/2014/main" id="{C1CC4169-52EA-C472-BD9D-BFDF8E57DBBC}"/>
              </a:ext>
            </a:extLst>
          </p:cNvPr>
          <p:cNvSpPr txBox="1"/>
          <p:nvPr/>
        </p:nvSpPr>
        <p:spPr>
          <a:xfrm>
            <a:off x="2265011" y="3427973"/>
            <a:ext cx="1889962" cy="369332"/>
          </a:xfrm>
          <a:prstGeom prst="rect">
            <a:avLst/>
          </a:prstGeom>
          <a:noFill/>
        </p:spPr>
        <p:txBody>
          <a:bodyPr wrap="square" rtlCol="0">
            <a:spAutoFit/>
          </a:bodyPr>
          <a:lstStyle/>
          <a:p>
            <a:r>
              <a:rPr lang="en-US" b="1" dirty="0"/>
              <a:t>68% decrease</a:t>
            </a:r>
          </a:p>
        </p:txBody>
      </p:sp>
      <p:sp>
        <p:nvSpPr>
          <p:cNvPr id="16" name="TextBox 15">
            <a:extLst>
              <a:ext uri="{FF2B5EF4-FFF2-40B4-BE49-F238E27FC236}">
                <a16:creationId xmlns:a16="http://schemas.microsoft.com/office/drawing/2014/main" id="{7EC3D5D4-F696-4730-FD8A-A2D1E75389E8}"/>
              </a:ext>
            </a:extLst>
          </p:cNvPr>
          <p:cNvSpPr txBox="1"/>
          <p:nvPr/>
        </p:nvSpPr>
        <p:spPr>
          <a:xfrm>
            <a:off x="1856557" y="4737129"/>
            <a:ext cx="4523358" cy="369332"/>
          </a:xfrm>
          <a:prstGeom prst="rect">
            <a:avLst/>
          </a:prstGeom>
          <a:noFill/>
        </p:spPr>
        <p:txBody>
          <a:bodyPr wrap="square" rtlCol="0">
            <a:spAutoFit/>
          </a:bodyPr>
          <a:lstStyle/>
          <a:p>
            <a:r>
              <a:rPr lang="en-US" b="1" dirty="0">
                <a:solidFill>
                  <a:srgbClr val="FF0000"/>
                </a:solidFill>
              </a:rPr>
              <a:t>Indonesia 2019: 73,083 ha = 2,563,486 tons</a:t>
            </a:r>
          </a:p>
        </p:txBody>
      </p:sp>
    </p:spTree>
    <p:extLst>
      <p:ext uri="{BB962C8B-B14F-4D97-AF65-F5344CB8AC3E}">
        <p14:creationId xmlns:p14="http://schemas.microsoft.com/office/powerpoint/2010/main" val="67782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697F9-DC2B-D37A-D4D0-FB23FE443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6F297A-CFEE-F732-41D3-8F4D6AB50E44}"/>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Florida’s Initial Response to HLB</a:t>
            </a:r>
          </a:p>
        </p:txBody>
      </p:sp>
      <p:sp>
        <p:nvSpPr>
          <p:cNvPr id="4" name="Rectangle 3">
            <a:extLst>
              <a:ext uri="{FF2B5EF4-FFF2-40B4-BE49-F238E27FC236}">
                <a16:creationId xmlns:a16="http://schemas.microsoft.com/office/drawing/2014/main" id="{538860A9-1C5B-D32D-8F4F-21F712AE748F}"/>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7452685-E383-BCA2-4DB3-7307FA7AAE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53866" y="4593704"/>
            <a:ext cx="1377499" cy="454772"/>
          </a:xfrm>
          <a:prstGeom prst="rect">
            <a:avLst/>
          </a:prstGeom>
        </p:spPr>
      </p:pic>
      <p:pic>
        <p:nvPicPr>
          <p:cNvPr id="6" name="Picture 6">
            <a:extLst>
              <a:ext uri="{FF2B5EF4-FFF2-40B4-BE49-F238E27FC236}">
                <a16:creationId xmlns:a16="http://schemas.microsoft.com/office/drawing/2014/main" id="{8879D167-5EB1-7B40-8CAE-39D321C7D94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41" y="1438102"/>
            <a:ext cx="1566697" cy="1647841"/>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747A5AE-6212-FD74-EFAB-B09D80FC41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82071" y="1438102"/>
            <a:ext cx="1364682" cy="1647841"/>
          </a:xfrm>
          <a:prstGeom prst="rect">
            <a:avLst/>
          </a:prstGeom>
        </p:spPr>
      </p:pic>
      <p:pic>
        <p:nvPicPr>
          <p:cNvPr id="9" name="Picture 8" descr="MVC-423S">
            <a:extLst>
              <a:ext uri="{FF2B5EF4-FFF2-40B4-BE49-F238E27FC236}">
                <a16:creationId xmlns:a16="http://schemas.microsoft.com/office/drawing/2014/main" id="{5D68741A-C0AC-1622-03EC-D05EA7F4D2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5685" y="2821558"/>
            <a:ext cx="2112940" cy="1585321"/>
          </a:xfrm>
          <a:prstGeom prst="rect">
            <a:avLst/>
          </a:prstGeom>
          <a:noFill/>
          <a:ln w="9525">
            <a:noFill/>
            <a:miter lim="800000"/>
            <a:headEnd/>
            <a:tailEnd/>
          </a:ln>
          <a:effectLst>
            <a:outerShdw dist="35921" dir="2700000" algn="ctr" rotWithShape="0">
              <a:srgbClr val="000000"/>
            </a:outerShdw>
          </a:effectLst>
        </p:spPr>
      </p:pic>
      <p:pic>
        <p:nvPicPr>
          <p:cNvPr id="10" name="Picture 9" descr="IMG_6316.JPG">
            <a:extLst>
              <a:ext uri="{FF2B5EF4-FFF2-40B4-BE49-F238E27FC236}">
                <a16:creationId xmlns:a16="http://schemas.microsoft.com/office/drawing/2014/main" id="{1454A6BC-F39A-7E4A-A9E5-8A16896BB66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15685" y="1248697"/>
            <a:ext cx="2112941" cy="1408628"/>
          </a:xfrm>
          <a:prstGeom prst="rect">
            <a:avLst/>
          </a:prstGeom>
        </p:spPr>
      </p:pic>
      <p:pic>
        <p:nvPicPr>
          <p:cNvPr id="13" name="Picture 2">
            <a:extLst>
              <a:ext uri="{FF2B5EF4-FFF2-40B4-BE49-F238E27FC236}">
                <a16:creationId xmlns:a16="http://schemas.microsoft.com/office/drawing/2014/main" id="{D4521414-B422-6543-BD03-44DE2A34E3D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51825" y="2925342"/>
            <a:ext cx="2604881" cy="17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484CEFC-DD5F-5BF4-14E7-F903C37A4DE1}"/>
              </a:ext>
            </a:extLst>
          </p:cNvPr>
          <p:cNvSpPr txBox="1"/>
          <p:nvPr/>
        </p:nvSpPr>
        <p:spPr>
          <a:xfrm>
            <a:off x="72841" y="3077704"/>
            <a:ext cx="2896727" cy="830997"/>
          </a:xfrm>
          <a:prstGeom prst="rect">
            <a:avLst/>
          </a:prstGeom>
          <a:noFill/>
        </p:spPr>
        <p:txBody>
          <a:bodyPr wrap="square" rtlCol="0">
            <a:spAutoFit/>
          </a:bodyPr>
          <a:lstStyle/>
          <a:p>
            <a:r>
              <a:rPr lang="en-US" sz="2400" dirty="0"/>
              <a:t>Scouting &amp; removal of trees with decline</a:t>
            </a:r>
          </a:p>
        </p:txBody>
      </p:sp>
      <p:sp>
        <p:nvSpPr>
          <p:cNvPr id="15" name="TextBox 14">
            <a:extLst>
              <a:ext uri="{FF2B5EF4-FFF2-40B4-BE49-F238E27FC236}">
                <a16:creationId xmlns:a16="http://schemas.microsoft.com/office/drawing/2014/main" id="{30C4C070-AC43-22AA-DE7D-F6AE050ED6CB}"/>
              </a:ext>
            </a:extLst>
          </p:cNvPr>
          <p:cNvSpPr txBox="1"/>
          <p:nvPr/>
        </p:nvSpPr>
        <p:spPr>
          <a:xfrm>
            <a:off x="3737321" y="4623958"/>
            <a:ext cx="2198717" cy="461665"/>
          </a:xfrm>
          <a:prstGeom prst="rect">
            <a:avLst/>
          </a:prstGeom>
          <a:noFill/>
        </p:spPr>
        <p:txBody>
          <a:bodyPr wrap="square" rtlCol="0">
            <a:spAutoFit/>
          </a:bodyPr>
          <a:lstStyle/>
          <a:p>
            <a:r>
              <a:rPr lang="en-US" sz="2400" dirty="0"/>
              <a:t>Psyllid control</a:t>
            </a:r>
          </a:p>
        </p:txBody>
      </p:sp>
      <p:sp>
        <p:nvSpPr>
          <p:cNvPr id="16" name="Arrow: Right 5">
            <a:extLst>
              <a:ext uri="{FF2B5EF4-FFF2-40B4-BE49-F238E27FC236}">
                <a16:creationId xmlns:a16="http://schemas.microsoft.com/office/drawing/2014/main" id="{1CBB79F1-9C70-27C8-5072-823BD086EA97}"/>
              </a:ext>
            </a:extLst>
          </p:cNvPr>
          <p:cNvSpPr/>
          <p:nvPr/>
        </p:nvSpPr>
        <p:spPr>
          <a:xfrm rot="5400000">
            <a:off x="7568612" y="2663221"/>
            <a:ext cx="609687" cy="37149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B0790588-DB08-20F9-95D8-119F5E2B9177}"/>
              </a:ext>
            </a:extLst>
          </p:cNvPr>
          <p:cNvSpPr txBox="1"/>
          <p:nvPr/>
        </p:nvSpPr>
        <p:spPr>
          <a:xfrm>
            <a:off x="5601093" y="1909621"/>
            <a:ext cx="1604356" cy="830997"/>
          </a:xfrm>
          <a:prstGeom prst="rect">
            <a:avLst/>
          </a:prstGeom>
          <a:noFill/>
        </p:spPr>
        <p:txBody>
          <a:bodyPr wrap="square" rtlCol="0">
            <a:spAutoFit/>
          </a:bodyPr>
          <a:lstStyle/>
          <a:p>
            <a:r>
              <a:rPr lang="en-US" sz="2400" dirty="0"/>
              <a:t>Protected Nurseries</a:t>
            </a:r>
          </a:p>
        </p:txBody>
      </p:sp>
    </p:spTree>
    <p:extLst>
      <p:ext uri="{BB962C8B-B14F-4D97-AF65-F5344CB8AC3E}">
        <p14:creationId xmlns:p14="http://schemas.microsoft.com/office/powerpoint/2010/main" val="129040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Psyllid Management</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6" name="Picture 2" descr="Asian citrus psyllid001c">
            <a:extLst>
              <a:ext uri="{FF2B5EF4-FFF2-40B4-BE49-F238E27FC236}">
                <a16:creationId xmlns:a16="http://schemas.microsoft.com/office/drawing/2014/main" id="{129C51E2-C34B-0917-4327-D20B0D1F50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050" y="1134268"/>
            <a:ext cx="3892779" cy="29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641E7C38-A320-57AA-4F26-057D7B121EF0}"/>
              </a:ext>
            </a:extLst>
          </p:cNvPr>
          <p:cNvSpPr txBox="1"/>
          <p:nvPr/>
        </p:nvSpPr>
        <p:spPr>
          <a:xfrm>
            <a:off x="4586206" y="1021333"/>
            <a:ext cx="4062047" cy="3539430"/>
          </a:xfrm>
          <a:prstGeom prst="rect">
            <a:avLst/>
          </a:prstGeom>
          <a:noFill/>
        </p:spPr>
        <p:txBody>
          <a:bodyPr wrap="square" rtlCol="0">
            <a:spAutoFit/>
          </a:bodyPr>
          <a:lstStyle/>
          <a:p>
            <a:r>
              <a:rPr lang="en-US" sz="2800" b="1" dirty="0"/>
              <a:t>Florida growers initially spraying 12+ times per year for psyllids</a:t>
            </a:r>
          </a:p>
          <a:p>
            <a:endParaRPr lang="en-US" sz="2800" b="1" dirty="0"/>
          </a:p>
          <a:p>
            <a:r>
              <a:rPr lang="en-US" sz="2800" b="1" dirty="0"/>
              <a:t>What’s the best approach for managing psyllid populations?</a:t>
            </a:r>
          </a:p>
          <a:p>
            <a:endParaRPr lang="en-US" sz="2800" b="1" dirty="0"/>
          </a:p>
        </p:txBody>
      </p:sp>
    </p:spTree>
    <p:extLst>
      <p:ext uri="{BB962C8B-B14F-4D97-AF65-F5344CB8AC3E}">
        <p14:creationId xmlns:p14="http://schemas.microsoft.com/office/powerpoint/2010/main" val="310076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Psyllid Management</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6" name="Picture 2" descr="Asian citrus psyllid001c">
            <a:extLst>
              <a:ext uri="{FF2B5EF4-FFF2-40B4-BE49-F238E27FC236}">
                <a16:creationId xmlns:a16="http://schemas.microsoft.com/office/drawing/2014/main" id="{129C51E2-C34B-0917-4327-D20B0D1F50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050" y="1134268"/>
            <a:ext cx="3892779" cy="291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30AD2FBF-F974-090D-3204-3F4CF680F4CF}"/>
              </a:ext>
            </a:extLst>
          </p:cNvPr>
          <p:cNvGrpSpPr/>
          <p:nvPr/>
        </p:nvGrpSpPr>
        <p:grpSpPr>
          <a:xfrm>
            <a:off x="5090745" y="536201"/>
            <a:ext cx="3587263" cy="3548055"/>
            <a:chOff x="76200" y="76200"/>
            <a:chExt cx="6172200" cy="6708775"/>
          </a:xfrm>
        </p:grpSpPr>
        <p:pic>
          <p:nvPicPr>
            <p:cNvPr id="16" name="Picture 2">
              <a:extLst>
                <a:ext uri="{FF2B5EF4-FFF2-40B4-BE49-F238E27FC236}">
                  <a16:creationId xmlns:a16="http://schemas.microsoft.com/office/drawing/2014/main" id="{26A9616D-0F81-D549-A09A-56F5EDC93E5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76200"/>
              <a:ext cx="6172200" cy="670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71A43097-4018-FC8E-AE30-9C161388B855}"/>
                </a:ext>
              </a:extLst>
            </p:cNvPr>
            <p:cNvSpPr/>
            <p:nvPr/>
          </p:nvSpPr>
          <p:spPr>
            <a:xfrm flipH="1">
              <a:off x="2935288" y="3455988"/>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a:extLst>
                <a:ext uri="{FF2B5EF4-FFF2-40B4-BE49-F238E27FC236}">
                  <a16:creationId xmlns:a16="http://schemas.microsoft.com/office/drawing/2014/main" id="{C4A48948-F14F-2FED-6950-91ADA57E2F01}"/>
                </a:ext>
              </a:extLst>
            </p:cNvPr>
            <p:cNvSpPr>
              <a:spLocks noChangeArrowheads="1"/>
            </p:cNvSpPr>
            <p:nvPr/>
          </p:nvSpPr>
          <p:spPr bwMode="auto">
            <a:xfrm>
              <a:off x="2819400" y="3352800"/>
              <a:ext cx="381000" cy="381000"/>
            </a:xfrm>
            <a:prstGeom prst="ellipse">
              <a:avLst/>
            </a:prstGeom>
            <a:noFill/>
            <a:ln w="25400" algn="ctr">
              <a:solidFill>
                <a:schemeClr val="bg1"/>
              </a:solidFill>
              <a:round/>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9" name="Oval 18">
              <a:extLst>
                <a:ext uri="{FF2B5EF4-FFF2-40B4-BE49-F238E27FC236}">
                  <a16:creationId xmlns:a16="http://schemas.microsoft.com/office/drawing/2014/main" id="{0ECED00C-929E-4FDF-E8FD-AFFCF2713E0A}"/>
                </a:ext>
              </a:extLst>
            </p:cNvPr>
            <p:cNvSpPr>
              <a:spLocks noChangeArrowheads="1"/>
            </p:cNvSpPr>
            <p:nvPr/>
          </p:nvSpPr>
          <p:spPr bwMode="auto">
            <a:xfrm>
              <a:off x="2706688" y="3236913"/>
              <a:ext cx="609600" cy="609600"/>
            </a:xfrm>
            <a:prstGeom prst="ellipse">
              <a:avLst/>
            </a:prstGeom>
            <a:noFill/>
            <a:ln w="25400" algn="ctr">
              <a:solidFill>
                <a:schemeClr val="bg1"/>
              </a:solidFill>
              <a:round/>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0" name="Oval 19">
              <a:extLst>
                <a:ext uri="{FF2B5EF4-FFF2-40B4-BE49-F238E27FC236}">
                  <a16:creationId xmlns:a16="http://schemas.microsoft.com/office/drawing/2014/main" id="{04A14106-0558-10E9-9731-18B035344D6B}"/>
                </a:ext>
              </a:extLst>
            </p:cNvPr>
            <p:cNvSpPr>
              <a:spLocks noChangeArrowheads="1"/>
            </p:cNvSpPr>
            <p:nvPr/>
          </p:nvSpPr>
          <p:spPr bwMode="auto">
            <a:xfrm>
              <a:off x="2514600" y="3048000"/>
              <a:ext cx="990600" cy="1000125"/>
            </a:xfrm>
            <a:prstGeom prst="ellipse">
              <a:avLst/>
            </a:prstGeom>
            <a:noFill/>
            <a:ln w="25400" algn="ctr">
              <a:solidFill>
                <a:schemeClr val="bg1"/>
              </a:solidFill>
              <a:round/>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1" name="Oval 20">
              <a:extLst>
                <a:ext uri="{FF2B5EF4-FFF2-40B4-BE49-F238E27FC236}">
                  <a16:creationId xmlns:a16="http://schemas.microsoft.com/office/drawing/2014/main" id="{4390099B-96EB-6E76-316F-1DCE571A4F27}"/>
                </a:ext>
              </a:extLst>
            </p:cNvPr>
            <p:cNvSpPr>
              <a:spLocks noChangeArrowheads="1"/>
            </p:cNvSpPr>
            <p:nvPr/>
          </p:nvSpPr>
          <p:spPr bwMode="auto">
            <a:xfrm>
              <a:off x="2057400" y="2667000"/>
              <a:ext cx="1905000" cy="1828800"/>
            </a:xfrm>
            <a:prstGeom prst="ellipse">
              <a:avLst/>
            </a:prstGeom>
            <a:noFill/>
            <a:ln w="25400" algn="ctr">
              <a:solidFill>
                <a:schemeClr val="bg1"/>
              </a:solidFill>
              <a:round/>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2" name="Oval 21">
              <a:extLst>
                <a:ext uri="{FF2B5EF4-FFF2-40B4-BE49-F238E27FC236}">
                  <a16:creationId xmlns:a16="http://schemas.microsoft.com/office/drawing/2014/main" id="{34211C6C-8DA0-6233-0958-00C02C359244}"/>
                </a:ext>
              </a:extLst>
            </p:cNvPr>
            <p:cNvSpPr>
              <a:spLocks noChangeArrowheads="1"/>
            </p:cNvSpPr>
            <p:nvPr/>
          </p:nvSpPr>
          <p:spPr bwMode="auto">
            <a:xfrm>
              <a:off x="1676400" y="2286000"/>
              <a:ext cx="2687638" cy="2590800"/>
            </a:xfrm>
            <a:prstGeom prst="ellipse">
              <a:avLst/>
            </a:prstGeom>
            <a:noFill/>
            <a:ln w="25400" algn="ctr">
              <a:solidFill>
                <a:schemeClr val="bg1"/>
              </a:solidFill>
              <a:round/>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3" name="Oval 22">
              <a:extLst>
                <a:ext uri="{FF2B5EF4-FFF2-40B4-BE49-F238E27FC236}">
                  <a16:creationId xmlns:a16="http://schemas.microsoft.com/office/drawing/2014/main" id="{8929C683-C65D-2EAC-8E6D-4C3C99EFDC18}"/>
                </a:ext>
              </a:extLst>
            </p:cNvPr>
            <p:cNvSpPr>
              <a:spLocks noChangeArrowheads="1"/>
            </p:cNvSpPr>
            <p:nvPr/>
          </p:nvSpPr>
          <p:spPr bwMode="auto">
            <a:xfrm>
              <a:off x="533400" y="1066800"/>
              <a:ext cx="5105400" cy="5181600"/>
            </a:xfrm>
            <a:prstGeom prst="ellipse">
              <a:avLst/>
            </a:prstGeom>
            <a:noFill/>
            <a:ln w="25400" algn="ctr">
              <a:solidFill>
                <a:schemeClr val="bg1"/>
              </a:solidFill>
              <a:round/>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4" name="TextBox 12">
              <a:extLst>
                <a:ext uri="{FF2B5EF4-FFF2-40B4-BE49-F238E27FC236}">
                  <a16:creationId xmlns:a16="http://schemas.microsoft.com/office/drawing/2014/main" id="{C0BE3064-A402-25BF-76EE-8DEF83447D72}"/>
                </a:ext>
              </a:extLst>
            </p:cNvPr>
            <p:cNvSpPr txBox="1">
              <a:spLocks noChangeArrowheads="1"/>
            </p:cNvSpPr>
            <p:nvPr/>
          </p:nvSpPr>
          <p:spPr bwMode="auto">
            <a:xfrm>
              <a:off x="2590800" y="914400"/>
              <a:ext cx="1219200" cy="33813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chemeClr val="bg1"/>
                  </a:solidFill>
                  <a:latin typeface="Calibri" charset="0"/>
                  <a:cs typeface="Arial" charset="0"/>
                </a:rPr>
                <a:t>1.24 miles</a:t>
              </a:r>
            </a:p>
          </p:txBody>
        </p:sp>
        <p:sp>
          <p:nvSpPr>
            <p:cNvPr id="25" name="Multiply 24">
              <a:extLst>
                <a:ext uri="{FF2B5EF4-FFF2-40B4-BE49-F238E27FC236}">
                  <a16:creationId xmlns:a16="http://schemas.microsoft.com/office/drawing/2014/main" id="{E79F37A5-9ADF-5995-2D35-9B27E7008018}"/>
                </a:ext>
              </a:extLst>
            </p:cNvPr>
            <p:cNvSpPr/>
            <p:nvPr/>
          </p:nvSpPr>
          <p:spPr>
            <a:xfrm>
              <a:off x="2057400" y="10668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Multiply 25">
              <a:extLst>
                <a:ext uri="{FF2B5EF4-FFF2-40B4-BE49-F238E27FC236}">
                  <a16:creationId xmlns:a16="http://schemas.microsoft.com/office/drawing/2014/main" id="{0A360D63-E874-C040-44D0-C1467E53CA8D}"/>
                </a:ext>
              </a:extLst>
            </p:cNvPr>
            <p:cNvSpPr/>
            <p:nvPr/>
          </p:nvSpPr>
          <p:spPr>
            <a:xfrm>
              <a:off x="400050" y="35052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Multiply 26">
              <a:extLst>
                <a:ext uri="{FF2B5EF4-FFF2-40B4-BE49-F238E27FC236}">
                  <a16:creationId xmlns:a16="http://schemas.microsoft.com/office/drawing/2014/main" id="{5BFE0E64-9CB5-FDC6-1235-4FD579429F6B}"/>
                </a:ext>
              </a:extLst>
            </p:cNvPr>
            <p:cNvSpPr/>
            <p:nvPr/>
          </p:nvSpPr>
          <p:spPr>
            <a:xfrm>
              <a:off x="3505200" y="6019800"/>
              <a:ext cx="228600" cy="304800"/>
            </a:xfrm>
            <a:prstGeom prst="mathMultiply">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Multiply 27">
              <a:extLst>
                <a:ext uri="{FF2B5EF4-FFF2-40B4-BE49-F238E27FC236}">
                  <a16:creationId xmlns:a16="http://schemas.microsoft.com/office/drawing/2014/main" id="{380F2E48-5377-32E1-43A4-EA683AF9B9DF}"/>
                </a:ext>
              </a:extLst>
            </p:cNvPr>
            <p:cNvSpPr/>
            <p:nvPr/>
          </p:nvSpPr>
          <p:spPr>
            <a:xfrm>
              <a:off x="5543550" y="35814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extBox 19">
              <a:extLst>
                <a:ext uri="{FF2B5EF4-FFF2-40B4-BE49-F238E27FC236}">
                  <a16:creationId xmlns:a16="http://schemas.microsoft.com/office/drawing/2014/main" id="{73CB43CC-1ACE-A95F-FBE1-D263C1281B24}"/>
                </a:ext>
              </a:extLst>
            </p:cNvPr>
            <p:cNvSpPr txBox="1">
              <a:spLocks noChangeArrowheads="1"/>
            </p:cNvSpPr>
            <p:nvPr/>
          </p:nvSpPr>
          <p:spPr bwMode="auto">
            <a:xfrm>
              <a:off x="2590800" y="4648200"/>
              <a:ext cx="1066800" cy="33813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chemeClr val="bg1"/>
                  </a:solidFill>
                  <a:latin typeface="Calibri" charset="0"/>
                  <a:cs typeface="Arial" charset="0"/>
                </a:rPr>
                <a:t>0.75 miles</a:t>
              </a:r>
            </a:p>
          </p:txBody>
        </p:sp>
        <p:sp>
          <p:nvSpPr>
            <p:cNvPr id="30" name="Multiply 29">
              <a:extLst>
                <a:ext uri="{FF2B5EF4-FFF2-40B4-BE49-F238E27FC236}">
                  <a16:creationId xmlns:a16="http://schemas.microsoft.com/office/drawing/2014/main" id="{DCC9E5AA-822E-83D2-2107-8A4DFF0782D1}"/>
                </a:ext>
              </a:extLst>
            </p:cNvPr>
            <p:cNvSpPr/>
            <p:nvPr/>
          </p:nvSpPr>
          <p:spPr>
            <a:xfrm>
              <a:off x="2133600" y="23622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Multiply 30">
              <a:extLst>
                <a:ext uri="{FF2B5EF4-FFF2-40B4-BE49-F238E27FC236}">
                  <a16:creationId xmlns:a16="http://schemas.microsoft.com/office/drawing/2014/main" id="{1393029E-EC68-2248-AED6-2EF721F903C2}"/>
                </a:ext>
              </a:extLst>
            </p:cNvPr>
            <p:cNvSpPr/>
            <p:nvPr/>
          </p:nvSpPr>
          <p:spPr>
            <a:xfrm>
              <a:off x="1600200" y="36576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Multiply 31">
              <a:extLst>
                <a:ext uri="{FF2B5EF4-FFF2-40B4-BE49-F238E27FC236}">
                  <a16:creationId xmlns:a16="http://schemas.microsoft.com/office/drawing/2014/main" id="{3E28D207-8F34-E26F-808D-87117FA5352F}"/>
                </a:ext>
              </a:extLst>
            </p:cNvPr>
            <p:cNvSpPr/>
            <p:nvPr/>
          </p:nvSpPr>
          <p:spPr>
            <a:xfrm>
              <a:off x="3810000" y="43434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Multiply 32">
              <a:extLst>
                <a:ext uri="{FF2B5EF4-FFF2-40B4-BE49-F238E27FC236}">
                  <a16:creationId xmlns:a16="http://schemas.microsoft.com/office/drawing/2014/main" id="{9ED15675-365C-C0B9-C777-7896277DDAEC}"/>
                </a:ext>
              </a:extLst>
            </p:cNvPr>
            <p:cNvSpPr/>
            <p:nvPr/>
          </p:nvSpPr>
          <p:spPr>
            <a:xfrm>
              <a:off x="3581400" y="22860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Multiply 33">
              <a:extLst>
                <a:ext uri="{FF2B5EF4-FFF2-40B4-BE49-F238E27FC236}">
                  <a16:creationId xmlns:a16="http://schemas.microsoft.com/office/drawing/2014/main" id="{2B0FF36B-104C-D09C-3F0B-535DDBFA158F}"/>
                </a:ext>
              </a:extLst>
            </p:cNvPr>
            <p:cNvSpPr/>
            <p:nvPr/>
          </p:nvSpPr>
          <p:spPr>
            <a:xfrm>
              <a:off x="2362200" y="26670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Multiply 34">
              <a:extLst>
                <a:ext uri="{FF2B5EF4-FFF2-40B4-BE49-F238E27FC236}">
                  <a16:creationId xmlns:a16="http://schemas.microsoft.com/office/drawing/2014/main" id="{3EAB5CA7-E76B-8761-675E-83785A305751}"/>
                </a:ext>
              </a:extLst>
            </p:cNvPr>
            <p:cNvSpPr/>
            <p:nvPr/>
          </p:nvSpPr>
          <p:spPr>
            <a:xfrm>
              <a:off x="2209800" y="40386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Multiply 35">
              <a:extLst>
                <a:ext uri="{FF2B5EF4-FFF2-40B4-BE49-F238E27FC236}">
                  <a16:creationId xmlns:a16="http://schemas.microsoft.com/office/drawing/2014/main" id="{F147F064-E94F-6569-BACF-0F8A2C343E6E}"/>
                </a:ext>
              </a:extLst>
            </p:cNvPr>
            <p:cNvSpPr/>
            <p:nvPr/>
          </p:nvSpPr>
          <p:spPr>
            <a:xfrm>
              <a:off x="3810000" y="34290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Multiply 36">
              <a:extLst>
                <a:ext uri="{FF2B5EF4-FFF2-40B4-BE49-F238E27FC236}">
                  <a16:creationId xmlns:a16="http://schemas.microsoft.com/office/drawing/2014/main" id="{EC5A7C36-DA40-6DAA-EBA1-A5E626C7E66C}"/>
                </a:ext>
              </a:extLst>
            </p:cNvPr>
            <p:cNvSpPr/>
            <p:nvPr/>
          </p:nvSpPr>
          <p:spPr>
            <a:xfrm>
              <a:off x="3124200" y="2590800"/>
              <a:ext cx="228600" cy="304800"/>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TextBox 2">
            <a:extLst>
              <a:ext uri="{FF2B5EF4-FFF2-40B4-BE49-F238E27FC236}">
                <a16:creationId xmlns:a16="http://schemas.microsoft.com/office/drawing/2014/main" id="{A2F89DA3-9269-ACF6-481B-DF471DD3E7D7}"/>
              </a:ext>
            </a:extLst>
          </p:cNvPr>
          <p:cNvSpPr txBox="1"/>
          <p:nvPr/>
        </p:nvSpPr>
        <p:spPr>
          <a:xfrm>
            <a:off x="4668718" y="3995483"/>
            <a:ext cx="1733387" cy="523220"/>
          </a:xfrm>
          <a:prstGeom prst="rect">
            <a:avLst/>
          </a:prstGeom>
          <a:noFill/>
        </p:spPr>
        <p:txBody>
          <a:bodyPr wrap="square" rtlCol="0">
            <a:spAutoFit/>
          </a:bodyPr>
          <a:lstStyle/>
          <a:p>
            <a:r>
              <a:rPr lang="en-US" sz="2800" b="1" dirty="0"/>
              <a:t>(</a:t>
            </a:r>
            <a:r>
              <a:rPr lang="en-US" sz="2800" b="1" dirty="0" err="1"/>
              <a:t>Stelinski</a:t>
            </a:r>
            <a:r>
              <a:rPr lang="en-US" sz="2800" b="1" dirty="0"/>
              <a:t>)</a:t>
            </a:r>
          </a:p>
        </p:txBody>
      </p:sp>
    </p:spTree>
    <p:extLst>
      <p:ext uri="{BB962C8B-B14F-4D97-AF65-F5344CB8AC3E}">
        <p14:creationId xmlns:p14="http://schemas.microsoft.com/office/powerpoint/2010/main" val="134934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Area-Wide Psyllid Management</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5333532" y="1410384"/>
            <a:ext cx="3697834" cy="2761792"/>
          </a:xfrm>
        </p:spPr>
        <p:txBody>
          <a:bodyPr>
            <a:normAutofit/>
          </a:bodyPr>
          <a:lstStyle/>
          <a:p>
            <a:pPr marL="0" indent="0" algn="ctr">
              <a:buNone/>
            </a:pPr>
            <a:r>
              <a:rPr lang="en-US" sz="3281" b="1" dirty="0"/>
              <a:t>Citrus Health Management Areas (CHMAs)</a:t>
            </a:r>
          </a:p>
          <a:p>
            <a:pPr marL="0" indent="0" algn="ctr">
              <a:buNone/>
            </a:pPr>
            <a:r>
              <a:rPr lang="en-US" sz="3281" dirty="0"/>
              <a:t>197,000 hectares of commercial citrus</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6" name="Picture 2">
            <a:extLst>
              <a:ext uri="{FF2B5EF4-FFF2-40B4-BE49-F238E27FC236}">
                <a16:creationId xmlns:a16="http://schemas.microsoft.com/office/drawing/2014/main" id="{76614EDF-0BC4-A9D2-E0B0-50E26421E4E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13297" y="1217435"/>
            <a:ext cx="3487146" cy="373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116DAEB8-0B5D-5441-84E4-2DEFAA93DD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1237" y="1326349"/>
            <a:ext cx="1462060" cy="154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99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Pesticide Application Methods</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9" name="Picture 4" descr="C:\Documents and Settings\mrogers\Desktop\Helicopter application\IMG_2457.JPG">
            <a:extLst>
              <a:ext uri="{FF2B5EF4-FFF2-40B4-BE49-F238E27FC236}">
                <a16:creationId xmlns:a16="http://schemas.microsoft.com/office/drawing/2014/main" id="{D373FCBB-6F8D-674E-FC37-81239588DEF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32353" y="1308872"/>
            <a:ext cx="3062398" cy="181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pictures\Pesticide applicator\IMG_1459.JPG">
            <a:extLst>
              <a:ext uri="{FF2B5EF4-FFF2-40B4-BE49-F238E27FC236}">
                <a16:creationId xmlns:a16="http://schemas.microsoft.com/office/drawing/2014/main" id="{10657424-9621-6F54-7CF5-0B3216DC50A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6603" y="1158778"/>
            <a:ext cx="3181121" cy="212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8" descr="LV-8.JPG">
            <a:extLst>
              <a:ext uri="{FF2B5EF4-FFF2-40B4-BE49-F238E27FC236}">
                <a16:creationId xmlns:a16="http://schemas.microsoft.com/office/drawing/2014/main" id="{1746E592-A2B0-BCC1-DB0D-80EF079E153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27163" y="3056552"/>
            <a:ext cx="2757991" cy="1856340"/>
          </a:xfrm>
          <a:prstGeom prst="rect">
            <a:avLst/>
          </a:prstGeom>
          <a:ln>
            <a:noFill/>
          </a:ln>
          <a:effectLst>
            <a:outerShdw blurRad="292100" dist="139700" dir="2700000" algn="tl" rotWithShape="0">
              <a:srgbClr val="333333">
                <a:alpha val="65000"/>
              </a:srgbClr>
            </a:outerShdw>
          </a:effectLst>
        </p:spPr>
      </p:pic>
      <p:pic>
        <p:nvPicPr>
          <p:cNvPr id="12" name="Picture 2" descr="F:\mrogers\Desktop\265CANON\IMG_9130.JPG">
            <a:extLst>
              <a:ext uri="{FF2B5EF4-FFF2-40B4-BE49-F238E27FC236}">
                <a16:creationId xmlns:a16="http://schemas.microsoft.com/office/drawing/2014/main" id="{11EE56F8-F293-FFA2-CA03-8015DD10C51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67983" y="2262059"/>
            <a:ext cx="2970030" cy="181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25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5228C0-E3D8-6D98-19FB-BBAFC3CCED36}"/>
              </a:ext>
            </a:extLst>
          </p:cNvPr>
          <p:cNvGrpSpPr/>
          <p:nvPr/>
        </p:nvGrpSpPr>
        <p:grpSpPr>
          <a:xfrm>
            <a:off x="430978" y="1062344"/>
            <a:ext cx="4650308" cy="3986132"/>
            <a:chOff x="6927143" y="3818193"/>
            <a:chExt cx="4087922" cy="3149066"/>
          </a:xfrm>
        </p:grpSpPr>
        <p:pic>
          <p:nvPicPr>
            <p:cNvPr id="14" name="Picture 2">
              <a:extLst>
                <a:ext uri="{FF2B5EF4-FFF2-40B4-BE49-F238E27FC236}">
                  <a16:creationId xmlns:a16="http://schemas.microsoft.com/office/drawing/2014/main" id="{CCE1C38A-65DA-087E-7E70-1E7AD1F6DD1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27143" y="3818193"/>
              <a:ext cx="4087922" cy="3149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5" name="TextBox 14">
              <a:extLst>
                <a:ext uri="{FF2B5EF4-FFF2-40B4-BE49-F238E27FC236}">
                  <a16:creationId xmlns:a16="http://schemas.microsoft.com/office/drawing/2014/main" id="{64B192E8-9951-DC75-82BD-0A7E9F6771CA}"/>
                </a:ext>
              </a:extLst>
            </p:cNvPr>
            <p:cNvSpPr txBox="1"/>
            <p:nvPr/>
          </p:nvSpPr>
          <p:spPr>
            <a:xfrm>
              <a:off x="8772420" y="5697125"/>
              <a:ext cx="1807437" cy="505946"/>
            </a:xfrm>
            <a:prstGeom prst="rect">
              <a:avLst/>
            </a:prstGeom>
            <a:noFill/>
          </p:spPr>
          <p:txBody>
            <a:bodyPr wrap="square" rtlCol="0">
              <a:spAutoFit/>
            </a:bodyPr>
            <a:lstStyle/>
            <a:p>
              <a:r>
                <a:rPr lang="en-US" sz="900" dirty="0"/>
                <a:t>*30 CHMAs established in 2012</a:t>
              </a:r>
            </a:p>
          </p:txBody>
        </p:sp>
      </p:grpSp>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Area-Wide Psyllid Management</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8" name="Picture 2">
            <a:extLst>
              <a:ext uri="{FF2B5EF4-FFF2-40B4-BE49-F238E27FC236}">
                <a16:creationId xmlns:a16="http://schemas.microsoft.com/office/drawing/2014/main" id="{116DAEB8-0B5D-5441-84E4-2DEFAA93DD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26829" y="105044"/>
            <a:ext cx="1051298" cy="11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417E953-5351-9CF8-86A8-BA29B7E6EA23}"/>
              </a:ext>
            </a:extLst>
          </p:cNvPr>
          <p:cNvSpPr txBox="1"/>
          <p:nvPr/>
        </p:nvSpPr>
        <p:spPr>
          <a:xfrm>
            <a:off x="5399809" y="2191280"/>
            <a:ext cx="3631557" cy="1569660"/>
          </a:xfrm>
          <a:prstGeom prst="rect">
            <a:avLst/>
          </a:prstGeom>
          <a:noFill/>
        </p:spPr>
        <p:txBody>
          <a:bodyPr wrap="square" rtlCol="0">
            <a:spAutoFit/>
          </a:bodyPr>
          <a:lstStyle/>
          <a:p>
            <a:r>
              <a:rPr lang="en-US" sz="2400" dirty="0"/>
              <a:t>Played a key role in managing pesticide resistance development (regional MOA rotation)</a:t>
            </a:r>
          </a:p>
        </p:txBody>
      </p:sp>
    </p:spTree>
    <p:extLst>
      <p:ext uri="{BB962C8B-B14F-4D97-AF65-F5344CB8AC3E}">
        <p14:creationId xmlns:p14="http://schemas.microsoft.com/office/powerpoint/2010/main" val="364522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CEDC-8110-BC26-2729-4BDBA878E3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AFFAF7-0A8D-76B5-6075-877271BE1E19}"/>
              </a:ext>
            </a:extLst>
          </p:cNvPr>
          <p:cNvSpPr>
            <a:spLocks noGrp="1"/>
          </p:cNvSpPr>
          <p:nvPr>
            <p:ph type="title"/>
          </p:nvPr>
        </p:nvSpPr>
        <p:spPr>
          <a:xfrm>
            <a:off x="265873" y="803547"/>
            <a:ext cx="7720659" cy="684261"/>
          </a:xfrm>
        </p:spPr>
        <p:txBody>
          <a:bodyPr>
            <a:normAutofit fontScale="90000"/>
          </a:bodyPr>
          <a:lstStyle/>
          <a:p>
            <a:r>
              <a:rPr lang="en-US" sz="3600" b="1" dirty="0">
                <a:solidFill>
                  <a:srgbClr val="0021A5"/>
                </a:solidFill>
                <a:latin typeface="+mn-lt"/>
              </a:rPr>
              <a:t>The END of Area-Wide Psyllid Management in Florida</a:t>
            </a:r>
          </a:p>
        </p:txBody>
      </p:sp>
      <p:sp>
        <p:nvSpPr>
          <p:cNvPr id="4" name="Rectangle 3">
            <a:extLst>
              <a:ext uri="{FF2B5EF4-FFF2-40B4-BE49-F238E27FC236}">
                <a16:creationId xmlns:a16="http://schemas.microsoft.com/office/drawing/2014/main" id="{D2E4BABD-1C88-24B4-99B7-B6E28D8707D8}"/>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8C1CC6-95AA-23B5-A9D6-7DFBAB0DF4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8" name="Picture 2">
            <a:extLst>
              <a:ext uri="{FF2B5EF4-FFF2-40B4-BE49-F238E27FC236}">
                <a16:creationId xmlns:a16="http://schemas.microsoft.com/office/drawing/2014/main" id="{095666AF-EE2A-1C50-9BE0-EAACA79314B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26829" y="105044"/>
            <a:ext cx="1051298" cy="111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7701AD0-3B44-C3A1-2A6A-DBF82660942F}"/>
              </a:ext>
            </a:extLst>
          </p:cNvPr>
          <p:cNvSpPr txBox="1"/>
          <p:nvPr/>
        </p:nvSpPr>
        <p:spPr>
          <a:xfrm>
            <a:off x="497711" y="1758249"/>
            <a:ext cx="6690167" cy="2677656"/>
          </a:xfrm>
          <a:prstGeom prst="rect">
            <a:avLst/>
          </a:prstGeom>
          <a:noFill/>
        </p:spPr>
        <p:txBody>
          <a:bodyPr wrap="square" rtlCol="0">
            <a:spAutoFit/>
          </a:bodyPr>
          <a:lstStyle/>
          <a:p>
            <a:pPr marL="214313" indent="-214313">
              <a:buFont typeface="Arial" panose="020B0604020202020204" pitchFamily="34" charset="0"/>
              <a:buChar char="•"/>
            </a:pPr>
            <a:r>
              <a:rPr lang="en-US" sz="2400" dirty="0"/>
              <a:t>Area-wide management wasn’t adopted until 8-9 years after HLB was found</a:t>
            </a:r>
          </a:p>
          <a:p>
            <a:pPr marL="214313" indent="-214313">
              <a:buFont typeface="Arial" panose="020B0604020202020204" pitchFamily="34" charset="0"/>
              <a:buChar char="•"/>
            </a:pPr>
            <a:r>
              <a:rPr lang="en-US" sz="2400" dirty="0"/>
              <a:t>Disease had already spread and yields began to drop</a:t>
            </a:r>
          </a:p>
          <a:p>
            <a:pPr marL="214313" indent="-214313">
              <a:buFont typeface="Arial" panose="020B0604020202020204" pitchFamily="34" charset="0"/>
              <a:buChar char="•"/>
            </a:pPr>
            <a:r>
              <a:rPr lang="en-US" sz="2400" dirty="0"/>
              <a:t>Growers shifted their limited funds to other tools believed to be effective, but ultimately failed</a:t>
            </a:r>
          </a:p>
          <a:p>
            <a:pPr marL="671513" lvl="1" indent="-214313">
              <a:buFont typeface="Arial" panose="020B0604020202020204" pitchFamily="34" charset="0"/>
              <a:buChar char="•"/>
            </a:pPr>
            <a:r>
              <a:rPr lang="en-US" sz="2400" dirty="0"/>
              <a:t>Foliar antibiotic sprays</a:t>
            </a:r>
            <a:endParaRPr lang="en-US" sz="2800" dirty="0"/>
          </a:p>
        </p:txBody>
      </p:sp>
    </p:spTree>
    <p:extLst>
      <p:ext uri="{BB962C8B-B14F-4D97-AF65-F5344CB8AC3E}">
        <p14:creationId xmlns:p14="http://schemas.microsoft.com/office/powerpoint/2010/main" val="399856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29A4D-75DA-3BFA-9775-20B9A93E5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5083B-2592-ED10-69E6-2466BFD37754}"/>
              </a:ext>
            </a:extLst>
          </p:cNvPr>
          <p:cNvSpPr>
            <a:spLocks noGrp="1"/>
          </p:cNvSpPr>
          <p:nvPr>
            <p:ph type="title"/>
          </p:nvPr>
        </p:nvSpPr>
        <p:spPr>
          <a:xfrm>
            <a:off x="234400" y="533174"/>
            <a:ext cx="8703613" cy="1069848"/>
          </a:xfrm>
        </p:spPr>
        <p:txBody>
          <a:bodyPr>
            <a:normAutofit fontScale="90000"/>
          </a:bodyPr>
          <a:lstStyle/>
          <a:p>
            <a:r>
              <a:rPr lang="en-US" sz="3600" b="1" dirty="0">
                <a:solidFill>
                  <a:srgbClr val="0021A5"/>
                </a:solidFill>
                <a:latin typeface="+mn-lt"/>
              </a:rPr>
              <a:t>Citrus Management in Florida (USA) </a:t>
            </a:r>
            <a:r>
              <a:rPr lang="en-US" sz="3600" b="1" u="sng" dirty="0">
                <a:solidFill>
                  <a:srgbClr val="0021A5"/>
                </a:solidFill>
                <a:latin typeface="+mn-lt"/>
              </a:rPr>
              <a:t>prior</a:t>
            </a:r>
            <a:r>
              <a:rPr lang="en-US" sz="3600" b="1" dirty="0">
                <a:solidFill>
                  <a:srgbClr val="0021A5"/>
                </a:solidFill>
                <a:latin typeface="+mn-lt"/>
              </a:rPr>
              <a:t> to introduction of HLB</a:t>
            </a:r>
          </a:p>
        </p:txBody>
      </p:sp>
      <p:sp>
        <p:nvSpPr>
          <p:cNvPr id="4" name="Rectangle 3">
            <a:extLst>
              <a:ext uri="{FF2B5EF4-FFF2-40B4-BE49-F238E27FC236}">
                <a16:creationId xmlns:a16="http://schemas.microsoft.com/office/drawing/2014/main" id="{A322E569-3BCE-6897-AC62-CAB6B08968E4}"/>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7629F301-AA82-10E2-05B7-4C324D2AF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38" name="TextBox 37">
            <a:extLst>
              <a:ext uri="{FF2B5EF4-FFF2-40B4-BE49-F238E27FC236}">
                <a16:creationId xmlns:a16="http://schemas.microsoft.com/office/drawing/2014/main" id="{857505A3-C09A-7B8D-7E93-C5A357AE4041}"/>
              </a:ext>
            </a:extLst>
          </p:cNvPr>
          <p:cNvSpPr txBox="1"/>
          <p:nvPr/>
        </p:nvSpPr>
        <p:spPr>
          <a:xfrm>
            <a:off x="172708" y="2417094"/>
            <a:ext cx="5929794" cy="2246769"/>
          </a:xfrm>
          <a:prstGeom prst="rect">
            <a:avLst/>
          </a:prstGeom>
          <a:noFill/>
        </p:spPr>
        <p:txBody>
          <a:bodyPr wrap="square" rtlCol="0">
            <a:spAutoFit/>
          </a:bodyPr>
          <a:lstStyle/>
          <a:p>
            <a:pPr marL="457200" indent="-457200">
              <a:buFont typeface="Arial" panose="020B0604020202020204" pitchFamily="34" charset="0"/>
              <a:buChar char="•"/>
            </a:pPr>
            <a:r>
              <a:rPr lang="en-US" sz="2800" b="1" dirty="0"/>
              <a:t>3 fertilizer applications per year (N,P,K primarily)</a:t>
            </a:r>
          </a:p>
          <a:p>
            <a:pPr marL="457200" indent="-457200">
              <a:buFont typeface="Arial" panose="020B0604020202020204" pitchFamily="34" charset="0"/>
              <a:buChar char="•"/>
            </a:pPr>
            <a:r>
              <a:rPr lang="en-US" sz="2800" b="1" dirty="0"/>
              <a:t>2-3 petroleum oil sprays (mites &amp; fungal diseases) </a:t>
            </a:r>
          </a:p>
          <a:p>
            <a:pPr marL="457200" indent="-457200">
              <a:buFont typeface="Arial" panose="020B0604020202020204" pitchFamily="34" charset="0"/>
              <a:buChar char="•"/>
            </a:pPr>
            <a:r>
              <a:rPr lang="en-US" sz="2800" b="1" dirty="0"/>
              <a:t>Herbicide applications (largest cost)</a:t>
            </a:r>
          </a:p>
        </p:txBody>
      </p:sp>
      <p:sp>
        <p:nvSpPr>
          <p:cNvPr id="3" name="TextBox 2">
            <a:extLst>
              <a:ext uri="{FF2B5EF4-FFF2-40B4-BE49-F238E27FC236}">
                <a16:creationId xmlns:a16="http://schemas.microsoft.com/office/drawing/2014/main" id="{953A878C-D06A-5DEF-4C84-6AD42DFB3A64}"/>
              </a:ext>
            </a:extLst>
          </p:cNvPr>
          <p:cNvSpPr txBox="1"/>
          <p:nvPr/>
        </p:nvSpPr>
        <p:spPr>
          <a:xfrm>
            <a:off x="172708" y="1713442"/>
            <a:ext cx="5470978" cy="584775"/>
          </a:xfrm>
          <a:prstGeom prst="rect">
            <a:avLst/>
          </a:prstGeom>
          <a:noFill/>
        </p:spPr>
        <p:txBody>
          <a:bodyPr wrap="square" rtlCol="0">
            <a:spAutoFit/>
          </a:bodyPr>
          <a:lstStyle/>
          <a:p>
            <a:r>
              <a:rPr lang="en-US" sz="3200" b="1" dirty="0"/>
              <a:t>Very Low Production Costs</a:t>
            </a:r>
          </a:p>
        </p:txBody>
      </p:sp>
      <p:pic>
        <p:nvPicPr>
          <p:cNvPr id="9" name="Picture 8" descr="A group of oranges growing on a tree&#10;&#10;Description automatically generated">
            <a:extLst>
              <a:ext uri="{FF2B5EF4-FFF2-40B4-BE49-F238E27FC236}">
                <a16:creationId xmlns:a16="http://schemas.microsoft.com/office/drawing/2014/main" id="{565F3356-2363-94FA-B55B-5E8D786E7B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9176" y="1401488"/>
            <a:ext cx="3368781" cy="2246769"/>
          </a:xfrm>
          <a:prstGeom prst="rect">
            <a:avLst/>
          </a:prstGeom>
        </p:spPr>
      </p:pic>
    </p:spTree>
    <p:extLst>
      <p:ext uri="{BB962C8B-B14F-4D97-AF65-F5344CB8AC3E}">
        <p14:creationId xmlns:p14="http://schemas.microsoft.com/office/powerpoint/2010/main" val="1782640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4F880D2-AD23-5A4D-A4FF-B7B4D1A2C205}"/>
              </a:ext>
            </a:extLst>
          </p:cNvPr>
          <p:cNvGrpSpPr/>
          <p:nvPr/>
        </p:nvGrpSpPr>
        <p:grpSpPr>
          <a:xfrm>
            <a:off x="17251" y="5"/>
            <a:ext cx="9091914" cy="5128851"/>
            <a:chOff x="26043" y="0"/>
            <a:chExt cx="9091914" cy="5128851"/>
          </a:xfrm>
        </p:grpSpPr>
        <p:pic>
          <p:nvPicPr>
            <p:cNvPr id="1026" name="Picture 2">
              <a:extLst>
                <a:ext uri="{FF2B5EF4-FFF2-40B4-BE49-F238E27FC236}">
                  <a16:creationId xmlns:a16="http://schemas.microsoft.com/office/drawing/2014/main" id="{DCDB3FC0-722A-F98C-0D4B-685F7A3E85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43" y="14649"/>
              <a:ext cx="9091914" cy="51142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83B95D6A-11C2-675E-0F2E-8935367A959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035"/>
            <a:stretch/>
          </p:blipFill>
          <p:spPr bwMode="auto">
            <a:xfrm>
              <a:off x="26043" y="0"/>
              <a:ext cx="9091913" cy="4977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ABA5154-5A4A-EAFE-286B-3A3CD594937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39118" y="465993"/>
              <a:ext cx="3562443" cy="29014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D8A0543D-D54E-C89D-B9CD-92E51B9CFCD2}"/>
              </a:ext>
            </a:extLst>
          </p:cNvPr>
          <p:cNvSpPr txBox="1"/>
          <p:nvPr/>
        </p:nvSpPr>
        <p:spPr>
          <a:xfrm>
            <a:off x="2997844" y="1111169"/>
            <a:ext cx="1932972" cy="369332"/>
          </a:xfrm>
          <a:prstGeom prst="rect">
            <a:avLst/>
          </a:prstGeom>
          <a:noFill/>
        </p:spPr>
        <p:txBody>
          <a:bodyPr wrap="square" rtlCol="0">
            <a:spAutoFit/>
          </a:bodyPr>
          <a:lstStyle/>
          <a:p>
            <a:r>
              <a:rPr lang="en-US" dirty="0">
                <a:solidFill>
                  <a:srgbClr val="FF0000"/>
                </a:solidFill>
              </a:rPr>
              <a:t>3 hurricanes</a:t>
            </a:r>
          </a:p>
        </p:txBody>
      </p:sp>
    </p:spTree>
    <p:extLst>
      <p:ext uri="{BB962C8B-B14F-4D97-AF65-F5344CB8AC3E}">
        <p14:creationId xmlns:p14="http://schemas.microsoft.com/office/powerpoint/2010/main" val="367515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Fruit Drop (2012)</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234401" y="1521872"/>
            <a:ext cx="2434372" cy="2099755"/>
          </a:xfrm>
        </p:spPr>
        <p:txBody>
          <a:bodyPr>
            <a:normAutofit/>
          </a:bodyPr>
          <a:lstStyle/>
          <a:p>
            <a:pPr marL="0" indent="0">
              <a:buNone/>
            </a:pPr>
            <a:r>
              <a:rPr lang="en-US" sz="3281" dirty="0"/>
              <a:t>Yields fall below 100 million boxes by 2015</a:t>
            </a:r>
          </a:p>
          <a:p>
            <a:endParaRPr lang="en-US" sz="3281" dirty="0"/>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8" name="Content Placeholder 7" descr="IMG_1364.JPG">
            <a:extLst>
              <a:ext uri="{FF2B5EF4-FFF2-40B4-BE49-F238E27FC236}">
                <a16:creationId xmlns:a16="http://schemas.microsoft.com/office/drawing/2014/main" id="{AEB23761-EE33-D777-C789-0ABAFBD6A953}"/>
              </a:ext>
            </a:extLst>
          </p:cNvPr>
          <p:cNvPicPr>
            <a:picLocks noGrp="1"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23953" y="1145412"/>
            <a:ext cx="6107413" cy="2985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972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DSC_0759.JPG">
            <a:extLst>
              <a:ext uri="{FF2B5EF4-FFF2-40B4-BE49-F238E27FC236}">
                <a16:creationId xmlns:a16="http://schemas.microsoft.com/office/drawing/2014/main" id="{4D7C191D-C2FD-9AD9-38E2-551D19E21E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0665" y="0"/>
            <a:ext cx="7742669" cy="5128850"/>
          </a:xfrm>
          <a:prstGeom prst="rect">
            <a:avLst/>
          </a:prstGeom>
        </p:spPr>
      </p:pic>
    </p:spTree>
    <p:extLst>
      <p:ext uri="{BB962C8B-B14F-4D97-AF65-F5344CB8AC3E}">
        <p14:creationId xmlns:p14="http://schemas.microsoft.com/office/powerpoint/2010/main" val="2112222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HLB Effects on Root Health</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234400" y="1217435"/>
            <a:ext cx="6221473" cy="1866623"/>
          </a:xfrm>
        </p:spPr>
        <p:txBody>
          <a:bodyPr>
            <a:normAutofit/>
          </a:bodyPr>
          <a:lstStyle/>
          <a:p>
            <a:pPr marL="0" indent="0">
              <a:lnSpc>
                <a:spcPct val="100000"/>
              </a:lnSpc>
              <a:spcBef>
                <a:spcPts val="0"/>
              </a:spcBef>
              <a:buNone/>
              <a:defRPr/>
            </a:pPr>
            <a:r>
              <a:rPr lang="en-US" sz="2800" b="1" dirty="0">
                <a:solidFill>
                  <a:prstClr val="black"/>
                </a:solidFill>
              </a:rPr>
              <a:t>UF/IFAS researchers </a:t>
            </a:r>
            <a:r>
              <a:rPr lang="en-US" sz="2800" dirty="0">
                <a:solidFill>
                  <a:prstClr val="black"/>
                </a:solidFill>
              </a:rPr>
              <a:t>discovered 30-40% root loss before above-ground symptoms apparent; limiting nutrient and water uptake</a:t>
            </a:r>
            <a:endParaRPr lang="en-US" sz="3281" dirty="0"/>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0662" y="4638866"/>
            <a:ext cx="1240703" cy="409610"/>
          </a:xfrm>
          <a:prstGeom prst="rect">
            <a:avLst/>
          </a:prstGeom>
        </p:spPr>
      </p:pic>
      <p:pic>
        <p:nvPicPr>
          <p:cNvPr id="6" name="Picture 5" descr="DSC_0759.JPG">
            <a:extLst>
              <a:ext uri="{FF2B5EF4-FFF2-40B4-BE49-F238E27FC236}">
                <a16:creationId xmlns:a16="http://schemas.microsoft.com/office/drawing/2014/main" id="{F74099AE-A135-58A1-9445-6931CD3479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20711" y="2636305"/>
            <a:ext cx="3641487" cy="2412171"/>
          </a:xfrm>
          <a:prstGeom prst="rect">
            <a:avLst/>
          </a:prstGeom>
        </p:spPr>
      </p:pic>
      <p:grpSp>
        <p:nvGrpSpPr>
          <p:cNvPr id="8" name="Group 7">
            <a:extLst>
              <a:ext uri="{FF2B5EF4-FFF2-40B4-BE49-F238E27FC236}">
                <a16:creationId xmlns:a16="http://schemas.microsoft.com/office/drawing/2014/main" id="{789AC06E-EB8F-2D3C-8F84-E669876ADDC8}"/>
              </a:ext>
            </a:extLst>
          </p:cNvPr>
          <p:cNvGrpSpPr/>
          <p:nvPr/>
        </p:nvGrpSpPr>
        <p:grpSpPr>
          <a:xfrm>
            <a:off x="6455873" y="1193225"/>
            <a:ext cx="2453727" cy="3265885"/>
            <a:chOff x="7617680" y="2930328"/>
            <a:chExt cx="2652651" cy="3463840"/>
          </a:xfrm>
        </p:grpSpPr>
        <p:pic>
          <p:nvPicPr>
            <p:cNvPr id="9" name="Picture 3">
              <a:extLst>
                <a:ext uri="{FF2B5EF4-FFF2-40B4-BE49-F238E27FC236}">
                  <a16:creationId xmlns:a16="http://schemas.microsoft.com/office/drawing/2014/main" id="{EB1D1DE3-73BA-8070-6E41-4DF16EAD68D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17680" y="2930328"/>
              <a:ext cx="2652651" cy="34638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B347C6-978B-9906-29A7-2231C945FCCA}"/>
                </a:ext>
              </a:extLst>
            </p:cNvPr>
            <p:cNvSpPr txBox="1"/>
            <p:nvPr/>
          </p:nvSpPr>
          <p:spPr>
            <a:xfrm>
              <a:off x="9536859" y="3030003"/>
              <a:ext cx="609600" cy="384163"/>
            </a:xfrm>
            <a:prstGeom prst="rect">
              <a:avLst/>
            </a:prstGeom>
            <a:solidFill>
              <a:schemeClr val="bg1"/>
            </a:solidFill>
          </p:spPr>
          <p:txBody>
            <a:bodyPr wrap="square" rtlCol="0">
              <a:spAutoFit/>
            </a:bodyPr>
            <a:lstStyle/>
            <a:p>
              <a:pPr algn="ctr"/>
              <a:r>
                <a:rPr lang="en-US" sz="1350" b="1" dirty="0"/>
                <a:t>HLB</a:t>
              </a:r>
            </a:p>
          </p:txBody>
        </p:sp>
        <p:sp>
          <p:nvSpPr>
            <p:cNvPr id="11" name="TextBox 10">
              <a:extLst>
                <a:ext uri="{FF2B5EF4-FFF2-40B4-BE49-F238E27FC236}">
                  <a16:creationId xmlns:a16="http://schemas.microsoft.com/office/drawing/2014/main" id="{9E56311E-4020-3D76-261D-B98A3BDD7B52}"/>
                </a:ext>
              </a:extLst>
            </p:cNvPr>
            <p:cNvSpPr txBox="1"/>
            <p:nvPr/>
          </p:nvSpPr>
          <p:spPr>
            <a:xfrm>
              <a:off x="9536859" y="4792309"/>
              <a:ext cx="609600" cy="384163"/>
            </a:xfrm>
            <a:prstGeom prst="rect">
              <a:avLst/>
            </a:prstGeom>
            <a:solidFill>
              <a:schemeClr val="bg1"/>
            </a:solidFill>
          </p:spPr>
          <p:txBody>
            <a:bodyPr wrap="square" rtlCol="0">
              <a:spAutoFit/>
            </a:bodyPr>
            <a:lstStyle/>
            <a:p>
              <a:pPr algn="ctr"/>
              <a:r>
                <a:rPr lang="en-US" sz="1350" b="1" dirty="0"/>
                <a:t>HLY</a:t>
              </a:r>
            </a:p>
          </p:txBody>
        </p:sp>
      </p:grpSp>
    </p:spTree>
    <p:extLst>
      <p:ext uri="{BB962C8B-B14F-4D97-AF65-F5344CB8AC3E}">
        <p14:creationId xmlns:p14="http://schemas.microsoft.com/office/powerpoint/2010/main" val="8141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03331-2865-1E58-AB7B-FB701646E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358C2-41CE-371F-965E-A9BCF489AF38}"/>
              </a:ext>
            </a:extLst>
          </p:cNvPr>
          <p:cNvSpPr>
            <a:spLocks noGrp="1"/>
          </p:cNvSpPr>
          <p:nvPr>
            <p:ph type="title"/>
          </p:nvPr>
        </p:nvSpPr>
        <p:spPr>
          <a:xfrm>
            <a:off x="40732" y="424260"/>
            <a:ext cx="6863788" cy="923093"/>
          </a:xfrm>
        </p:spPr>
        <p:txBody>
          <a:bodyPr>
            <a:noAutofit/>
          </a:bodyPr>
          <a:lstStyle/>
          <a:p>
            <a:r>
              <a:rPr lang="en-US" sz="3200" b="1" dirty="0">
                <a:solidFill>
                  <a:srgbClr val="0021A5"/>
                </a:solidFill>
                <a:latin typeface="+mn-lt"/>
              </a:rPr>
              <a:t>How the HLB pathogen causes disease</a:t>
            </a:r>
          </a:p>
        </p:txBody>
      </p:sp>
      <p:sp>
        <p:nvSpPr>
          <p:cNvPr id="4" name="Rectangle 3">
            <a:extLst>
              <a:ext uri="{FF2B5EF4-FFF2-40B4-BE49-F238E27FC236}">
                <a16:creationId xmlns:a16="http://schemas.microsoft.com/office/drawing/2014/main" id="{CF742E03-1DFC-DFD9-327C-011367A9F2CA}"/>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9" name="Picture 8" descr="A screenshot of a computer&#10;&#10;Description automatically generated">
            <a:extLst>
              <a:ext uri="{FF2B5EF4-FFF2-40B4-BE49-F238E27FC236}">
                <a16:creationId xmlns:a16="http://schemas.microsoft.com/office/drawing/2014/main" id="{5EDEE29B-0B4C-801D-BE2A-38CC07A311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7578" y="1259076"/>
            <a:ext cx="6863788" cy="3869774"/>
          </a:xfrm>
          <a:prstGeom prst="rect">
            <a:avLst/>
          </a:prstGeom>
        </p:spPr>
      </p:pic>
      <p:sp>
        <p:nvSpPr>
          <p:cNvPr id="10" name="TextBox 9">
            <a:extLst>
              <a:ext uri="{FF2B5EF4-FFF2-40B4-BE49-F238E27FC236}">
                <a16:creationId xmlns:a16="http://schemas.microsoft.com/office/drawing/2014/main" id="{5CF021E8-5E58-AD63-D6E7-5CC3A9CF995D}"/>
              </a:ext>
            </a:extLst>
          </p:cNvPr>
          <p:cNvSpPr txBox="1"/>
          <p:nvPr/>
        </p:nvSpPr>
        <p:spPr>
          <a:xfrm>
            <a:off x="442952" y="2248584"/>
            <a:ext cx="2581155" cy="646331"/>
          </a:xfrm>
          <a:prstGeom prst="rect">
            <a:avLst/>
          </a:prstGeom>
          <a:noFill/>
        </p:spPr>
        <p:txBody>
          <a:bodyPr wrap="square" rtlCol="0">
            <a:spAutoFit/>
          </a:bodyPr>
          <a:lstStyle/>
          <a:p>
            <a:r>
              <a:rPr lang="en-US" dirty="0"/>
              <a:t>Nature Communications  13 (1), 529 (2022)</a:t>
            </a:r>
          </a:p>
        </p:txBody>
      </p:sp>
      <p:sp>
        <p:nvSpPr>
          <p:cNvPr id="12" name="TextBox 11">
            <a:extLst>
              <a:ext uri="{FF2B5EF4-FFF2-40B4-BE49-F238E27FC236}">
                <a16:creationId xmlns:a16="http://schemas.microsoft.com/office/drawing/2014/main" id="{E5D88492-8F42-9202-0D7F-E59DF7E18E9E}"/>
              </a:ext>
            </a:extLst>
          </p:cNvPr>
          <p:cNvSpPr txBox="1"/>
          <p:nvPr/>
        </p:nvSpPr>
        <p:spPr>
          <a:xfrm>
            <a:off x="272005" y="3009297"/>
            <a:ext cx="4572000" cy="276999"/>
          </a:xfrm>
          <a:prstGeom prst="rect">
            <a:avLst/>
          </a:prstGeom>
          <a:noFill/>
        </p:spPr>
        <p:txBody>
          <a:bodyPr wrap="square">
            <a:spAutoFit/>
          </a:bodyPr>
          <a:lstStyle/>
          <a:p>
            <a:r>
              <a:rPr lang="en-US" sz="1200" b="0" i="0" u="none" strike="noStrike" dirty="0">
                <a:solidFill>
                  <a:srgbClr val="222222"/>
                </a:solidFill>
                <a:effectLst/>
                <a:latin typeface="-apple-system"/>
              </a:rPr>
              <a:t>https://</a:t>
            </a:r>
            <a:r>
              <a:rPr lang="en-US" sz="1200" b="0" i="0" u="none" strike="noStrike" dirty="0" err="1">
                <a:solidFill>
                  <a:srgbClr val="222222"/>
                </a:solidFill>
                <a:effectLst/>
                <a:latin typeface="-apple-system"/>
              </a:rPr>
              <a:t>doi.org</a:t>
            </a:r>
            <a:r>
              <a:rPr lang="en-US" sz="1200" b="0" i="0" u="none" strike="noStrike" dirty="0">
                <a:solidFill>
                  <a:srgbClr val="222222"/>
                </a:solidFill>
                <a:effectLst/>
                <a:latin typeface="-apple-system"/>
              </a:rPr>
              <a:t>/10.1038/s41467-022-28189-9</a:t>
            </a:r>
            <a:endParaRPr lang="en-US" sz="1200" dirty="0"/>
          </a:p>
        </p:txBody>
      </p:sp>
      <p:sp>
        <p:nvSpPr>
          <p:cNvPr id="14" name="TextBox 13">
            <a:extLst>
              <a:ext uri="{FF2B5EF4-FFF2-40B4-BE49-F238E27FC236}">
                <a16:creationId xmlns:a16="http://schemas.microsoft.com/office/drawing/2014/main" id="{3D1778B1-D171-8223-2927-97163DBEA7E1}"/>
              </a:ext>
            </a:extLst>
          </p:cNvPr>
          <p:cNvSpPr txBox="1"/>
          <p:nvPr/>
        </p:nvSpPr>
        <p:spPr>
          <a:xfrm>
            <a:off x="7014258" y="544010"/>
            <a:ext cx="1898248" cy="461665"/>
          </a:xfrm>
          <a:prstGeom prst="rect">
            <a:avLst/>
          </a:prstGeom>
          <a:noFill/>
        </p:spPr>
        <p:txBody>
          <a:bodyPr wrap="square" rtlCol="0">
            <a:spAutoFit/>
          </a:bodyPr>
          <a:lstStyle/>
          <a:p>
            <a:r>
              <a:rPr lang="en-US" sz="2400" b="1" dirty="0">
                <a:solidFill>
                  <a:schemeClr val="accent1"/>
                </a:solidFill>
              </a:rPr>
              <a:t>(Nian Wang)</a:t>
            </a:r>
          </a:p>
        </p:txBody>
      </p:sp>
    </p:spTree>
    <p:extLst>
      <p:ext uri="{BB962C8B-B14F-4D97-AF65-F5344CB8AC3E}">
        <p14:creationId xmlns:p14="http://schemas.microsoft.com/office/powerpoint/2010/main" val="1323061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E34D-8F8C-E9C2-0F49-5D941128B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0B0A6-0B8F-96B0-44B7-99252DCC5318}"/>
              </a:ext>
            </a:extLst>
          </p:cNvPr>
          <p:cNvSpPr>
            <a:spLocks noGrp="1"/>
          </p:cNvSpPr>
          <p:nvPr>
            <p:ph type="title"/>
          </p:nvPr>
        </p:nvSpPr>
        <p:spPr>
          <a:xfrm>
            <a:off x="46888" y="437542"/>
            <a:ext cx="6909497" cy="923093"/>
          </a:xfrm>
        </p:spPr>
        <p:txBody>
          <a:bodyPr>
            <a:noAutofit/>
          </a:bodyPr>
          <a:lstStyle/>
          <a:p>
            <a:r>
              <a:rPr lang="en-US" sz="3200" b="1" dirty="0">
                <a:solidFill>
                  <a:srgbClr val="0021A5"/>
                </a:solidFill>
                <a:latin typeface="+mn-lt"/>
              </a:rPr>
              <a:t>How the HLB pathogen causes disease</a:t>
            </a:r>
          </a:p>
        </p:txBody>
      </p:sp>
      <p:sp>
        <p:nvSpPr>
          <p:cNvPr id="4" name="Rectangle 3">
            <a:extLst>
              <a:ext uri="{FF2B5EF4-FFF2-40B4-BE49-F238E27FC236}">
                <a16:creationId xmlns:a16="http://schemas.microsoft.com/office/drawing/2014/main" id="{A43980FE-16AD-B6B7-5EE8-7A0447510E57}"/>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5" name="Picture 4" descr="A white background with green arrows and black text&#10;&#10;Description automatically generated">
            <a:extLst>
              <a:ext uri="{FF2B5EF4-FFF2-40B4-BE49-F238E27FC236}">
                <a16:creationId xmlns:a16="http://schemas.microsoft.com/office/drawing/2014/main" id="{CE580672-CF46-3C73-69CC-04F9C78162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888" y="1620456"/>
            <a:ext cx="9097112" cy="2502145"/>
          </a:xfrm>
          <a:prstGeom prst="rect">
            <a:avLst/>
          </a:prstGeom>
        </p:spPr>
      </p:pic>
      <p:pic>
        <p:nvPicPr>
          <p:cNvPr id="6" name="Picture 5" descr="A blue and orange text on a black background&#10;&#10;Description automatically generated">
            <a:extLst>
              <a:ext uri="{FF2B5EF4-FFF2-40B4-BE49-F238E27FC236}">
                <a16:creationId xmlns:a16="http://schemas.microsoft.com/office/drawing/2014/main" id="{613D5B47-FEAD-6BF4-F2DC-A7EA085F64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156" y="4597430"/>
            <a:ext cx="1366210" cy="451045"/>
          </a:xfrm>
          <a:prstGeom prst="rect">
            <a:avLst/>
          </a:prstGeom>
        </p:spPr>
      </p:pic>
      <p:sp>
        <p:nvSpPr>
          <p:cNvPr id="8" name="TextBox 7">
            <a:extLst>
              <a:ext uri="{FF2B5EF4-FFF2-40B4-BE49-F238E27FC236}">
                <a16:creationId xmlns:a16="http://schemas.microsoft.com/office/drawing/2014/main" id="{1F7A248C-4BCE-EE6D-E183-1378A2210E75}"/>
              </a:ext>
            </a:extLst>
          </p:cNvPr>
          <p:cNvSpPr txBox="1"/>
          <p:nvPr/>
        </p:nvSpPr>
        <p:spPr>
          <a:xfrm>
            <a:off x="7014258" y="544010"/>
            <a:ext cx="1898248" cy="461665"/>
          </a:xfrm>
          <a:prstGeom prst="rect">
            <a:avLst/>
          </a:prstGeom>
          <a:noFill/>
        </p:spPr>
        <p:txBody>
          <a:bodyPr wrap="square" rtlCol="0">
            <a:spAutoFit/>
          </a:bodyPr>
          <a:lstStyle/>
          <a:p>
            <a:r>
              <a:rPr lang="en-US" sz="2400" b="1" dirty="0">
                <a:solidFill>
                  <a:schemeClr val="accent1"/>
                </a:solidFill>
              </a:rPr>
              <a:t>(Nian Wang)</a:t>
            </a:r>
          </a:p>
        </p:txBody>
      </p:sp>
    </p:spTree>
    <p:extLst>
      <p:ext uri="{BB962C8B-B14F-4D97-AF65-F5344CB8AC3E}">
        <p14:creationId xmlns:p14="http://schemas.microsoft.com/office/powerpoint/2010/main" val="171027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6EF7-60CE-E2FD-7BD7-44ECEFF58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8E085-4834-0CFE-2514-C9A271C518CC}"/>
              </a:ext>
            </a:extLst>
          </p:cNvPr>
          <p:cNvSpPr>
            <a:spLocks noGrp="1"/>
          </p:cNvSpPr>
          <p:nvPr>
            <p:ph type="title"/>
          </p:nvPr>
        </p:nvSpPr>
        <p:spPr>
          <a:xfrm>
            <a:off x="14687" y="370753"/>
            <a:ext cx="8588414" cy="923093"/>
          </a:xfrm>
        </p:spPr>
        <p:txBody>
          <a:bodyPr>
            <a:noAutofit/>
          </a:bodyPr>
          <a:lstStyle/>
          <a:p>
            <a:r>
              <a:rPr lang="en-US" sz="3200" b="1" dirty="0">
                <a:solidFill>
                  <a:srgbClr val="0021A5"/>
                </a:solidFill>
                <a:latin typeface="+mn-lt"/>
              </a:rPr>
              <a:t>How the HLB pathogen causes disease</a:t>
            </a:r>
          </a:p>
        </p:txBody>
      </p:sp>
      <p:sp>
        <p:nvSpPr>
          <p:cNvPr id="4" name="Rectangle 3">
            <a:extLst>
              <a:ext uri="{FF2B5EF4-FFF2-40B4-BE49-F238E27FC236}">
                <a16:creationId xmlns:a16="http://schemas.microsoft.com/office/drawing/2014/main" id="{A8C2FD95-81B7-B941-E274-B27DA711E3B7}"/>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5" name="Picture 4" descr="A close-up of a magnifying glass&#10;&#10;Description automatically generated">
            <a:extLst>
              <a:ext uri="{FF2B5EF4-FFF2-40B4-BE49-F238E27FC236}">
                <a16:creationId xmlns:a16="http://schemas.microsoft.com/office/drawing/2014/main" id="{FDA10F4E-9811-30AE-1684-B51BD38EAE2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042" y="1240339"/>
            <a:ext cx="9005323" cy="3773452"/>
          </a:xfrm>
          <a:prstGeom prst="rect">
            <a:avLst/>
          </a:prstGeom>
        </p:spPr>
      </p:pic>
      <p:pic>
        <p:nvPicPr>
          <p:cNvPr id="6" name="Picture 5" descr="A blue and orange text on a black background&#10;&#10;Description automatically generated">
            <a:extLst>
              <a:ext uri="{FF2B5EF4-FFF2-40B4-BE49-F238E27FC236}">
                <a16:creationId xmlns:a16="http://schemas.microsoft.com/office/drawing/2014/main" id="{629C7DA4-FEA8-AC93-06E6-D2670BEBFB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156" y="4597430"/>
            <a:ext cx="1366210" cy="451045"/>
          </a:xfrm>
          <a:prstGeom prst="rect">
            <a:avLst/>
          </a:prstGeom>
        </p:spPr>
      </p:pic>
      <p:sp>
        <p:nvSpPr>
          <p:cNvPr id="7" name="TextBox 6">
            <a:extLst>
              <a:ext uri="{FF2B5EF4-FFF2-40B4-BE49-F238E27FC236}">
                <a16:creationId xmlns:a16="http://schemas.microsoft.com/office/drawing/2014/main" id="{7602C574-8A98-4118-CF1E-C6C6873E5E30}"/>
              </a:ext>
            </a:extLst>
          </p:cNvPr>
          <p:cNvSpPr txBox="1"/>
          <p:nvPr/>
        </p:nvSpPr>
        <p:spPr>
          <a:xfrm>
            <a:off x="7014258" y="544010"/>
            <a:ext cx="1898248" cy="461665"/>
          </a:xfrm>
          <a:prstGeom prst="rect">
            <a:avLst/>
          </a:prstGeom>
          <a:noFill/>
        </p:spPr>
        <p:txBody>
          <a:bodyPr wrap="square" rtlCol="0">
            <a:spAutoFit/>
          </a:bodyPr>
          <a:lstStyle/>
          <a:p>
            <a:r>
              <a:rPr lang="en-US" sz="2400" b="1" dirty="0">
                <a:solidFill>
                  <a:schemeClr val="accent1"/>
                </a:solidFill>
              </a:rPr>
              <a:t>(Nian Wang)</a:t>
            </a:r>
          </a:p>
        </p:txBody>
      </p:sp>
    </p:spTree>
    <p:extLst>
      <p:ext uri="{BB962C8B-B14F-4D97-AF65-F5344CB8AC3E}">
        <p14:creationId xmlns:p14="http://schemas.microsoft.com/office/powerpoint/2010/main" val="3122606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442952" y="1126205"/>
            <a:ext cx="8588414" cy="923093"/>
          </a:xfrm>
        </p:spPr>
        <p:txBody>
          <a:bodyPr>
            <a:noAutofit/>
          </a:bodyPr>
          <a:lstStyle/>
          <a:p>
            <a:r>
              <a:rPr lang="en-US" sz="4400" b="1" dirty="0">
                <a:solidFill>
                  <a:srgbClr val="0021A5"/>
                </a:solidFill>
                <a:latin typeface="+mn-lt"/>
              </a:rPr>
              <a:t>How to Survive with Endemic HLB?</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5156" y="4597430"/>
            <a:ext cx="1366210" cy="451045"/>
          </a:xfrm>
          <a:prstGeom prst="rect">
            <a:avLst/>
          </a:prstGeom>
        </p:spPr>
      </p:pic>
      <p:sp>
        <p:nvSpPr>
          <p:cNvPr id="8" name="Content Placeholder 7">
            <a:extLst>
              <a:ext uri="{FF2B5EF4-FFF2-40B4-BE49-F238E27FC236}">
                <a16:creationId xmlns:a16="http://schemas.microsoft.com/office/drawing/2014/main" id="{91B35BB4-3EFE-351C-3741-31621F233F89}"/>
              </a:ext>
            </a:extLst>
          </p:cNvPr>
          <p:cNvSpPr>
            <a:spLocks noGrp="1"/>
          </p:cNvSpPr>
          <p:nvPr>
            <p:ph idx="1"/>
          </p:nvPr>
        </p:nvSpPr>
        <p:spPr>
          <a:xfrm>
            <a:off x="1627690" y="2523350"/>
            <a:ext cx="6509313" cy="1006997"/>
          </a:xfrm>
        </p:spPr>
        <p:txBody>
          <a:bodyPr>
            <a:normAutofit/>
          </a:bodyPr>
          <a:lstStyle/>
          <a:p>
            <a:pPr marL="0" indent="0">
              <a:buNone/>
            </a:pPr>
            <a:r>
              <a:rPr lang="en-US" sz="4000" b="1" dirty="0"/>
              <a:t>What’s working in Florida?</a:t>
            </a:r>
          </a:p>
        </p:txBody>
      </p:sp>
    </p:spTree>
    <p:extLst>
      <p:ext uri="{BB962C8B-B14F-4D97-AF65-F5344CB8AC3E}">
        <p14:creationId xmlns:p14="http://schemas.microsoft.com/office/powerpoint/2010/main" val="3450157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Psyllid Management</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8430" y="4416932"/>
            <a:ext cx="1912936" cy="631543"/>
          </a:xfrm>
          <a:prstGeom prst="rect">
            <a:avLst/>
          </a:prstGeom>
        </p:spPr>
      </p:pic>
      <p:pic>
        <p:nvPicPr>
          <p:cNvPr id="6" name="Picture 2" descr="Asian citrus psyllid001c">
            <a:extLst>
              <a:ext uri="{FF2B5EF4-FFF2-40B4-BE49-F238E27FC236}">
                <a16:creationId xmlns:a16="http://schemas.microsoft.com/office/drawing/2014/main" id="{129C51E2-C34B-0917-4327-D20B0D1F50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4400" y="1428207"/>
            <a:ext cx="415048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641E7C38-A320-57AA-4F26-057D7B121EF0}"/>
              </a:ext>
            </a:extLst>
          </p:cNvPr>
          <p:cNvSpPr txBox="1"/>
          <p:nvPr/>
        </p:nvSpPr>
        <p:spPr>
          <a:xfrm>
            <a:off x="4742903" y="743946"/>
            <a:ext cx="4062047" cy="2677656"/>
          </a:xfrm>
          <a:prstGeom prst="rect">
            <a:avLst/>
          </a:prstGeom>
          <a:noFill/>
        </p:spPr>
        <p:txBody>
          <a:bodyPr wrap="square" rtlCol="0">
            <a:spAutoFit/>
          </a:bodyPr>
          <a:lstStyle/>
          <a:p>
            <a:r>
              <a:rPr lang="en-US" sz="2800" b="1" dirty="0"/>
              <a:t>Where HLB is endemic:</a:t>
            </a:r>
          </a:p>
          <a:p>
            <a:pPr marL="457200" indent="-457200">
              <a:buFont typeface="Arial" panose="020B0604020202020204" pitchFamily="34" charset="0"/>
              <a:buChar char="•"/>
            </a:pPr>
            <a:r>
              <a:rPr lang="en-US" sz="2800" dirty="0"/>
              <a:t>Low levels of psyllids can be tolerated</a:t>
            </a:r>
          </a:p>
          <a:p>
            <a:pPr marL="457200" indent="-457200">
              <a:buFont typeface="Arial" panose="020B0604020202020204" pitchFamily="34" charset="0"/>
              <a:buChar char="•"/>
            </a:pPr>
            <a:r>
              <a:rPr lang="en-US" sz="2800" dirty="0"/>
              <a:t>Control needed when populations increasing to high levels</a:t>
            </a:r>
          </a:p>
        </p:txBody>
      </p:sp>
    </p:spTree>
    <p:extLst>
      <p:ext uri="{BB962C8B-B14F-4D97-AF65-F5344CB8AC3E}">
        <p14:creationId xmlns:p14="http://schemas.microsoft.com/office/powerpoint/2010/main" val="885572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0" y="1"/>
            <a:ext cx="9144000" cy="411956"/>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497F0526-F56D-1DA7-DFFE-F9ABD9C358D2}"/>
              </a:ext>
            </a:extLst>
          </p:cNvPr>
          <p:cNvSpPr>
            <a:spLocks noGrp="1"/>
          </p:cNvSpPr>
          <p:nvPr>
            <p:ph type="title"/>
          </p:nvPr>
        </p:nvSpPr>
        <p:spPr>
          <a:xfrm>
            <a:off x="887068" y="-283776"/>
            <a:ext cx="7628282" cy="994172"/>
          </a:xfrm>
        </p:spPr>
        <p:txBody>
          <a:bodyPr/>
          <a:lstStyle/>
          <a:p>
            <a:r>
              <a:rPr lang="en-US" dirty="0">
                <a:solidFill>
                  <a:schemeClr val="bg1"/>
                </a:solidFill>
              </a:rPr>
              <a:t>Timing using thresholds (</a:t>
            </a:r>
            <a:r>
              <a:rPr lang="en-US" dirty="0" err="1">
                <a:solidFill>
                  <a:schemeClr val="bg1"/>
                </a:solidFill>
              </a:rPr>
              <a:t>Stelinski</a:t>
            </a:r>
            <a:r>
              <a:rPr lang="en-US" dirty="0">
                <a:solidFill>
                  <a:schemeClr val="bg1"/>
                </a:solidFill>
              </a:rPr>
              <a:t> Lab)</a:t>
            </a:r>
          </a:p>
        </p:txBody>
      </p:sp>
      <p:sp>
        <p:nvSpPr>
          <p:cNvPr id="10" name="TextBox 4">
            <a:extLst>
              <a:ext uri="{FF2B5EF4-FFF2-40B4-BE49-F238E27FC236}">
                <a16:creationId xmlns:a16="http://schemas.microsoft.com/office/drawing/2014/main" id="{AAA42C11-A8E9-306B-1C19-E77A7E47C394}"/>
              </a:ext>
            </a:extLst>
          </p:cNvPr>
          <p:cNvSpPr txBox="1">
            <a:spLocks noChangeArrowheads="1"/>
          </p:cNvSpPr>
          <p:nvPr/>
        </p:nvSpPr>
        <p:spPr bwMode="auto">
          <a:xfrm>
            <a:off x="5921850" y="4124941"/>
            <a:ext cx="1102322" cy="276999"/>
          </a:xfrm>
          <a:prstGeom prst="rect">
            <a:avLst/>
          </a:prstGeom>
          <a:noFill/>
          <a:ln>
            <a:noFill/>
          </a:ln>
        </p:spPr>
        <p:txBody>
          <a:bodyPr wrap="square">
            <a:spAutoFit/>
          </a:bodyPr>
          <a:lstStyle>
            <a:lvl1pPr defTabSz="457200" eaLnBrk="0" hangingPunct="0">
              <a:defRPr sz="2400">
                <a:solidFill>
                  <a:schemeClr val="tx1"/>
                </a:solidFill>
                <a:latin typeface="Comic Sans MS" charset="0"/>
                <a:ea typeface="ＭＳ Ｐゴシック" charset="0"/>
                <a:cs typeface="ＭＳ Ｐゴシック" charset="0"/>
              </a:defRPr>
            </a:lvl1pPr>
            <a:lvl2pPr marL="742950" indent="-285750" defTabSz="457200" eaLnBrk="0" hangingPunct="0">
              <a:defRPr sz="2400">
                <a:solidFill>
                  <a:schemeClr val="tx1"/>
                </a:solidFill>
                <a:latin typeface="Comic Sans MS" charset="0"/>
                <a:ea typeface="ＭＳ Ｐゴシック" charset="0"/>
              </a:defRPr>
            </a:lvl2pPr>
            <a:lvl3pPr marL="1143000" indent="-228600" defTabSz="457200" eaLnBrk="0" hangingPunct="0">
              <a:defRPr sz="2400">
                <a:solidFill>
                  <a:schemeClr val="tx1"/>
                </a:solidFill>
                <a:latin typeface="Comic Sans MS" charset="0"/>
                <a:ea typeface="ＭＳ Ｐゴシック" charset="0"/>
              </a:defRPr>
            </a:lvl3pPr>
            <a:lvl4pPr marL="1600200" indent="-228600" defTabSz="457200" eaLnBrk="0" hangingPunct="0">
              <a:defRPr sz="2400">
                <a:solidFill>
                  <a:schemeClr val="tx1"/>
                </a:solidFill>
                <a:latin typeface="Comic Sans MS" charset="0"/>
                <a:ea typeface="ＭＳ Ｐゴシック" charset="0"/>
              </a:defRPr>
            </a:lvl4pPr>
            <a:lvl5pPr marL="2057400" indent="-228600" defTabSz="4572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defRPr/>
            </a:pPr>
            <a:r>
              <a:rPr lang="en-US" sz="1200">
                <a:solidFill>
                  <a:schemeClr val="bg1"/>
                </a:solidFill>
                <a:latin typeface="+mj-lt"/>
                <a:cs typeface="Arial" charset="0"/>
              </a:rPr>
              <a:t>Photo: D. Hall</a:t>
            </a:r>
          </a:p>
        </p:txBody>
      </p:sp>
      <p:cxnSp>
        <p:nvCxnSpPr>
          <p:cNvPr id="11" name="Straight Connector 10">
            <a:extLst>
              <a:ext uri="{FF2B5EF4-FFF2-40B4-BE49-F238E27FC236}">
                <a16:creationId xmlns:a16="http://schemas.microsoft.com/office/drawing/2014/main" id="{2E6F0C24-850D-8563-0B77-936807651866}"/>
              </a:ext>
            </a:extLst>
          </p:cNvPr>
          <p:cNvCxnSpPr/>
          <p:nvPr/>
        </p:nvCxnSpPr>
        <p:spPr>
          <a:xfrm flipV="1">
            <a:off x="1019175" y="1433836"/>
            <a:ext cx="7144" cy="12256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B118ADE-A178-9ED9-593E-65B9C90E510B}"/>
              </a:ext>
            </a:extLst>
          </p:cNvPr>
          <p:cNvCxnSpPr>
            <a:cxnSpLocks/>
            <a:endCxn id="16" idx="3"/>
          </p:cNvCxnSpPr>
          <p:nvPr/>
        </p:nvCxnSpPr>
        <p:spPr>
          <a:xfrm flipH="1">
            <a:off x="985990" y="2407783"/>
            <a:ext cx="4642975" cy="909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6CCDA4F-0B5A-1D28-AF85-1CFE404A0A2C}"/>
              </a:ext>
            </a:extLst>
          </p:cNvPr>
          <p:cNvCxnSpPr>
            <a:cxnSpLocks/>
          </p:cNvCxnSpPr>
          <p:nvPr/>
        </p:nvCxnSpPr>
        <p:spPr>
          <a:xfrm flipH="1" flipV="1">
            <a:off x="1018426" y="2154722"/>
            <a:ext cx="4603395" cy="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0CEBD8-A341-22DB-4D2B-7F23E82C5FCA}"/>
              </a:ext>
            </a:extLst>
          </p:cNvPr>
          <p:cNvCxnSpPr>
            <a:cxnSpLocks/>
          </p:cNvCxnSpPr>
          <p:nvPr/>
        </p:nvCxnSpPr>
        <p:spPr>
          <a:xfrm flipH="1">
            <a:off x="986293" y="1692443"/>
            <a:ext cx="464479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CEFB06F-1FFF-8FF1-4EF1-8D9DD7B33731}"/>
              </a:ext>
            </a:extLst>
          </p:cNvPr>
          <p:cNvSpPr txBox="1"/>
          <p:nvPr/>
        </p:nvSpPr>
        <p:spPr>
          <a:xfrm rot="16200000">
            <a:off x="-193923" y="1747615"/>
            <a:ext cx="1440670" cy="253916"/>
          </a:xfrm>
          <a:prstGeom prst="rect">
            <a:avLst/>
          </a:prstGeom>
          <a:noFill/>
        </p:spPr>
        <p:txBody>
          <a:bodyPr wrap="square" rtlCol="0">
            <a:spAutoFit/>
          </a:bodyPr>
          <a:lstStyle/>
          <a:p>
            <a:r>
              <a:rPr lang="en-US" sz="1050" dirty="0">
                <a:latin typeface="Calibri" panose="020F0502020204030204" pitchFamily="34" charset="0"/>
                <a:cs typeface="Calibri" panose="020F0502020204030204" pitchFamily="34" charset="0"/>
              </a:rPr>
              <a:t>Average ACP / tap </a:t>
            </a:r>
          </a:p>
        </p:txBody>
      </p:sp>
      <p:sp>
        <p:nvSpPr>
          <p:cNvPr id="16" name="TextBox 15">
            <a:extLst>
              <a:ext uri="{FF2B5EF4-FFF2-40B4-BE49-F238E27FC236}">
                <a16:creationId xmlns:a16="http://schemas.microsoft.com/office/drawing/2014/main" id="{9413BFB7-E61D-B77E-D09A-4AD5ED04AE1A}"/>
              </a:ext>
            </a:extLst>
          </p:cNvPr>
          <p:cNvSpPr txBox="1"/>
          <p:nvPr/>
        </p:nvSpPr>
        <p:spPr>
          <a:xfrm>
            <a:off x="591897" y="2290996"/>
            <a:ext cx="394093" cy="415498"/>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0.05</a:t>
            </a:r>
          </a:p>
        </p:txBody>
      </p:sp>
      <p:sp>
        <p:nvSpPr>
          <p:cNvPr id="17" name="TextBox 16">
            <a:extLst>
              <a:ext uri="{FF2B5EF4-FFF2-40B4-BE49-F238E27FC236}">
                <a16:creationId xmlns:a16="http://schemas.microsoft.com/office/drawing/2014/main" id="{EB26AE72-B122-02D7-8EC6-405445E619BB}"/>
              </a:ext>
            </a:extLst>
          </p:cNvPr>
          <p:cNvSpPr txBox="1"/>
          <p:nvPr/>
        </p:nvSpPr>
        <p:spPr>
          <a:xfrm>
            <a:off x="652135" y="2047720"/>
            <a:ext cx="366291" cy="253916"/>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0.1</a:t>
            </a:r>
          </a:p>
        </p:txBody>
      </p:sp>
      <p:sp>
        <p:nvSpPr>
          <p:cNvPr id="18" name="TextBox 17">
            <a:extLst>
              <a:ext uri="{FF2B5EF4-FFF2-40B4-BE49-F238E27FC236}">
                <a16:creationId xmlns:a16="http://schemas.microsoft.com/office/drawing/2014/main" id="{FBF69A20-F570-F490-CC7A-F166EDED3EB8}"/>
              </a:ext>
            </a:extLst>
          </p:cNvPr>
          <p:cNvSpPr txBox="1"/>
          <p:nvPr/>
        </p:nvSpPr>
        <p:spPr>
          <a:xfrm>
            <a:off x="621635" y="1821608"/>
            <a:ext cx="396790" cy="415498"/>
          </a:xfrm>
          <a:prstGeom prst="rect">
            <a:avLst/>
          </a:prstGeom>
          <a:noFill/>
        </p:spPr>
        <p:txBody>
          <a:bodyPr wrap="square" rtlCol="0">
            <a:spAutoFit/>
          </a:bodyPr>
          <a:lstStyle/>
          <a:p>
            <a:r>
              <a:rPr lang="en-US" sz="1050" b="1" dirty="0">
                <a:latin typeface="Calibri" panose="020F0502020204030204" pitchFamily="34" charset="0"/>
                <a:cs typeface="Calibri" panose="020F0502020204030204" pitchFamily="34" charset="0"/>
              </a:rPr>
              <a:t>0.15</a:t>
            </a:r>
          </a:p>
        </p:txBody>
      </p:sp>
      <p:sp>
        <p:nvSpPr>
          <p:cNvPr id="19" name="TextBox 18">
            <a:extLst>
              <a:ext uri="{FF2B5EF4-FFF2-40B4-BE49-F238E27FC236}">
                <a16:creationId xmlns:a16="http://schemas.microsoft.com/office/drawing/2014/main" id="{9F354306-7954-126F-5EF1-1F276588C0A4}"/>
              </a:ext>
            </a:extLst>
          </p:cNvPr>
          <p:cNvSpPr txBox="1"/>
          <p:nvPr/>
        </p:nvSpPr>
        <p:spPr>
          <a:xfrm>
            <a:off x="666036" y="1590884"/>
            <a:ext cx="366291" cy="253916"/>
          </a:xfrm>
          <a:prstGeom prst="rect">
            <a:avLst/>
          </a:prstGeom>
          <a:noFill/>
        </p:spPr>
        <p:txBody>
          <a:bodyPr wrap="square" rtlCol="0">
            <a:spAutoFit/>
          </a:bodyPr>
          <a:lstStyle/>
          <a:p>
            <a:r>
              <a:rPr lang="en-US" sz="1050" b="1" dirty="0">
                <a:solidFill>
                  <a:srgbClr val="C00000"/>
                </a:solidFill>
                <a:latin typeface="Calibri" panose="020F0502020204030204" pitchFamily="34" charset="0"/>
                <a:cs typeface="Calibri" panose="020F0502020204030204" pitchFamily="34" charset="0"/>
              </a:rPr>
              <a:t>0.2</a:t>
            </a:r>
          </a:p>
        </p:txBody>
      </p:sp>
      <p:cxnSp>
        <p:nvCxnSpPr>
          <p:cNvPr id="20" name="Straight Arrow Connector 19">
            <a:extLst>
              <a:ext uri="{FF2B5EF4-FFF2-40B4-BE49-F238E27FC236}">
                <a16:creationId xmlns:a16="http://schemas.microsoft.com/office/drawing/2014/main" id="{A1822453-EE22-AB9D-A71F-9568E1F3201D}"/>
              </a:ext>
            </a:extLst>
          </p:cNvPr>
          <p:cNvCxnSpPr/>
          <p:nvPr/>
        </p:nvCxnSpPr>
        <p:spPr>
          <a:xfrm>
            <a:off x="1092260" y="2062956"/>
            <a:ext cx="0" cy="535910"/>
          </a:xfrm>
          <a:prstGeom prst="straightConnector1">
            <a:avLst/>
          </a:prstGeom>
          <a:ln w="15875">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FE21425-BD00-FAE1-C0DF-F00F3BEC69D8}"/>
              </a:ext>
            </a:extLst>
          </p:cNvPr>
          <p:cNvCxnSpPr/>
          <p:nvPr/>
        </p:nvCxnSpPr>
        <p:spPr>
          <a:xfrm>
            <a:off x="1893236" y="2070099"/>
            <a:ext cx="0" cy="535910"/>
          </a:xfrm>
          <a:prstGeom prst="straightConnector1">
            <a:avLst/>
          </a:prstGeom>
          <a:ln w="15875">
            <a:solidFill>
              <a:srgbClr val="0021A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1FB9BEE-CABC-3E3E-D477-CC4CB8DE831F}"/>
              </a:ext>
            </a:extLst>
          </p:cNvPr>
          <p:cNvCxnSpPr>
            <a:cxnSpLocks/>
          </p:cNvCxnSpPr>
          <p:nvPr/>
        </p:nvCxnSpPr>
        <p:spPr>
          <a:xfrm flipV="1">
            <a:off x="2036809" y="1563845"/>
            <a:ext cx="5291" cy="1094176"/>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53BB356-6346-4573-91F7-78DAF81770D4}"/>
              </a:ext>
            </a:extLst>
          </p:cNvPr>
          <p:cNvSpPr txBox="1"/>
          <p:nvPr/>
        </p:nvSpPr>
        <p:spPr>
          <a:xfrm>
            <a:off x="1231756" y="1480692"/>
            <a:ext cx="602035" cy="253916"/>
          </a:xfrm>
          <a:prstGeom prst="rect">
            <a:avLst/>
          </a:prstGeom>
          <a:noFill/>
        </p:spPr>
        <p:txBody>
          <a:bodyPr wrap="square" rtlCol="0">
            <a:spAutoFit/>
          </a:bodyPr>
          <a:lstStyle/>
          <a:p>
            <a:r>
              <a:rPr lang="en-US" sz="1050" b="1" dirty="0">
                <a:solidFill>
                  <a:srgbClr val="0021A5"/>
                </a:solidFill>
                <a:latin typeface="Calibri" panose="020F0502020204030204" pitchFamily="34" charset="0"/>
                <a:cs typeface="Calibri" panose="020F0502020204030204" pitchFamily="34" charset="0"/>
              </a:rPr>
              <a:t>Winter</a:t>
            </a:r>
          </a:p>
        </p:txBody>
      </p:sp>
      <p:cxnSp>
        <p:nvCxnSpPr>
          <p:cNvPr id="24" name="Straight Connector 23">
            <a:extLst>
              <a:ext uri="{FF2B5EF4-FFF2-40B4-BE49-F238E27FC236}">
                <a16:creationId xmlns:a16="http://schemas.microsoft.com/office/drawing/2014/main" id="{8CE81059-386F-165D-7966-20C2EE4D13F2}"/>
              </a:ext>
            </a:extLst>
          </p:cNvPr>
          <p:cNvCxnSpPr>
            <a:cxnSpLocks/>
          </p:cNvCxnSpPr>
          <p:nvPr/>
        </p:nvCxnSpPr>
        <p:spPr>
          <a:xfrm flipV="1">
            <a:off x="5495797" y="1577926"/>
            <a:ext cx="8915" cy="1236788"/>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DD9AEB4-0669-A546-EF0B-A543215CC1A3}"/>
              </a:ext>
            </a:extLst>
          </p:cNvPr>
          <p:cNvCxnSpPr>
            <a:cxnSpLocks/>
          </p:cNvCxnSpPr>
          <p:nvPr/>
        </p:nvCxnSpPr>
        <p:spPr>
          <a:xfrm flipV="1">
            <a:off x="2049244" y="1690921"/>
            <a:ext cx="3446552" cy="1523"/>
          </a:xfrm>
          <a:prstGeom prst="straightConnector1">
            <a:avLst/>
          </a:prstGeom>
          <a:ln>
            <a:solidFill>
              <a:schemeClr val="accent6">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3ACF844-D3AE-9216-2D5D-1E307F655721}"/>
              </a:ext>
            </a:extLst>
          </p:cNvPr>
          <p:cNvSpPr txBox="1"/>
          <p:nvPr/>
        </p:nvSpPr>
        <p:spPr>
          <a:xfrm>
            <a:off x="5727609" y="1462511"/>
            <a:ext cx="602035" cy="253916"/>
          </a:xfrm>
          <a:prstGeom prst="rect">
            <a:avLst/>
          </a:prstGeom>
          <a:noFill/>
        </p:spPr>
        <p:txBody>
          <a:bodyPr wrap="square" rtlCol="0">
            <a:spAutoFit/>
          </a:bodyPr>
          <a:lstStyle/>
          <a:p>
            <a:r>
              <a:rPr lang="en-US" sz="1050" b="1" dirty="0">
                <a:solidFill>
                  <a:srgbClr val="0021A5"/>
                </a:solidFill>
                <a:latin typeface="Calibri" panose="020F0502020204030204" pitchFamily="34" charset="0"/>
                <a:cs typeface="Calibri" panose="020F0502020204030204" pitchFamily="34" charset="0"/>
              </a:rPr>
              <a:t>Winter</a:t>
            </a:r>
          </a:p>
        </p:txBody>
      </p:sp>
      <p:sp>
        <p:nvSpPr>
          <p:cNvPr id="27" name="TextBox 26">
            <a:extLst>
              <a:ext uri="{FF2B5EF4-FFF2-40B4-BE49-F238E27FC236}">
                <a16:creationId xmlns:a16="http://schemas.microsoft.com/office/drawing/2014/main" id="{2165340C-94EA-C87F-AE95-CA78B50CB30C}"/>
              </a:ext>
            </a:extLst>
          </p:cNvPr>
          <p:cNvSpPr txBox="1"/>
          <p:nvPr/>
        </p:nvSpPr>
        <p:spPr>
          <a:xfrm>
            <a:off x="3292802" y="2679722"/>
            <a:ext cx="1063412" cy="253916"/>
          </a:xfrm>
          <a:prstGeom prst="rect">
            <a:avLst/>
          </a:prstGeom>
          <a:noFill/>
          <a:ln>
            <a:noFill/>
          </a:ln>
        </p:spPr>
        <p:txBody>
          <a:bodyPr wrap="square" rtlCol="0">
            <a:spAutoFit/>
          </a:bodyPr>
          <a:lstStyle/>
          <a:p>
            <a:pPr algn="ctr"/>
            <a:r>
              <a:rPr lang="en-US" sz="1050" dirty="0">
                <a:solidFill>
                  <a:schemeClr val="accent6">
                    <a:lumMod val="50000"/>
                  </a:schemeClr>
                </a:solidFill>
                <a:latin typeface="Calibri" panose="020F0502020204030204" pitchFamily="34" charset="0"/>
                <a:cs typeface="Calibri" panose="020F0502020204030204" pitchFamily="34" charset="0"/>
              </a:rPr>
              <a:t>Growing season</a:t>
            </a:r>
          </a:p>
        </p:txBody>
      </p:sp>
      <p:cxnSp>
        <p:nvCxnSpPr>
          <p:cNvPr id="28" name="Straight Arrow Connector 27">
            <a:extLst>
              <a:ext uri="{FF2B5EF4-FFF2-40B4-BE49-F238E27FC236}">
                <a16:creationId xmlns:a16="http://schemas.microsoft.com/office/drawing/2014/main" id="{46E93A6A-F6D3-263F-5BEF-3DFFA3248695}"/>
              </a:ext>
            </a:extLst>
          </p:cNvPr>
          <p:cNvCxnSpPr>
            <a:cxnSpLocks/>
          </p:cNvCxnSpPr>
          <p:nvPr/>
        </p:nvCxnSpPr>
        <p:spPr>
          <a:xfrm>
            <a:off x="3908489" y="1462510"/>
            <a:ext cx="0" cy="167249"/>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C9A6FEF-B34A-BD91-284C-D7BA41CFC9A4}"/>
              </a:ext>
            </a:extLst>
          </p:cNvPr>
          <p:cNvCxnSpPr>
            <a:cxnSpLocks/>
          </p:cNvCxnSpPr>
          <p:nvPr/>
        </p:nvCxnSpPr>
        <p:spPr>
          <a:xfrm>
            <a:off x="4882875" y="1462510"/>
            <a:ext cx="0" cy="17267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9A148D9-605C-22C7-9B98-902D0B00EECA}"/>
              </a:ext>
            </a:extLst>
          </p:cNvPr>
          <p:cNvCxnSpPr/>
          <p:nvPr/>
        </p:nvCxnSpPr>
        <p:spPr>
          <a:xfrm>
            <a:off x="1019175" y="2659458"/>
            <a:ext cx="46898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BF61DC1-5509-9BFE-95C1-88395E53FBC5}"/>
              </a:ext>
            </a:extLst>
          </p:cNvPr>
          <p:cNvCxnSpPr/>
          <p:nvPr/>
        </p:nvCxnSpPr>
        <p:spPr>
          <a:xfrm flipV="1">
            <a:off x="5621820" y="1432399"/>
            <a:ext cx="7144" cy="12256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61F1862-E67F-5C46-8EDF-54BE2B47D8B9}"/>
              </a:ext>
            </a:extLst>
          </p:cNvPr>
          <p:cNvSpPr txBox="1"/>
          <p:nvPr/>
        </p:nvSpPr>
        <p:spPr>
          <a:xfrm>
            <a:off x="556155" y="908949"/>
            <a:ext cx="799999" cy="577081"/>
          </a:xfrm>
          <a:prstGeom prst="rect">
            <a:avLst/>
          </a:prstGeom>
          <a:noFill/>
          <a:ln>
            <a:noFill/>
          </a:ln>
        </p:spPr>
        <p:txBody>
          <a:bodyPr wrap="square" rtlCol="0">
            <a:spAutoFit/>
          </a:bodyPr>
          <a:lstStyle/>
          <a:p>
            <a:pPr algn="ctr"/>
            <a:r>
              <a:rPr lang="en-US" sz="1050" dirty="0">
                <a:latin typeface="Calibri" panose="020F0502020204030204" pitchFamily="34" charset="0"/>
                <a:cs typeface="Calibri" panose="020F0502020204030204" pitchFamily="34" charset="0"/>
              </a:rPr>
              <a:t>Beginning of the season</a:t>
            </a:r>
          </a:p>
        </p:txBody>
      </p:sp>
      <p:sp>
        <p:nvSpPr>
          <p:cNvPr id="33" name="TextBox 32">
            <a:extLst>
              <a:ext uri="{FF2B5EF4-FFF2-40B4-BE49-F238E27FC236}">
                <a16:creationId xmlns:a16="http://schemas.microsoft.com/office/drawing/2014/main" id="{EDE3F83F-58ED-6AE2-DA40-9F4638F51B3D}"/>
              </a:ext>
            </a:extLst>
          </p:cNvPr>
          <p:cNvSpPr txBox="1"/>
          <p:nvPr/>
        </p:nvSpPr>
        <p:spPr>
          <a:xfrm>
            <a:off x="5446616" y="1004522"/>
            <a:ext cx="799999" cy="415498"/>
          </a:xfrm>
          <a:prstGeom prst="rect">
            <a:avLst/>
          </a:prstGeom>
          <a:noFill/>
          <a:ln>
            <a:noFill/>
          </a:ln>
        </p:spPr>
        <p:txBody>
          <a:bodyPr wrap="square" rtlCol="0">
            <a:spAutoFit/>
          </a:bodyPr>
          <a:lstStyle/>
          <a:p>
            <a:pPr algn="ctr"/>
            <a:r>
              <a:rPr lang="en-US" sz="1050" dirty="0">
                <a:latin typeface="Calibri" panose="020F0502020204030204" pitchFamily="34" charset="0"/>
                <a:cs typeface="Calibri" panose="020F0502020204030204" pitchFamily="34" charset="0"/>
              </a:rPr>
              <a:t>End of the season</a:t>
            </a:r>
          </a:p>
        </p:txBody>
      </p:sp>
      <p:sp>
        <p:nvSpPr>
          <p:cNvPr id="34" name="Curved Right Arrow 33">
            <a:extLst>
              <a:ext uri="{FF2B5EF4-FFF2-40B4-BE49-F238E27FC236}">
                <a16:creationId xmlns:a16="http://schemas.microsoft.com/office/drawing/2014/main" id="{5345BD8C-4F16-88E4-057B-AF61F36C4AF7}"/>
              </a:ext>
            </a:extLst>
          </p:cNvPr>
          <p:cNvSpPr/>
          <p:nvPr/>
        </p:nvSpPr>
        <p:spPr>
          <a:xfrm>
            <a:off x="543691" y="2504556"/>
            <a:ext cx="502508" cy="1618997"/>
          </a:xfrm>
          <a:prstGeom prst="curvedRightArrow">
            <a:avLst/>
          </a:prstGeom>
          <a:solidFill>
            <a:srgbClr val="0021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227427E-2AA1-1580-FBA4-3985DC95A9E4}"/>
              </a:ext>
            </a:extLst>
          </p:cNvPr>
          <p:cNvSpPr txBox="1"/>
          <p:nvPr/>
        </p:nvSpPr>
        <p:spPr>
          <a:xfrm>
            <a:off x="1036408" y="3703612"/>
            <a:ext cx="2525204" cy="50783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Spray at budbreak and before new flush is present</a:t>
            </a:r>
          </a:p>
        </p:txBody>
      </p:sp>
      <p:sp>
        <p:nvSpPr>
          <p:cNvPr id="36" name="Curved Right Arrow 35">
            <a:extLst>
              <a:ext uri="{FF2B5EF4-FFF2-40B4-BE49-F238E27FC236}">
                <a16:creationId xmlns:a16="http://schemas.microsoft.com/office/drawing/2014/main" id="{EF4FB67A-2694-72DF-E8C4-E53DA59FEEE2}"/>
              </a:ext>
            </a:extLst>
          </p:cNvPr>
          <p:cNvSpPr/>
          <p:nvPr/>
        </p:nvSpPr>
        <p:spPr>
          <a:xfrm>
            <a:off x="1263849" y="2501050"/>
            <a:ext cx="598028" cy="804928"/>
          </a:xfrm>
          <a:prstGeom prst="curvedRightArrow">
            <a:avLst/>
          </a:prstGeom>
          <a:solidFill>
            <a:srgbClr val="0021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21A5"/>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CFC53733-B284-DCB2-8BD3-9B73C9ABEDFA}"/>
              </a:ext>
            </a:extLst>
          </p:cNvPr>
          <p:cNvSpPr txBox="1"/>
          <p:nvPr/>
        </p:nvSpPr>
        <p:spPr>
          <a:xfrm>
            <a:off x="1852735" y="2867537"/>
            <a:ext cx="2140622" cy="50783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Spray on visible flush if/when ACP reappear</a:t>
            </a:r>
          </a:p>
        </p:txBody>
      </p:sp>
      <p:cxnSp>
        <p:nvCxnSpPr>
          <p:cNvPr id="38" name="Straight Arrow Connector 37">
            <a:extLst>
              <a:ext uri="{FF2B5EF4-FFF2-40B4-BE49-F238E27FC236}">
                <a16:creationId xmlns:a16="http://schemas.microsoft.com/office/drawing/2014/main" id="{94A0FE07-7B85-7EFD-50E7-1E27D44A8480}"/>
              </a:ext>
            </a:extLst>
          </p:cNvPr>
          <p:cNvCxnSpPr/>
          <p:nvPr/>
        </p:nvCxnSpPr>
        <p:spPr>
          <a:xfrm>
            <a:off x="1046199" y="4230665"/>
            <a:ext cx="1722505" cy="0"/>
          </a:xfrm>
          <a:prstGeom prst="straightConnector1">
            <a:avLst/>
          </a:prstGeom>
          <a:ln w="19050">
            <a:solidFill>
              <a:srgbClr val="0021A5"/>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A672563-2F13-7BCE-B56A-A28FF1408436}"/>
              </a:ext>
            </a:extLst>
          </p:cNvPr>
          <p:cNvSpPr txBox="1"/>
          <p:nvPr/>
        </p:nvSpPr>
        <p:spPr>
          <a:xfrm>
            <a:off x="1032328" y="4230665"/>
            <a:ext cx="3294455" cy="50783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Dormant sprays should achieve 60+ days of low ACP populations</a:t>
            </a:r>
          </a:p>
        </p:txBody>
      </p:sp>
      <p:sp>
        <p:nvSpPr>
          <p:cNvPr id="40" name="Freeform 39">
            <a:extLst>
              <a:ext uri="{FF2B5EF4-FFF2-40B4-BE49-F238E27FC236}">
                <a16:creationId xmlns:a16="http://schemas.microsoft.com/office/drawing/2014/main" id="{530CC8D4-F0EC-DFFE-4A68-33C55B6C5311}"/>
              </a:ext>
            </a:extLst>
          </p:cNvPr>
          <p:cNvSpPr/>
          <p:nvPr/>
        </p:nvSpPr>
        <p:spPr>
          <a:xfrm>
            <a:off x="2049244" y="1683283"/>
            <a:ext cx="3454244" cy="976109"/>
          </a:xfrm>
          <a:custGeom>
            <a:avLst/>
            <a:gdLst>
              <a:gd name="connsiteX0" fmla="*/ 0 w 4605659"/>
              <a:gd name="connsiteY0" fmla="*/ 1211721 h 1301478"/>
              <a:gd name="connsiteX1" fmla="*/ 33659 w 4605659"/>
              <a:gd name="connsiteY1" fmla="*/ 1217330 h 1301478"/>
              <a:gd name="connsiteX2" fmla="*/ 56098 w 4605659"/>
              <a:gd name="connsiteY2" fmla="*/ 1222940 h 1301478"/>
              <a:gd name="connsiteX3" fmla="*/ 168295 w 4605659"/>
              <a:gd name="connsiteY3" fmla="*/ 1228550 h 1301478"/>
              <a:gd name="connsiteX4" fmla="*/ 213173 w 4605659"/>
              <a:gd name="connsiteY4" fmla="*/ 1245380 h 1301478"/>
              <a:gd name="connsiteX5" fmla="*/ 230002 w 4605659"/>
              <a:gd name="connsiteY5" fmla="*/ 1256599 h 1301478"/>
              <a:gd name="connsiteX6" fmla="*/ 297320 w 4605659"/>
              <a:gd name="connsiteY6" fmla="*/ 1273429 h 1301478"/>
              <a:gd name="connsiteX7" fmla="*/ 454395 w 4605659"/>
              <a:gd name="connsiteY7" fmla="*/ 1267819 h 1301478"/>
              <a:gd name="connsiteX8" fmla="*/ 488054 w 4605659"/>
              <a:gd name="connsiteY8" fmla="*/ 1245380 h 1301478"/>
              <a:gd name="connsiteX9" fmla="*/ 521713 w 4605659"/>
              <a:gd name="connsiteY9" fmla="*/ 1222940 h 1301478"/>
              <a:gd name="connsiteX10" fmla="*/ 555372 w 4605659"/>
              <a:gd name="connsiteY10" fmla="*/ 1211721 h 1301478"/>
              <a:gd name="connsiteX11" fmla="*/ 605860 w 4605659"/>
              <a:gd name="connsiteY11" fmla="*/ 1189281 h 1301478"/>
              <a:gd name="connsiteX12" fmla="*/ 622690 w 4605659"/>
              <a:gd name="connsiteY12" fmla="*/ 1183672 h 1301478"/>
              <a:gd name="connsiteX13" fmla="*/ 656348 w 4605659"/>
              <a:gd name="connsiteY13" fmla="*/ 1189281 h 1301478"/>
              <a:gd name="connsiteX14" fmla="*/ 695617 w 4605659"/>
              <a:gd name="connsiteY14" fmla="*/ 1206111 h 1301478"/>
              <a:gd name="connsiteX15" fmla="*/ 723666 w 4605659"/>
              <a:gd name="connsiteY15" fmla="*/ 1200501 h 1301478"/>
              <a:gd name="connsiteX16" fmla="*/ 768545 w 4605659"/>
              <a:gd name="connsiteY16" fmla="*/ 1189281 h 1301478"/>
              <a:gd name="connsiteX17" fmla="*/ 813423 w 4605659"/>
              <a:gd name="connsiteY17" fmla="*/ 1183672 h 1301478"/>
              <a:gd name="connsiteX18" fmla="*/ 841472 w 4605659"/>
              <a:gd name="connsiteY18" fmla="*/ 1178062 h 1301478"/>
              <a:gd name="connsiteX19" fmla="*/ 914400 w 4605659"/>
              <a:gd name="connsiteY19" fmla="*/ 1172452 h 1301478"/>
              <a:gd name="connsiteX20" fmla="*/ 970498 w 4605659"/>
              <a:gd name="connsiteY20" fmla="*/ 1155622 h 1301478"/>
              <a:gd name="connsiteX21" fmla="*/ 1009767 w 4605659"/>
              <a:gd name="connsiteY21" fmla="*/ 1110744 h 1301478"/>
              <a:gd name="connsiteX22" fmla="*/ 1037816 w 4605659"/>
              <a:gd name="connsiteY22" fmla="*/ 1082695 h 1301478"/>
              <a:gd name="connsiteX23" fmla="*/ 1049036 w 4605659"/>
              <a:gd name="connsiteY23" fmla="*/ 1065865 h 1301478"/>
              <a:gd name="connsiteX24" fmla="*/ 1082695 w 4605659"/>
              <a:gd name="connsiteY24" fmla="*/ 1043426 h 1301478"/>
              <a:gd name="connsiteX25" fmla="*/ 1099524 w 4605659"/>
              <a:gd name="connsiteY25" fmla="*/ 1026597 h 1301478"/>
              <a:gd name="connsiteX26" fmla="*/ 1133183 w 4605659"/>
              <a:gd name="connsiteY26" fmla="*/ 1004157 h 1301478"/>
              <a:gd name="connsiteX27" fmla="*/ 1138793 w 4605659"/>
              <a:gd name="connsiteY27" fmla="*/ 987328 h 1301478"/>
              <a:gd name="connsiteX28" fmla="*/ 1144402 w 4605659"/>
              <a:gd name="connsiteY28" fmla="*/ 936840 h 1301478"/>
              <a:gd name="connsiteX29" fmla="*/ 1155622 w 4605659"/>
              <a:gd name="connsiteY29" fmla="*/ 914400 h 1301478"/>
              <a:gd name="connsiteX30" fmla="*/ 1161232 w 4605659"/>
              <a:gd name="connsiteY30" fmla="*/ 897571 h 1301478"/>
              <a:gd name="connsiteX31" fmla="*/ 1200501 w 4605659"/>
              <a:gd name="connsiteY31" fmla="*/ 847083 h 1301478"/>
              <a:gd name="connsiteX32" fmla="*/ 1222940 w 4605659"/>
              <a:gd name="connsiteY32" fmla="*/ 807814 h 1301478"/>
              <a:gd name="connsiteX33" fmla="*/ 1228550 w 4605659"/>
              <a:gd name="connsiteY33" fmla="*/ 572202 h 1301478"/>
              <a:gd name="connsiteX34" fmla="*/ 1256599 w 4605659"/>
              <a:gd name="connsiteY34" fmla="*/ 516103 h 1301478"/>
              <a:gd name="connsiteX35" fmla="*/ 1290258 w 4605659"/>
              <a:gd name="connsiteY35" fmla="*/ 482445 h 1301478"/>
              <a:gd name="connsiteX36" fmla="*/ 1307087 w 4605659"/>
              <a:gd name="connsiteY36" fmla="*/ 465615 h 1301478"/>
              <a:gd name="connsiteX37" fmla="*/ 1318307 w 4605659"/>
              <a:gd name="connsiteY37" fmla="*/ 448786 h 1301478"/>
              <a:gd name="connsiteX38" fmla="*/ 1346356 w 4605659"/>
              <a:gd name="connsiteY38" fmla="*/ 488054 h 1301478"/>
              <a:gd name="connsiteX39" fmla="*/ 1368795 w 4605659"/>
              <a:gd name="connsiteY39" fmla="*/ 544153 h 1301478"/>
              <a:gd name="connsiteX40" fmla="*/ 1380015 w 4605659"/>
              <a:gd name="connsiteY40" fmla="*/ 605860 h 1301478"/>
              <a:gd name="connsiteX41" fmla="*/ 1385625 w 4605659"/>
              <a:gd name="connsiteY41" fmla="*/ 633910 h 1301478"/>
              <a:gd name="connsiteX42" fmla="*/ 1391234 w 4605659"/>
              <a:gd name="connsiteY42" fmla="*/ 673178 h 1301478"/>
              <a:gd name="connsiteX43" fmla="*/ 1402454 w 4605659"/>
              <a:gd name="connsiteY43" fmla="*/ 690008 h 1301478"/>
              <a:gd name="connsiteX44" fmla="*/ 1436113 w 4605659"/>
              <a:gd name="connsiteY44" fmla="*/ 768545 h 1301478"/>
              <a:gd name="connsiteX45" fmla="*/ 1447333 w 4605659"/>
              <a:gd name="connsiteY45" fmla="*/ 807814 h 1301478"/>
              <a:gd name="connsiteX46" fmla="*/ 1458552 w 4605659"/>
              <a:gd name="connsiteY46" fmla="*/ 841473 h 1301478"/>
              <a:gd name="connsiteX47" fmla="*/ 1469772 w 4605659"/>
              <a:gd name="connsiteY47" fmla="*/ 891961 h 1301478"/>
              <a:gd name="connsiteX48" fmla="*/ 1486601 w 4605659"/>
              <a:gd name="connsiteY48" fmla="*/ 953669 h 1301478"/>
              <a:gd name="connsiteX49" fmla="*/ 1492211 w 4605659"/>
              <a:gd name="connsiteY49" fmla="*/ 981718 h 1301478"/>
              <a:gd name="connsiteX50" fmla="*/ 1497821 w 4605659"/>
              <a:gd name="connsiteY50" fmla="*/ 998548 h 1301478"/>
              <a:gd name="connsiteX51" fmla="*/ 1503431 w 4605659"/>
              <a:gd name="connsiteY51" fmla="*/ 1020987 h 1301478"/>
              <a:gd name="connsiteX52" fmla="*/ 1548309 w 4605659"/>
              <a:gd name="connsiteY52" fmla="*/ 987328 h 1301478"/>
              <a:gd name="connsiteX53" fmla="*/ 1570748 w 4605659"/>
              <a:gd name="connsiteY53" fmla="*/ 964889 h 1301478"/>
              <a:gd name="connsiteX54" fmla="*/ 1626847 w 4605659"/>
              <a:gd name="connsiteY54" fmla="*/ 920010 h 1301478"/>
              <a:gd name="connsiteX55" fmla="*/ 1654896 w 4605659"/>
              <a:gd name="connsiteY55" fmla="*/ 897571 h 1301478"/>
              <a:gd name="connsiteX56" fmla="*/ 1677335 w 4605659"/>
              <a:gd name="connsiteY56" fmla="*/ 880741 h 1301478"/>
              <a:gd name="connsiteX57" fmla="*/ 1722214 w 4605659"/>
              <a:gd name="connsiteY57" fmla="*/ 847083 h 1301478"/>
              <a:gd name="connsiteX58" fmla="*/ 1767092 w 4605659"/>
              <a:gd name="connsiteY58" fmla="*/ 813424 h 1301478"/>
              <a:gd name="connsiteX59" fmla="*/ 1811971 w 4605659"/>
              <a:gd name="connsiteY59" fmla="*/ 779765 h 1301478"/>
              <a:gd name="connsiteX60" fmla="*/ 1851239 w 4605659"/>
              <a:gd name="connsiteY60" fmla="*/ 729276 h 1301478"/>
              <a:gd name="connsiteX61" fmla="*/ 1862459 w 4605659"/>
              <a:gd name="connsiteY61" fmla="*/ 572202 h 1301478"/>
              <a:gd name="connsiteX62" fmla="*/ 1873679 w 4605659"/>
              <a:gd name="connsiteY62" fmla="*/ 538543 h 1301478"/>
              <a:gd name="connsiteX63" fmla="*/ 1879288 w 4605659"/>
              <a:gd name="connsiteY63" fmla="*/ 521713 h 1301478"/>
              <a:gd name="connsiteX64" fmla="*/ 1884898 w 4605659"/>
              <a:gd name="connsiteY64" fmla="*/ 504884 h 1301478"/>
              <a:gd name="connsiteX65" fmla="*/ 1901728 w 4605659"/>
              <a:gd name="connsiteY65" fmla="*/ 488054 h 1301478"/>
              <a:gd name="connsiteX66" fmla="*/ 1946606 w 4605659"/>
              <a:gd name="connsiteY66" fmla="*/ 437566 h 1301478"/>
              <a:gd name="connsiteX67" fmla="*/ 1969045 w 4605659"/>
              <a:gd name="connsiteY67" fmla="*/ 431956 h 1301478"/>
              <a:gd name="connsiteX68" fmla="*/ 1980265 w 4605659"/>
              <a:gd name="connsiteY68" fmla="*/ 454395 h 1301478"/>
              <a:gd name="connsiteX69" fmla="*/ 1985875 w 4605659"/>
              <a:gd name="connsiteY69" fmla="*/ 488054 h 1301478"/>
              <a:gd name="connsiteX70" fmla="*/ 1997095 w 4605659"/>
              <a:gd name="connsiteY70" fmla="*/ 538543 h 1301478"/>
              <a:gd name="connsiteX71" fmla="*/ 2002704 w 4605659"/>
              <a:gd name="connsiteY71" fmla="*/ 605860 h 1301478"/>
              <a:gd name="connsiteX72" fmla="*/ 2008314 w 4605659"/>
              <a:gd name="connsiteY72" fmla="*/ 645129 h 1301478"/>
              <a:gd name="connsiteX73" fmla="*/ 2019534 w 4605659"/>
              <a:gd name="connsiteY73" fmla="*/ 751716 h 1301478"/>
              <a:gd name="connsiteX74" fmla="*/ 2025144 w 4605659"/>
              <a:gd name="connsiteY74" fmla="*/ 690008 h 1301478"/>
              <a:gd name="connsiteX75" fmla="*/ 2036363 w 4605659"/>
              <a:gd name="connsiteY75" fmla="*/ 667568 h 1301478"/>
              <a:gd name="connsiteX76" fmla="*/ 2058802 w 4605659"/>
              <a:gd name="connsiteY76" fmla="*/ 617080 h 1301478"/>
              <a:gd name="connsiteX77" fmla="*/ 2092461 w 4605659"/>
              <a:gd name="connsiteY77" fmla="*/ 566592 h 1301478"/>
              <a:gd name="connsiteX78" fmla="*/ 2103681 w 4605659"/>
              <a:gd name="connsiteY78" fmla="*/ 549762 h 1301478"/>
              <a:gd name="connsiteX79" fmla="*/ 2154169 w 4605659"/>
              <a:gd name="connsiteY79" fmla="*/ 504884 h 1301478"/>
              <a:gd name="connsiteX80" fmla="*/ 2221487 w 4605659"/>
              <a:gd name="connsiteY80" fmla="*/ 443176 h 1301478"/>
              <a:gd name="connsiteX81" fmla="*/ 2227097 w 4605659"/>
              <a:gd name="connsiteY81" fmla="*/ 252442 h 1301478"/>
              <a:gd name="connsiteX82" fmla="*/ 2238317 w 4605659"/>
              <a:gd name="connsiteY82" fmla="*/ 230003 h 1301478"/>
              <a:gd name="connsiteX83" fmla="*/ 2243926 w 4605659"/>
              <a:gd name="connsiteY83" fmla="*/ 207564 h 1301478"/>
              <a:gd name="connsiteX84" fmla="*/ 2255146 w 4605659"/>
              <a:gd name="connsiteY84" fmla="*/ 157075 h 1301478"/>
              <a:gd name="connsiteX85" fmla="*/ 2266366 w 4605659"/>
              <a:gd name="connsiteY85" fmla="*/ 123416 h 1301478"/>
              <a:gd name="connsiteX86" fmla="*/ 2277585 w 4605659"/>
              <a:gd name="connsiteY86" fmla="*/ 252442 h 1301478"/>
              <a:gd name="connsiteX87" fmla="*/ 2300025 w 4605659"/>
              <a:gd name="connsiteY87" fmla="*/ 314150 h 1301478"/>
              <a:gd name="connsiteX88" fmla="*/ 2311244 w 4605659"/>
              <a:gd name="connsiteY88" fmla="*/ 336589 h 1301478"/>
              <a:gd name="connsiteX89" fmla="*/ 2333683 w 4605659"/>
              <a:gd name="connsiteY89" fmla="*/ 370248 h 1301478"/>
              <a:gd name="connsiteX90" fmla="*/ 2344903 w 4605659"/>
              <a:gd name="connsiteY90" fmla="*/ 415127 h 1301478"/>
              <a:gd name="connsiteX91" fmla="*/ 2356123 w 4605659"/>
              <a:gd name="connsiteY91" fmla="*/ 392687 h 1301478"/>
              <a:gd name="connsiteX92" fmla="*/ 2361733 w 4605659"/>
              <a:gd name="connsiteY92" fmla="*/ 336589 h 1301478"/>
              <a:gd name="connsiteX93" fmla="*/ 2367342 w 4605659"/>
              <a:gd name="connsiteY93" fmla="*/ 302930 h 1301478"/>
              <a:gd name="connsiteX94" fmla="*/ 2372952 w 4605659"/>
              <a:gd name="connsiteY94" fmla="*/ 263662 h 1301478"/>
              <a:gd name="connsiteX95" fmla="*/ 2384172 w 4605659"/>
              <a:gd name="connsiteY95" fmla="*/ 246832 h 1301478"/>
              <a:gd name="connsiteX96" fmla="*/ 2406611 w 4605659"/>
              <a:gd name="connsiteY96" fmla="*/ 190734 h 1301478"/>
              <a:gd name="connsiteX97" fmla="*/ 2440270 w 4605659"/>
              <a:gd name="connsiteY97" fmla="*/ 145856 h 1301478"/>
              <a:gd name="connsiteX98" fmla="*/ 2451490 w 4605659"/>
              <a:gd name="connsiteY98" fmla="*/ 129026 h 1301478"/>
              <a:gd name="connsiteX99" fmla="*/ 2462709 w 4605659"/>
              <a:gd name="connsiteY99" fmla="*/ 16830 h 1301478"/>
              <a:gd name="connsiteX100" fmla="*/ 2468319 w 4605659"/>
              <a:gd name="connsiteY100" fmla="*/ 0 h 1301478"/>
              <a:gd name="connsiteX101" fmla="*/ 2473929 w 4605659"/>
              <a:gd name="connsiteY101" fmla="*/ 78538 h 1301478"/>
              <a:gd name="connsiteX102" fmla="*/ 2490758 w 4605659"/>
              <a:gd name="connsiteY102" fmla="*/ 117807 h 1301478"/>
              <a:gd name="connsiteX103" fmla="*/ 2496368 w 4605659"/>
              <a:gd name="connsiteY103" fmla="*/ 140246 h 1301478"/>
              <a:gd name="connsiteX104" fmla="*/ 2513198 w 4605659"/>
              <a:gd name="connsiteY104" fmla="*/ 173905 h 1301478"/>
              <a:gd name="connsiteX105" fmla="*/ 2535637 w 4605659"/>
              <a:gd name="connsiteY105" fmla="*/ 263662 h 1301478"/>
              <a:gd name="connsiteX106" fmla="*/ 2552466 w 4605659"/>
              <a:gd name="connsiteY106" fmla="*/ 325370 h 1301478"/>
              <a:gd name="connsiteX107" fmla="*/ 2558076 w 4605659"/>
              <a:gd name="connsiteY107" fmla="*/ 521713 h 1301478"/>
              <a:gd name="connsiteX108" fmla="*/ 2569296 w 4605659"/>
              <a:gd name="connsiteY108" fmla="*/ 549762 h 1301478"/>
              <a:gd name="connsiteX109" fmla="*/ 2574906 w 4605659"/>
              <a:gd name="connsiteY109" fmla="*/ 589031 h 1301478"/>
              <a:gd name="connsiteX110" fmla="*/ 2586125 w 4605659"/>
              <a:gd name="connsiteY110" fmla="*/ 611470 h 1301478"/>
              <a:gd name="connsiteX111" fmla="*/ 2591735 w 4605659"/>
              <a:gd name="connsiteY111" fmla="*/ 628300 h 1301478"/>
              <a:gd name="connsiteX112" fmla="*/ 2597345 w 4605659"/>
              <a:gd name="connsiteY112" fmla="*/ 667568 h 1301478"/>
              <a:gd name="connsiteX113" fmla="*/ 2608564 w 4605659"/>
              <a:gd name="connsiteY113" fmla="*/ 701227 h 1301478"/>
              <a:gd name="connsiteX114" fmla="*/ 2614174 w 4605659"/>
              <a:gd name="connsiteY114" fmla="*/ 740496 h 1301478"/>
              <a:gd name="connsiteX115" fmla="*/ 2625394 w 4605659"/>
              <a:gd name="connsiteY115" fmla="*/ 768545 h 1301478"/>
              <a:gd name="connsiteX116" fmla="*/ 2636614 w 4605659"/>
              <a:gd name="connsiteY116" fmla="*/ 819034 h 1301478"/>
              <a:gd name="connsiteX117" fmla="*/ 2642223 w 4605659"/>
              <a:gd name="connsiteY117" fmla="*/ 858302 h 1301478"/>
              <a:gd name="connsiteX118" fmla="*/ 2653443 w 4605659"/>
              <a:gd name="connsiteY118" fmla="*/ 897571 h 1301478"/>
              <a:gd name="connsiteX119" fmla="*/ 2659053 w 4605659"/>
              <a:gd name="connsiteY119" fmla="*/ 920010 h 1301478"/>
              <a:gd name="connsiteX120" fmla="*/ 2664663 w 4605659"/>
              <a:gd name="connsiteY120" fmla="*/ 936840 h 1301478"/>
              <a:gd name="connsiteX121" fmla="*/ 2670272 w 4605659"/>
              <a:gd name="connsiteY121" fmla="*/ 959279 h 1301478"/>
              <a:gd name="connsiteX122" fmla="*/ 2687102 w 4605659"/>
              <a:gd name="connsiteY122" fmla="*/ 976108 h 1301478"/>
              <a:gd name="connsiteX123" fmla="*/ 2703931 w 4605659"/>
              <a:gd name="connsiteY123" fmla="*/ 1099524 h 1301478"/>
              <a:gd name="connsiteX124" fmla="*/ 2709541 w 4605659"/>
              <a:gd name="connsiteY124" fmla="*/ 1133183 h 1301478"/>
              <a:gd name="connsiteX125" fmla="*/ 2726371 w 4605659"/>
              <a:gd name="connsiteY125" fmla="*/ 1172452 h 1301478"/>
              <a:gd name="connsiteX126" fmla="*/ 2737590 w 4605659"/>
              <a:gd name="connsiteY126" fmla="*/ 1256599 h 1301478"/>
              <a:gd name="connsiteX127" fmla="*/ 2748810 w 4605659"/>
              <a:gd name="connsiteY127" fmla="*/ 1301478 h 1301478"/>
              <a:gd name="connsiteX128" fmla="*/ 2776859 w 4605659"/>
              <a:gd name="connsiteY128" fmla="*/ 1178062 h 1301478"/>
              <a:gd name="connsiteX129" fmla="*/ 2782469 w 4605659"/>
              <a:gd name="connsiteY129" fmla="*/ 1161232 h 1301478"/>
              <a:gd name="connsiteX130" fmla="*/ 2799298 w 4605659"/>
              <a:gd name="connsiteY130" fmla="*/ 1144403 h 1301478"/>
              <a:gd name="connsiteX131" fmla="*/ 2821737 w 4605659"/>
              <a:gd name="connsiteY131" fmla="*/ 1110744 h 1301478"/>
              <a:gd name="connsiteX132" fmla="*/ 2832957 w 4605659"/>
              <a:gd name="connsiteY132" fmla="*/ 970499 h 1301478"/>
              <a:gd name="connsiteX133" fmla="*/ 2872226 w 4605659"/>
              <a:gd name="connsiteY133" fmla="*/ 869522 h 1301478"/>
              <a:gd name="connsiteX134" fmla="*/ 2905885 w 4605659"/>
              <a:gd name="connsiteY134" fmla="*/ 807814 h 1301478"/>
              <a:gd name="connsiteX135" fmla="*/ 2956373 w 4605659"/>
              <a:gd name="connsiteY135" fmla="*/ 751716 h 1301478"/>
              <a:gd name="connsiteX136" fmla="*/ 2967593 w 4605659"/>
              <a:gd name="connsiteY136" fmla="*/ 645129 h 1301478"/>
              <a:gd name="connsiteX137" fmla="*/ 2984422 w 4605659"/>
              <a:gd name="connsiteY137" fmla="*/ 589031 h 1301478"/>
              <a:gd name="connsiteX138" fmla="*/ 3040520 w 4605659"/>
              <a:gd name="connsiteY138" fmla="*/ 499274 h 1301478"/>
              <a:gd name="connsiteX139" fmla="*/ 3046130 w 4605659"/>
              <a:gd name="connsiteY139" fmla="*/ 538543 h 1301478"/>
              <a:gd name="connsiteX140" fmla="*/ 3051740 w 4605659"/>
              <a:gd name="connsiteY140" fmla="*/ 566592 h 1301478"/>
              <a:gd name="connsiteX141" fmla="*/ 3057350 w 4605659"/>
              <a:gd name="connsiteY141" fmla="*/ 611470 h 1301478"/>
              <a:gd name="connsiteX142" fmla="*/ 3074179 w 4605659"/>
              <a:gd name="connsiteY142" fmla="*/ 667568 h 1301478"/>
              <a:gd name="connsiteX143" fmla="*/ 3085399 w 4605659"/>
              <a:gd name="connsiteY143" fmla="*/ 757326 h 1301478"/>
              <a:gd name="connsiteX144" fmla="*/ 3091009 w 4605659"/>
              <a:gd name="connsiteY144" fmla="*/ 779765 h 1301478"/>
              <a:gd name="connsiteX145" fmla="*/ 3096618 w 4605659"/>
              <a:gd name="connsiteY145" fmla="*/ 723667 h 1301478"/>
              <a:gd name="connsiteX146" fmla="*/ 3107838 w 4605659"/>
              <a:gd name="connsiteY146" fmla="*/ 706837 h 1301478"/>
              <a:gd name="connsiteX147" fmla="*/ 3141497 w 4605659"/>
              <a:gd name="connsiteY147" fmla="*/ 673178 h 1301478"/>
              <a:gd name="connsiteX148" fmla="*/ 3158326 w 4605659"/>
              <a:gd name="connsiteY148" fmla="*/ 656349 h 1301478"/>
              <a:gd name="connsiteX149" fmla="*/ 3208815 w 4605659"/>
              <a:gd name="connsiteY149" fmla="*/ 617080 h 1301478"/>
              <a:gd name="connsiteX150" fmla="*/ 3225644 w 4605659"/>
              <a:gd name="connsiteY150" fmla="*/ 594641 h 1301478"/>
              <a:gd name="connsiteX151" fmla="*/ 3236864 w 4605659"/>
              <a:gd name="connsiteY151" fmla="*/ 684398 h 1301478"/>
              <a:gd name="connsiteX152" fmla="*/ 3242474 w 4605659"/>
              <a:gd name="connsiteY152" fmla="*/ 723667 h 1301478"/>
              <a:gd name="connsiteX153" fmla="*/ 3264913 w 4605659"/>
              <a:gd name="connsiteY153" fmla="*/ 757326 h 1301478"/>
              <a:gd name="connsiteX154" fmla="*/ 3298572 w 4605659"/>
              <a:gd name="connsiteY154" fmla="*/ 790984 h 1301478"/>
              <a:gd name="connsiteX155" fmla="*/ 3304182 w 4605659"/>
              <a:gd name="connsiteY155" fmla="*/ 813424 h 1301478"/>
              <a:gd name="connsiteX156" fmla="*/ 3309791 w 4605659"/>
              <a:gd name="connsiteY156" fmla="*/ 841473 h 1301478"/>
              <a:gd name="connsiteX157" fmla="*/ 3337841 w 4605659"/>
              <a:gd name="connsiteY157" fmla="*/ 886351 h 1301478"/>
              <a:gd name="connsiteX158" fmla="*/ 3343450 w 4605659"/>
              <a:gd name="connsiteY158" fmla="*/ 903181 h 1301478"/>
              <a:gd name="connsiteX159" fmla="*/ 3354670 w 4605659"/>
              <a:gd name="connsiteY159" fmla="*/ 925620 h 1301478"/>
              <a:gd name="connsiteX160" fmla="*/ 3360280 w 4605659"/>
              <a:gd name="connsiteY160" fmla="*/ 964889 h 1301478"/>
              <a:gd name="connsiteX161" fmla="*/ 3371499 w 4605659"/>
              <a:gd name="connsiteY161" fmla="*/ 1015377 h 1301478"/>
              <a:gd name="connsiteX162" fmla="*/ 3377109 w 4605659"/>
              <a:gd name="connsiteY162" fmla="*/ 751716 h 1301478"/>
              <a:gd name="connsiteX163" fmla="*/ 3399548 w 4605659"/>
              <a:gd name="connsiteY163" fmla="*/ 628300 h 1301478"/>
              <a:gd name="connsiteX164" fmla="*/ 3455647 w 4605659"/>
              <a:gd name="connsiteY164" fmla="*/ 420737 h 1301478"/>
              <a:gd name="connsiteX165" fmla="*/ 3483696 w 4605659"/>
              <a:gd name="connsiteY165" fmla="*/ 325370 h 1301478"/>
              <a:gd name="connsiteX166" fmla="*/ 3539794 w 4605659"/>
              <a:gd name="connsiteY166" fmla="*/ 190734 h 1301478"/>
              <a:gd name="connsiteX167" fmla="*/ 3567843 w 4605659"/>
              <a:gd name="connsiteY167" fmla="*/ 134636 h 1301478"/>
              <a:gd name="connsiteX168" fmla="*/ 3579063 w 4605659"/>
              <a:gd name="connsiteY168" fmla="*/ 151465 h 1301478"/>
              <a:gd name="connsiteX169" fmla="*/ 3590282 w 4605659"/>
              <a:gd name="connsiteY169" fmla="*/ 207564 h 1301478"/>
              <a:gd name="connsiteX170" fmla="*/ 3595892 w 4605659"/>
              <a:gd name="connsiteY170" fmla="*/ 330980 h 1301478"/>
              <a:gd name="connsiteX171" fmla="*/ 3607112 w 4605659"/>
              <a:gd name="connsiteY171" fmla="*/ 314150 h 1301478"/>
              <a:gd name="connsiteX172" fmla="*/ 3623941 w 4605659"/>
              <a:gd name="connsiteY172" fmla="*/ 302930 h 1301478"/>
              <a:gd name="connsiteX173" fmla="*/ 3640771 w 4605659"/>
              <a:gd name="connsiteY173" fmla="*/ 286101 h 1301478"/>
              <a:gd name="connsiteX174" fmla="*/ 3685649 w 4605659"/>
              <a:gd name="connsiteY174" fmla="*/ 252442 h 1301478"/>
              <a:gd name="connsiteX175" fmla="*/ 3724918 w 4605659"/>
              <a:gd name="connsiteY175" fmla="*/ 218783 h 1301478"/>
              <a:gd name="connsiteX176" fmla="*/ 3736137 w 4605659"/>
              <a:gd name="connsiteY176" fmla="*/ 201954 h 1301478"/>
              <a:gd name="connsiteX177" fmla="*/ 3741747 w 4605659"/>
              <a:gd name="connsiteY177" fmla="*/ 162685 h 1301478"/>
              <a:gd name="connsiteX178" fmla="*/ 3747357 w 4605659"/>
              <a:gd name="connsiteY178" fmla="*/ 134636 h 1301478"/>
              <a:gd name="connsiteX179" fmla="*/ 3752967 w 4605659"/>
              <a:gd name="connsiteY179" fmla="*/ 89757 h 1301478"/>
              <a:gd name="connsiteX180" fmla="*/ 3764187 w 4605659"/>
              <a:gd name="connsiteY180" fmla="*/ 28049 h 1301478"/>
              <a:gd name="connsiteX181" fmla="*/ 3769796 w 4605659"/>
              <a:gd name="connsiteY181" fmla="*/ 11220 h 1301478"/>
              <a:gd name="connsiteX182" fmla="*/ 3786626 w 4605659"/>
              <a:gd name="connsiteY182" fmla="*/ 134636 h 1301478"/>
              <a:gd name="connsiteX183" fmla="*/ 3803455 w 4605659"/>
              <a:gd name="connsiteY183" fmla="*/ 252442 h 1301478"/>
              <a:gd name="connsiteX184" fmla="*/ 3876383 w 4605659"/>
              <a:gd name="connsiteY184" fmla="*/ 617080 h 1301478"/>
              <a:gd name="connsiteX185" fmla="*/ 3887602 w 4605659"/>
              <a:gd name="connsiteY185" fmla="*/ 712447 h 1301478"/>
              <a:gd name="connsiteX186" fmla="*/ 3904432 w 4605659"/>
              <a:gd name="connsiteY186" fmla="*/ 790984 h 1301478"/>
              <a:gd name="connsiteX187" fmla="*/ 3910042 w 4605659"/>
              <a:gd name="connsiteY187" fmla="*/ 830253 h 1301478"/>
              <a:gd name="connsiteX188" fmla="*/ 3915652 w 4605659"/>
              <a:gd name="connsiteY188" fmla="*/ 942449 h 1301478"/>
              <a:gd name="connsiteX189" fmla="*/ 3921261 w 4605659"/>
              <a:gd name="connsiteY189" fmla="*/ 981718 h 1301478"/>
              <a:gd name="connsiteX190" fmla="*/ 3926871 w 4605659"/>
              <a:gd name="connsiteY190" fmla="*/ 1060256 h 1301478"/>
              <a:gd name="connsiteX191" fmla="*/ 3943701 w 4605659"/>
              <a:gd name="connsiteY191" fmla="*/ 1071475 h 1301478"/>
              <a:gd name="connsiteX192" fmla="*/ 3960530 w 4605659"/>
              <a:gd name="connsiteY192" fmla="*/ 1088305 h 1301478"/>
              <a:gd name="connsiteX193" fmla="*/ 3971750 w 4605659"/>
              <a:gd name="connsiteY193" fmla="*/ 1172452 h 1301478"/>
              <a:gd name="connsiteX194" fmla="*/ 3977360 w 4605659"/>
              <a:gd name="connsiteY194" fmla="*/ 1217330 h 1301478"/>
              <a:gd name="connsiteX195" fmla="*/ 3994189 w 4605659"/>
              <a:gd name="connsiteY195" fmla="*/ 1228550 h 1301478"/>
              <a:gd name="connsiteX196" fmla="*/ 4011018 w 4605659"/>
              <a:gd name="connsiteY196" fmla="*/ 1217330 h 1301478"/>
              <a:gd name="connsiteX197" fmla="*/ 4022238 w 4605659"/>
              <a:gd name="connsiteY197" fmla="*/ 1189281 h 1301478"/>
              <a:gd name="connsiteX198" fmla="*/ 4033458 w 4605659"/>
              <a:gd name="connsiteY198" fmla="*/ 1172452 h 1301478"/>
              <a:gd name="connsiteX199" fmla="*/ 4044677 w 4605659"/>
              <a:gd name="connsiteY199" fmla="*/ 1133183 h 1301478"/>
              <a:gd name="connsiteX200" fmla="*/ 4050287 w 4605659"/>
              <a:gd name="connsiteY200" fmla="*/ 1116354 h 1301478"/>
              <a:gd name="connsiteX201" fmla="*/ 4067117 w 4605659"/>
              <a:gd name="connsiteY201" fmla="*/ 1099524 h 1301478"/>
              <a:gd name="connsiteX202" fmla="*/ 4083946 w 4605659"/>
              <a:gd name="connsiteY202" fmla="*/ 1077085 h 1301478"/>
              <a:gd name="connsiteX203" fmla="*/ 4095166 w 4605659"/>
              <a:gd name="connsiteY203" fmla="*/ 1138793 h 1301478"/>
              <a:gd name="connsiteX204" fmla="*/ 4111995 w 4605659"/>
              <a:gd name="connsiteY204" fmla="*/ 1194891 h 1301478"/>
              <a:gd name="connsiteX205" fmla="*/ 4123215 w 4605659"/>
              <a:gd name="connsiteY205" fmla="*/ 1239770 h 1301478"/>
              <a:gd name="connsiteX206" fmla="*/ 4128825 w 4605659"/>
              <a:gd name="connsiteY206" fmla="*/ 1194891 h 1301478"/>
              <a:gd name="connsiteX207" fmla="*/ 4140044 w 4605659"/>
              <a:gd name="connsiteY207" fmla="*/ 1178062 h 1301478"/>
              <a:gd name="connsiteX208" fmla="*/ 4156874 w 4605659"/>
              <a:gd name="connsiteY208" fmla="*/ 1099524 h 1301478"/>
              <a:gd name="connsiteX209" fmla="*/ 4168093 w 4605659"/>
              <a:gd name="connsiteY209" fmla="*/ 1071475 h 1301478"/>
              <a:gd name="connsiteX210" fmla="*/ 4173703 w 4605659"/>
              <a:gd name="connsiteY210" fmla="*/ 1054646 h 1301478"/>
              <a:gd name="connsiteX211" fmla="*/ 4179313 w 4605659"/>
              <a:gd name="connsiteY211" fmla="*/ 1020987 h 1301478"/>
              <a:gd name="connsiteX212" fmla="*/ 4184923 w 4605659"/>
              <a:gd name="connsiteY212" fmla="*/ 998548 h 1301478"/>
              <a:gd name="connsiteX213" fmla="*/ 4201752 w 4605659"/>
              <a:gd name="connsiteY213" fmla="*/ 1015377 h 1301478"/>
              <a:gd name="connsiteX214" fmla="*/ 4212972 w 4605659"/>
              <a:gd name="connsiteY214" fmla="*/ 1060256 h 1301478"/>
              <a:gd name="connsiteX215" fmla="*/ 4224191 w 4605659"/>
              <a:gd name="connsiteY215" fmla="*/ 1110744 h 1301478"/>
              <a:gd name="connsiteX216" fmla="*/ 4252241 w 4605659"/>
              <a:gd name="connsiteY216" fmla="*/ 1093914 h 1301478"/>
              <a:gd name="connsiteX217" fmla="*/ 4285899 w 4605659"/>
              <a:gd name="connsiteY217" fmla="*/ 1082695 h 1301478"/>
              <a:gd name="connsiteX218" fmla="*/ 4302729 w 4605659"/>
              <a:gd name="connsiteY218" fmla="*/ 1077085 h 1301478"/>
              <a:gd name="connsiteX219" fmla="*/ 4330778 w 4605659"/>
              <a:gd name="connsiteY219" fmla="*/ 1060256 h 1301478"/>
              <a:gd name="connsiteX220" fmla="*/ 4370047 w 4605659"/>
              <a:gd name="connsiteY220" fmla="*/ 1026597 h 1301478"/>
              <a:gd name="connsiteX221" fmla="*/ 4381266 w 4605659"/>
              <a:gd name="connsiteY221" fmla="*/ 992938 h 1301478"/>
              <a:gd name="connsiteX222" fmla="*/ 4386876 w 4605659"/>
              <a:gd name="connsiteY222" fmla="*/ 976108 h 1301478"/>
              <a:gd name="connsiteX223" fmla="*/ 4403706 w 4605659"/>
              <a:gd name="connsiteY223" fmla="*/ 891961 h 1301478"/>
              <a:gd name="connsiteX224" fmla="*/ 4409315 w 4605659"/>
              <a:gd name="connsiteY224" fmla="*/ 875132 h 1301478"/>
              <a:gd name="connsiteX225" fmla="*/ 4431755 w 4605659"/>
              <a:gd name="connsiteY225" fmla="*/ 835863 h 1301478"/>
              <a:gd name="connsiteX226" fmla="*/ 4442974 w 4605659"/>
              <a:gd name="connsiteY226" fmla="*/ 813424 h 1301478"/>
              <a:gd name="connsiteX227" fmla="*/ 4459804 w 4605659"/>
              <a:gd name="connsiteY227" fmla="*/ 796594 h 1301478"/>
              <a:gd name="connsiteX228" fmla="*/ 4476633 w 4605659"/>
              <a:gd name="connsiteY228" fmla="*/ 774155 h 1301478"/>
              <a:gd name="connsiteX229" fmla="*/ 4493463 w 4605659"/>
              <a:gd name="connsiteY229" fmla="*/ 757326 h 1301478"/>
              <a:gd name="connsiteX230" fmla="*/ 4515902 w 4605659"/>
              <a:gd name="connsiteY230" fmla="*/ 718057 h 1301478"/>
              <a:gd name="connsiteX231" fmla="*/ 4549561 w 4605659"/>
              <a:gd name="connsiteY231" fmla="*/ 673178 h 1301478"/>
              <a:gd name="connsiteX232" fmla="*/ 4577610 w 4605659"/>
              <a:gd name="connsiteY232" fmla="*/ 628300 h 1301478"/>
              <a:gd name="connsiteX233" fmla="*/ 4605659 w 4605659"/>
              <a:gd name="connsiteY233" fmla="*/ 611470 h 130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605659" h="1301478">
                <a:moveTo>
                  <a:pt x="0" y="1211721"/>
                </a:moveTo>
                <a:cubicBezTo>
                  <a:pt x="11220" y="1213591"/>
                  <a:pt x="22505" y="1215099"/>
                  <a:pt x="33659" y="1217330"/>
                </a:cubicBezTo>
                <a:cubicBezTo>
                  <a:pt x="41219" y="1218842"/>
                  <a:pt x="48415" y="1222300"/>
                  <a:pt x="56098" y="1222940"/>
                </a:cubicBezTo>
                <a:cubicBezTo>
                  <a:pt x="93414" y="1226050"/>
                  <a:pt x="130896" y="1226680"/>
                  <a:pt x="168295" y="1228550"/>
                </a:cubicBezTo>
                <a:cubicBezTo>
                  <a:pt x="192838" y="1234686"/>
                  <a:pt x="190355" y="1232341"/>
                  <a:pt x="213173" y="1245380"/>
                </a:cubicBezTo>
                <a:cubicBezTo>
                  <a:pt x="219027" y="1248725"/>
                  <a:pt x="223841" y="1253861"/>
                  <a:pt x="230002" y="1256599"/>
                </a:cubicBezTo>
                <a:cubicBezTo>
                  <a:pt x="256673" y="1268453"/>
                  <a:pt x="269094" y="1268725"/>
                  <a:pt x="297320" y="1273429"/>
                </a:cubicBezTo>
                <a:cubicBezTo>
                  <a:pt x="349678" y="1271559"/>
                  <a:pt x="402561" y="1275442"/>
                  <a:pt x="454395" y="1267819"/>
                </a:cubicBezTo>
                <a:cubicBezTo>
                  <a:pt x="467736" y="1265857"/>
                  <a:pt x="476834" y="1252860"/>
                  <a:pt x="488054" y="1245380"/>
                </a:cubicBezTo>
                <a:lnTo>
                  <a:pt x="521713" y="1222940"/>
                </a:lnTo>
                <a:lnTo>
                  <a:pt x="555372" y="1211721"/>
                </a:lnTo>
                <a:cubicBezTo>
                  <a:pt x="582040" y="1193942"/>
                  <a:pt x="565808" y="1202631"/>
                  <a:pt x="605860" y="1189281"/>
                </a:cubicBezTo>
                <a:lnTo>
                  <a:pt x="622690" y="1183672"/>
                </a:lnTo>
                <a:cubicBezTo>
                  <a:pt x="633909" y="1185542"/>
                  <a:pt x="645245" y="1186814"/>
                  <a:pt x="656348" y="1189281"/>
                </a:cubicBezTo>
                <a:cubicBezTo>
                  <a:pt x="671206" y="1192583"/>
                  <a:pt x="681896" y="1199250"/>
                  <a:pt x="695617" y="1206111"/>
                </a:cubicBezTo>
                <a:cubicBezTo>
                  <a:pt x="704967" y="1204241"/>
                  <a:pt x="714375" y="1202645"/>
                  <a:pt x="723666" y="1200501"/>
                </a:cubicBezTo>
                <a:cubicBezTo>
                  <a:pt x="738691" y="1197034"/>
                  <a:pt x="753244" y="1191193"/>
                  <a:pt x="768545" y="1189281"/>
                </a:cubicBezTo>
                <a:cubicBezTo>
                  <a:pt x="783504" y="1187411"/>
                  <a:pt x="798523" y="1185964"/>
                  <a:pt x="813423" y="1183672"/>
                </a:cubicBezTo>
                <a:cubicBezTo>
                  <a:pt x="822847" y="1182222"/>
                  <a:pt x="831995" y="1179115"/>
                  <a:pt x="841472" y="1178062"/>
                </a:cubicBezTo>
                <a:cubicBezTo>
                  <a:pt x="865704" y="1175369"/>
                  <a:pt x="890091" y="1174322"/>
                  <a:pt x="914400" y="1172452"/>
                </a:cubicBezTo>
                <a:cubicBezTo>
                  <a:pt x="929694" y="1169903"/>
                  <a:pt x="957452" y="1168668"/>
                  <a:pt x="970498" y="1155622"/>
                </a:cubicBezTo>
                <a:cubicBezTo>
                  <a:pt x="1035944" y="1090176"/>
                  <a:pt x="962083" y="1142533"/>
                  <a:pt x="1009767" y="1110744"/>
                </a:cubicBezTo>
                <a:cubicBezTo>
                  <a:pt x="1039688" y="1065862"/>
                  <a:pt x="1000417" y="1120094"/>
                  <a:pt x="1037816" y="1082695"/>
                </a:cubicBezTo>
                <a:cubicBezTo>
                  <a:pt x="1042584" y="1077927"/>
                  <a:pt x="1043962" y="1070305"/>
                  <a:pt x="1049036" y="1065865"/>
                </a:cubicBezTo>
                <a:cubicBezTo>
                  <a:pt x="1059184" y="1056986"/>
                  <a:pt x="1073160" y="1052961"/>
                  <a:pt x="1082695" y="1043426"/>
                </a:cubicBezTo>
                <a:cubicBezTo>
                  <a:pt x="1088305" y="1037816"/>
                  <a:pt x="1093262" y="1031468"/>
                  <a:pt x="1099524" y="1026597"/>
                </a:cubicBezTo>
                <a:cubicBezTo>
                  <a:pt x="1110168" y="1018318"/>
                  <a:pt x="1133183" y="1004157"/>
                  <a:pt x="1133183" y="1004157"/>
                </a:cubicBezTo>
                <a:cubicBezTo>
                  <a:pt x="1135053" y="998547"/>
                  <a:pt x="1137821" y="993161"/>
                  <a:pt x="1138793" y="987328"/>
                </a:cubicBezTo>
                <a:cubicBezTo>
                  <a:pt x="1141577" y="970625"/>
                  <a:pt x="1140595" y="953339"/>
                  <a:pt x="1144402" y="936840"/>
                </a:cubicBezTo>
                <a:cubicBezTo>
                  <a:pt x="1146282" y="928691"/>
                  <a:pt x="1152328" y="922087"/>
                  <a:pt x="1155622" y="914400"/>
                </a:cubicBezTo>
                <a:cubicBezTo>
                  <a:pt x="1157951" y="908965"/>
                  <a:pt x="1158360" y="902740"/>
                  <a:pt x="1161232" y="897571"/>
                </a:cubicBezTo>
                <a:cubicBezTo>
                  <a:pt x="1189595" y="846517"/>
                  <a:pt x="1173239" y="879797"/>
                  <a:pt x="1200501" y="847083"/>
                </a:cubicBezTo>
                <a:cubicBezTo>
                  <a:pt x="1210409" y="835194"/>
                  <a:pt x="1216084" y="821525"/>
                  <a:pt x="1222940" y="807814"/>
                </a:cubicBezTo>
                <a:cubicBezTo>
                  <a:pt x="1224810" y="729277"/>
                  <a:pt x="1225137" y="650687"/>
                  <a:pt x="1228550" y="572202"/>
                </a:cubicBezTo>
                <a:cubicBezTo>
                  <a:pt x="1229414" y="552335"/>
                  <a:pt x="1243903" y="528798"/>
                  <a:pt x="1256599" y="516103"/>
                </a:cubicBezTo>
                <a:lnTo>
                  <a:pt x="1290258" y="482445"/>
                </a:lnTo>
                <a:cubicBezTo>
                  <a:pt x="1295868" y="476835"/>
                  <a:pt x="1302686" y="472216"/>
                  <a:pt x="1307087" y="465615"/>
                </a:cubicBezTo>
                <a:lnTo>
                  <a:pt x="1318307" y="448786"/>
                </a:lnTo>
                <a:cubicBezTo>
                  <a:pt x="1322114" y="453862"/>
                  <a:pt x="1342257" y="479856"/>
                  <a:pt x="1346356" y="488054"/>
                </a:cubicBezTo>
                <a:cubicBezTo>
                  <a:pt x="1350143" y="495628"/>
                  <a:pt x="1365064" y="529231"/>
                  <a:pt x="1368795" y="544153"/>
                </a:cubicBezTo>
                <a:cubicBezTo>
                  <a:pt x="1373414" y="562628"/>
                  <a:pt x="1376681" y="587523"/>
                  <a:pt x="1380015" y="605860"/>
                </a:cubicBezTo>
                <a:cubicBezTo>
                  <a:pt x="1381721" y="615241"/>
                  <a:pt x="1384058" y="624505"/>
                  <a:pt x="1385625" y="633910"/>
                </a:cubicBezTo>
                <a:cubicBezTo>
                  <a:pt x="1387799" y="646952"/>
                  <a:pt x="1387435" y="660513"/>
                  <a:pt x="1391234" y="673178"/>
                </a:cubicBezTo>
                <a:cubicBezTo>
                  <a:pt x="1393171" y="679636"/>
                  <a:pt x="1399583" y="683907"/>
                  <a:pt x="1402454" y="690008"/>
                </a:cubicBezTo>
                <a:cubicBezTo>
                  <a:pt x="1414582" y="715779"/>
                  <a:pt x="1428288" y="741159"/>
                  <a:pt x="1436113" y="768545"/>
                </a:cubicBezTo>
                <a:cubicBezTo>
                  <a:pt x="1439853" y="781635"/>
                  <a:pt x="1443330" y="794802"/>
                  <a:pt x="1447333" y="807814"/>
                </a:cubicBezTo>
                <a:cubicBezTo>
                  <a:pt x="1450811" y="819118"/>
                  <a:pt x="1455505" y="830046"/>
                  <a:pt x="1458552" y="841473"/>
                </a:cubicBezTo>
                <a:cubicBezTo>
                  <a:pt x="1462994" y="858131"/>
                  <a:pt x="1465895" y="875163"/>
                  <a:pt x="1469772" y="891961"/>
                </a:cubicBezTo>
                <a:cubicBezTo>
                  <a:pt x="1481102" y="941055"/>
                  <a:pt x="1468995" y="883242"/>
                  <a:pt x="1486601" y="953669"/>
                </a:cubicBezTo>
                <a:cubicBezTo>
                  <a:pt x="1488913" y="962919"/>
                  <a:pt x="1489898" y="972468"/>
                  <a:pt x="1492211" y="981718"/>
                </a:cubicBezTo>
                <a:cubicBezTo>
                  <a:pt x="1493645" y="987455"/>
                  <a:pt x="1496196" y="992862"/>
                  <a:pt x="1497821" y="998548"/>
                </a:cubicBezTo>
                <a:cubicBezTo>
                  <a:pt x="1499939" y="1005961"/>
                  <a:pt x="1501561" y="1013507"/>
                  <a:pt x="1503431" y="1020987"/>
                </a:cubicBezTo>
                <a:cubicBezTo>
                  <a:pt x="1518390" y="1009767"/>
                  <a:pt x="1535087" y="1000550"/>
                  <a:pt x="1548309" y="987328"/>
                </a:cubicBezTo>
                <a:cubicBezTo>
                  <a:pt x="1555789" y="979848"/>
                  <a:pt x="1562717" y="971773"/>
                  <a:pt x="1570748" y="964889"/>
                </a:cubicBezTo>
                <a:cubicBezTo>
                  <a:pt x="1588930" y="949304"/>
                  <a:pt x="1608147" y="934970"/>
                  <a:pt x="1626847" y="920010"/>
                </a:cubicBezTo>
                <a:cubicBezTo>
                  <a:pt x="1636197" y="912530"/>
                  <a:pt x="1645445" y="904922"/>
                  <a:pt x="1654896" y="897571"/>
                </a:cubicBezTo>
                <a:cubicBezTo>
                  <a:pt x="1662276" y="891831"/>
                  <a:pt x="1669855" y="886351"/>
                  <a:pt x="1677335" y="880741"/>
                </a:cubicBezTo>
                <a:lnTo>
                  <a:pt x="1722214" y="847083"/>
                </a:lnTo>
                <a:cubicBezTo>
                  <a:pt x="1737173" y="835864"/>
                  <a:pt x="1751533" y="823796"/>
                  <a:pt x="1767092" y="813424"/>
                </a:cubicBezTo>
                <a:cubicBezTo>
                  <a:pt x="1781127" y="804067"/>
                  <a:pt x="1801312" y="791313"/>
                  <a:pt x="1811971" y="779765"/>
                </a:cubicBezTo>
                <a:cubicBezTo>
                  <a:pt x="1826432" y="764098"/>
                  <a:pt x="1851239" y="729276"/>
                  <a:pt x="1851239" y="729276"/>
                </a:cubicBezTo>
                <a:cubicBezTo>
                  <a:pt x="1854979" y="676918"/>
                  <a:pt x="1856326" y="624334"/>
                  <a:pt x="1862459" y="572202"/>
                </a:cubicBezTo>
                <a:cubicBezTo>
                  <a:pt x="1863841" y="560456"/>
                  <a:pt x="1869939" y="549763"/>
                  <a:pt x="1873679" y="538543"/>
                </a:cubicBezTo>
                <a:lnTo>
                  <a:pt x="1879288" y="521713"/>
                </a:lnTo>
                <a:cubicBezTo>
                  <a:pt x="1881158" y="516103"/>
                  <a:pt x="1880717" y="509065"/>
                  <a:pt x="1884898" y="504884"/>
                </a:cubicBezTo>
                <a:cubicBezTo>
                  <a:pt x="1890508" y="499274"/>
                  <a:pt x="1896857" y="494317"/>
                  <a:pt x="1901728" y="488054"/>
                </a:cubicBezTo>
                <a:cubicBezTo>
                  <a:pt x="1940404" y="438328"/>
                  <a:pt x="1905718" y="468232"/>
                  <a:pt x="1946606" y="437566"/>
                </a:cubicBezTo>
                <a:cubicBezTo>
                  <a:pt x="1970996" y="396918"/>
                  <a:pt x="1958251" y="403173"/>
                  <a:pt x="1969045" y="431956"/>
                </a:cubicBezTo>
                <a:cubicBezTo>
                  <a:pt x="1971981" y="439786"/>
                  <a:pt x="1976525" y="446915"/>
                  <a:pt x="1980265" y="454395"/>
                </a:cubicBezTo>
                <a:cubicBezTo>
                  <a:pt x="1982135" y="465615"/>
                  <a:pt x="1983644" y="476900"/>
                  <a:pt x="1985875" y="488054"/>
                </a:cubicBezTo>
                <a:cubicBezTo>
                  <a:pt x="1989256" y="504959"/>
                  <a:pt x="1994657" y="521476"/>
                  <a:pt x="1997095" y="538543"/>
                </a:cubicBezTo>
                <a:cubicBezTo>
                  <a:pt x="2000279" y="560833"/>
                  <a:pt x="2000347" y="583467"/>
                  <a:pt x="2002704" y="605860"/>
                </a:cubicBezTo>
                <a:cubicBezTo>
                  <a:pt x="2004088" y="619010"/>
                  <a:pt x="2006798" y="631994"/>
                  <a:pt x="2008314" y="645129"/>
                </a:cubicBezTo>
                <a:cubicBezTo>
                  <a:pt x="2012409" y="680619"/>
                  <a:pt x="2015794" y="716187"/>
                  <a:pt x="2019534" y="751716"/>
                </a:cubicBezTo>
                <a:cubicBezTo>
                  <a:pt x="2021404" y="731147"/>
                  <a:pt x="2021094" y="710261"/>
                  <a:pt x="2025144" y="690008"/>
                </a:cubicBezTo>
                <a:cubicBezTo>
                  <a:pt x="2026784" y="681808"/>
                  <a:pt x="2032967" y="675210"/>
                  <a:pt x="2036363" y="667568"/>
                </a:cubicBezTo>
                <a:cubicBezTo>
                  <a:pt x="2050225" y="636379"/>
                  <a:pt x="2043465" y="644686"/>
                  <a:pt x="2058802" y="617080"/>
                </a:cubicBezTo>
                <a:cubicBezTo>
                  <a:pt x="2077768" y="582941"/>
                  <a:pt x="2071383" y="596102"/>
                  <a:pt x="2092461" y="566592"/>
                </a:cubicBezTo>
                <a:cubicBezTo>
                  <a:pt x="2096380" y="561105"/>
                  <a:pt x="2099365" y="554942"/>
                  <a:pt x="2103681" y="549762"/>
                </a:cubicBezTo>
                <a:cubicBezTo>
                  <a:pt x="2117236" y="533496"/>
                  <a:pt x="2139455" y="517963"/>
                  <a:pt x="2154169" y="504884"/>
                </a:cubicBezTo>
                <a:cubicBezTo>
                  <a:pt x="2176921" y="484661"/>
                  <a:pt x="2199048" y="463745"/>
                  <a:pt x="2221487" y="443176"/>
                </a:cubicBezTo>
                <a:cubicBezTo>
                  <a:pt x="2223357" y="379598"/>
                  <a:pt x="2222091" y="315850"/>
                  <a:pt x="2227097" y="252442"/>
                </a:cubicBezTo>
                <a:cubicBezTo>
                  <a:pt x="2227755" y="244105"/>
                  <a:pt x="2235381" y="237833"/>
                  <a:pt x="2238317" y="230003"/>
                </a:cubicBezTo>
                <a:cubicBezTo>
                  <a:pt x="2241024" y="222784"/>
                  <a:pt x="2242254" y="215090"/>
                  <a:pt x="2243926" y="207564"/>
                </a:cubicBezTo>
                <a:cubicBezTo>
                  <a:pt x="2248501" y="186976"/>
                  <a:pt x="2249283" y="176618"/>
                  <a:pt x="2255146" y="157075"/>
                </a:cubicBezTo>
                <a:cubicBezTo>
                  <a:pt x="2258544" y="145747"/>
                  <a:pt x="2266366" y="123416"/>
                  <a:pt x="2266366" y="123416"/>
                </a:cubicBezTo>
                <a:cubicBezTo>
                  <a:pt x="2281357" y="183392"/>
                  <a:pt x="2268087" y="124223"/>
                  <a:pt x="2277585" y="252442"/>
                </a:cubicBezTo>
                <a:cubicBezTo>
                  <a:pt x="2281278" y="302292"/>
                  <a:pt x="2274061" y="288188"/>
                  <a:pt x="2300025" y="314150"/>
                </a:cubicBezTo>
                <a:cubicBezTo>
                  <a:pt x="2303765" y="321630"/>
                  <a:pt x="2306383" y="329784"/>
                  <a:pt x="2311244" y="336589"/>
                </a:cubicBezTo>
                <a:cubicBezTo>
                  <a:pt x="2332761" y="366713"/>
                  <a:pt x="2325188" y="339100"/>
                  <a:pt x="2333683" y="370248"/>
                </a:cubicBezTo>
                <a:cubicBezTo>
                  <a:pt x="2337740" y="385125"/>
                  <a:pt x="2344903" y="415127"/>
                  <a:pt x="2344903" y="415127"/>
                </a:cubicBezTo>
                <a:cubicBezTo>
                  <a:pt x="2348643" y="407647"/>
                  <a:pt x="2354371" y="400864"/>
                  <a:pt x="2356123" y="392687"/>
                </a:cubicBezTo>
                <a:cubicBezTo>
                  <a:pt x="2360061" y="374312"/>
                  <a:pt x="2359402" y="355237"/>
                  <a:pt x="2361733" y="336589"/>
                </a:cubicBezTo>
                <a:cubicBezTo>
                  <a:pt x="2363144" y="325302"/>
                  <a:pt x="2365613" y="314172"/>
                  <a:pt x="2367342" y="302930"/>
                </a:cubicBezTo>
                <a:cubicBezTo>
                  <a:pt x="2369352" y="289862"/>
                  <a:pt x="2369152" y="276327"/>
                  <a:pt x="2372952" y="263662"/>
                </a:cubicBezTo>
                <a:cubicBezTo>
                  <a:pt x="2374889" y="257204"/>
                  <a:pt x="2380432" y="252442"/>
                  <a:pt x="2384172" y="246832"/>
                </a:cubicBezTo>
                <a:cubicBezTo>
                  <a:pt x="2390255" y="228582"/>
                  <a:pt x="2395604" y="207245"/>
                  <a:pt x="2406611" y="190734"/>
                </a:cubicBezTo>
                <a:cubicBezTo>
                  <a:pt x="2416984" y="175175"/>
                  <a:pt x="2429272" y="160979"/>
                  <a:pt x="2440270" y="145856"/>
                </a:cubicBezTo>
                <a:cubicBezTo>
                  <a:pt x="2444236" y="140403"/>
                  <a:pt x="2447750" y="134636"/>
                  <a:pt x="2451490" y="129026"/>
                </a:cubicBezTo>
                <a:cubicBezTo>
                  <a:pt x="2454753" y="80078"/>
                  <a:pt x="2452597" y="57278"/>
                  <a:pt x="2462709" y="16830"/>
                </a:cubicBezTo>
                <a:cubicBezTo>
                  <a:pt x="2464143" y="11093"/>
                  <a:pt x="2466449" y="5610"/>
                  <a:pt x="2468319" y="0"/>
                </a:cubicBezTo>
                <a:cubicBezTo>
                  <a:pt x="2470189" y="26179"/>
                  <a:pt x="2470862" y="52472"/>
                  <a:pt x="2473929" y="78538"/>
                </a:cubicBezTo>
                <a:cubicBezTo>
                  <a:pt x="2475521" y="92066"/>
                  <a:pt x="2486318" y="105967"/>
                  <a:pt x="2490758" y="117807"/>
                </a:cubicBezTo>
                <a:cubicBezTo>
                  <a:pt x="2493465" y="125026"/>
                  <a:pt x="2493505" y="133088"/>
                  <a:pt x="2496368" y="140246"/>
                </a:cubicBezTo>
                <a:cubicBezTo>
                  <a:pt x="2501027" y="151893"/>
                  <a:pt x="2508695" y="162197"/>
                  <a:pt x="2513198" y="173905"/>
                </a:cubicBezTo>
                <a:cubicBezTo>
                  <a:pt x="2522144" y="197164"/>
                  <a:pt x="2530341" y="241152"/>
                  <a:pt x="2535637" y="263662"/>
                </a:cubicBezTo>
                <a:cubicBezTo>
                  <a:pt x="2545761" y="306689"/>
                  <a:pt x="2542950" y="296822"/>
                  <a:pt x="2552466" y="325370"/>
                </a:cubicBezTo>
                <a:cubicBezTo>
                  <a:pt x="2545825" y="418338"/>
                  <a:pt x="2541693" y="415226"/>
                  <a:pt x="2558076" y="521713"/>
                </a:cubicBezTo>
                <a:cubicBezTo>
                  <a:pt x="2559607" y="531666"/>
                  <a:pt x="2565556" y="540412"/>
                  <a:pt x="2569296" y="549762"/>
                </a:cubicBezTo>
                <a:cubicBezTo>
                  <a:pt x="2571166" y="562852"/>
                  <a:pt x="2571427" y="576274"/>
                  <a:pt x="2574906" y="589031"/>
                </a:cubicBezTo>
                <a:cubicBezTo>
                  <a:pt x="2577106" y="597099"/>
                  <a:pt x="2582831" y="603784"/>
                  <a:pt x="2586125" y="611470"/>
                </a:cubicBezTo>
                <a:cubicBezTo>
                  <a:pt x="2588454" y="616905"/>
                  <a:pt x="2589865" y="622690"/>
                  <a:pt x="2591735" y="628300"/>
                </a:cubicBezTo>
                <a:cubicBezTo>
                  <a:pt x="2593605" y="641389"/>
                  <a:pt x="2594372" y="654684"/>
                  <a:pt x="2597345" y="667568"/>
                </a:cubicBezTo>
                <a:cubicBezTo>
                  <a:pt x="2600004" y="679092"/>
                  <a:pt x="2608564" y="701227"/>
                  <a:pt x="2608564" y="701227"/>
                </a:cubicBezTo>
                <a:cubicBezTo>
                  <a:pt x="2610434" y="714317"/>
                  <a:pt x="2610967" y="727668"/>
                  <a:pt x="2614174" y="740496"/>
                </a:cubicBezTo>
                <a:cubicBezTo>
                  <a:pt x="2616616" y="750265"/>
                  <a:pt x="2622628" y="758863"/>
                  <a:pt x="2625394" y="768545"/>
                </a:cubicBezTo>
                <a:cubicBezTo>
                  <a:pt x="2630130" y="785122"/>
                  <a:pt x="2633437" y="802089"/>
                  <a:pt x="2636614" y="819034"/>
                </a:cubicBezTo>
                <a:cubicBezTo>
                  <a:pt x="2639051" y="832030"/>
                  <a:pt x="2639453" y="845373"/>
                  <a:pt x="2642223" y="858302"/>
                </a:cubicBezTo>
                <a:cubicBezTo>
                  <a:pt x="2645075" y="871613"/>
                  <a:pt x="2649861" y="884437"/>
                  <a:pt x="2653443" y="897571"/>
                </a:cubicBezTo>
                <a:cubicBezTo>
                  <a:pt x="2655472" y="905009"/>
                  <a:pt x="2656935" y="912597"/>
                  <a:pt x="2659053" y="920010"/>
                </a:cubicBezTo>
                <a:cubicBezTo>
                  <a:pt x="2660678" y="925696"/>
                  <a:pt x="2663039" y="931154"/>
                  <a:pt x="2664663" y="936840"/>
                </a:cubicBezTo>
                <a:cubicBezTo>
                  <a:pt x="2666781" y="944253"/>
                  <a:pt x="2666447" y="952585"/>
                  <a:pt x="2670272" y="959279"/>
                </a:cubicBezTo>
                <a:cubicBezTo>
                  <a:pt x="2674208" y="966167"/>
                  <a:pt x="2681492" y="970498"/>
                  <a:pt x="2687102" y="976108"/>
                </a:cubicBezTo>
                <a:cubicBezTo>
                  <a:pt x="2695948" y="1099954"/>
                  <a:pt x="2685091" y="1011601"/>
                  <a:pt x="2703931" y="1099524"/>
                </a:cubicBezTo>
                <a:cubicBezTo>
                  <a:pt x="2706314" y="1110646"/>
                  <a:pt x="2707073" y="1122079"/>
                  <a:pt x="2709541" y="1133183"/>
                </a:cubicBezTo>
                <a:cubicBezTo>
                  <a:pt x="2712843" y="1148042"/>
                  <a:pt x="2719510" y="1158730"/>
                  <a:pt x="2726371" y="1172452"/>
                </a:cubicBezTo>
                <a:cubicBezTo>
                  <a:pt x="2730774" y="1216488"/>
                  <a:pt x="2729388" y="1221056"/>
                  <a:pt x="2737590" y="1256599"/>
                </a:cubicBezTo>
                <a:cubicBezTo>
                  <a:pt x="2741057" y="1271624"/>
                  <a:pt x="2748810" y="1301478"/>
                  <a:pt x="2748810" y="1301478"/>
                </a:cubicBezTo>
                <a:cubicBezTo>
                  <a:pt x="2760487" y="1137998"/>
                  <a:pt x="2739575" y="1289913"/>
                  <a:pt x="2776859" y="1178062"/>
                </a:cubicBezTo>
                <a:cubicBezTo>
                  <a:pt x="2778729" y="1172452"/>
                  <a:pt x="2779189" y="1166152"/>
                  <a:pt x="2782469" y="1161232"/>
                </a:cubicBezTo>
                <a:cubicBezTo>
                  <a:pt x="2786870" y="1154631"/>
                  <a:pt x="2794427" y="1150665"/>
                  <a:pt x="2799298" y="1144403"/>
                </a:cubicBezTo>
                <a:cubicBezTo>
                  <a:pt x="2807577" y="1133759"/>
                  <a:pt x="2821737" y="1110744"/>
                  <a:pt x="2821737" y="1110744"/>
                </a:cubicBezTo>
                <a:cubicBezTo>
                  <a:pt x="2825477" y="1063996"/>
                  <a:pt x="2826505" y="1016951"/>
                  <a:pt x="2832957" y="970499"/>
                </a:cubicBezTo>
                <a:cubicBezTo>
                  <a:pt x="2840937" y="913047"/>
                  <a:pt x="2848272" y="914009"/>
                  <a:pt x="2872226" y="869522"/>
                </a:cubicBezTo>
                <a:cubicBezTo>
                  <a:pt x="2886289" y="843404"/>
                  <a:pt x="2889244" y="831587"/>
                  <a:pt x="2905885" y="807814"/>
                </a:cubicBezTo>
                <a:cubicBezTo>
                  <a:pt x="2923794" y="782230"/>
                  <a:pt x="2933982" y="774107"/>
                  <a:pt x="2956373" y="751716"/>
                </a:cubicBezTo>
                <a:cubicBezTo>
                  <a:pt x="2960113" y="716187"/>
                  <a:pt x="2963162" y="680578"/>
                  <a:pt x="2967593" y="645129"/>
                </a:cubicBezTo>
                <a:cubicBezTo>
                  <a:pt x="2969860" y="626991"/>
                  <a:pt x="2975276" y="605037"/>
                  <a:pt x="2984422" y="589031"/>
                </a:cubicBezTo>
                <a:cubicBezTo>
                  <a:pt x="3001927" y="558398"/>
                  <a:pt x="3040520" y="499274"/>
                  <a:pt x="3040520" y="499274"/>
                </a:cubicBezTo>
                <a:cubicBezTo>
                  <a:pt x="3042390" y="512364"/>
                  <a:pt x="3043956" y="525500"/>
                  <a:pt x="3046130" y="538543"/>
                </a:cubicBezTo>
                <a:cubicBezTo>
                  <a:pt x="3047698" y="547948"/>
                  <a:pt x="3050290" y="557168"/>
                  <a:pt x="3051740" y="566592"/>
                </a:cubicBezTo>
                <a:cubicBezTo>
                  <a:pt x="3054032" y="581492"/>
                  <a:pt x="3054080" y="596753"/>
                  <a:pt x="3057350" y="611470"/>
                </a:cubicBezTo>
                <a:cubicBezTo>
                  <a:pt x="3061585" y="630528"/>
                  <a:pt x="3068569" y="648869"/>
                  <a:pt x="3074179" y="667568"/>
                </a:cubicBezTo>
                <a:cubicBezTo>
                  <a:pt x="3077919" y="697487"/>
                  <a:pt x="3080926" y="727507"/>
                  <a:pt x="3085399" y="757326"/>
                </a:cubicBezTo>
                <a:cubicBezTo>
                  <a:pt x="3086543" y="764951"/>
                  <a:pt x="3088571" y="787079"/>
                  <a:pt x="3091009" y="779765"/>
                </a:cubicBezTo>
                <a:cubicBezTo>
                  <a:pt x="3096951" y="761937"/>
                  <a:pt x="3092392" y="741978"/>
                  <a:pt x="3096618" y="723667"/>
                </a:cubicBezTo>
                <a:cubicBezTo>
                  <a:pt x="3098134" y="717097"/>
                  <a:pt x="3103359" y="711876"/>
                  <a:pt x="3107838" y="706837"/>
                </a:cubicBezTo>
                <a:cubicBezTo>
                  <a:pt x="3118379" y="694978"/>
                  <a:pt x="3130277" y="684398"/>
                  <a:pt x="3141497" y="673178"/>
                </a:cubicBezTo>
                <a:cubicBezTo>
                  <a:pt x="3147107" y="667568"/>
                  <a:pt x="3152064" y="661220"/>
                  <a:pt x="3158326" y="656349"/>
                </a:cubicBezTo>
                <a:cubicBezTo>
                  <a:pt x="3175156" y="643259"/>
                  <a:pt x="3196023" y="634137"/>
                  <a:pt x="3208815" y="617080"/>
                </a:cubicBezTo>
                <a:lnTo>
                  <a:pt x="3225644" y="594641"/>
                </a:lnTo>
                <a:cubicBezTo>
                  <a:pt x="3236303" y="711884"/>
                  <a:pt x="3225271" y="614842"/>
                  <a:pt x="3236864" y="684398"/>
                </a:cubicBezTo>
                <a:cubicBezTo>
                  <a:pt x="3239038" y="697441"/>
                  <a:pt x="3237727" y="711326"/>
                  <a:pt x="3242474" y="723667"/>
                </a:cubicBezTo>
                <a:cubicBezTo>
                  <a:pt x="3247315" y="736253"/>
                  <a:pt x="3255378" y="747791"/>
                  <a:pt x="3264913" y="757326"/>
                </a:cubicBezTo>
                <a:lnTo>
                  <a:pt x="3298572" y="790984"/>
                </a:lnTo>
                <a:cubicBezTo>
                  <a:pt x="3300442" y="798464"/>
                  <a:pt x="3302510" y="805897"/>
                  <a:pt x="3304182" y="813424"/>
                </a:cubicBezTo>
                <a:cubicBezTo>
                  <a:pt x="3306250" y="822732"/>
                  <a:pt x="3306250" y="832620"/>
                  <a:pt x="3309791" y="841473"/>
                </a:cubicBezTo>
                <a:cubicBezTo>
                  <a:pt x="3313174" y="849932"/>
                  <a:pt x="3331032" y="876138"/>
                  <a:pt x="3337841" y="886351"/>
                </a:cubicBezTo>
                <a:cubicBezTo>
                  <a:pt x="3339711" y="891961"/>
                  <a:pt x="3341121" y="897746"/>
                  <a:pt x="3343450" y="903181"/>
                </a:cubicBezTo>
                <a:cubicBezTo>
                  <a:pt x="3346744" y="910867"/>
                  <a:pt x="3352470" y="917552"/>
                  <a:pt x="3354670" y="925620"/>
                </a:cubicBezTo>
                <a:cubicBezTo>
                  <a:pt x="3358149" y="938377"/>
                  <a:pt x="3358106" y="951846"/>
                  <a:pt x="3360280" y="964889"/>
                </a:cubicBezTo>
                <a:cubicBezTo>
                  <a:pt x="3363840" y="986247"/>
                  <a:pt x="3366458" y="995211"/>
                  <a:pt x="3371499" y="1015377"/>
                </a:cubicBezTo>
                <a:cubicBezTo>
                  <a:pt x="3373369" y="927490"/>
                  <a:pt x="3370756" y="839393"/>
                  <a:pt x="3377109" y="751716"/>
                </a:cubicBezTo>
                <a:cubicBezTo>
                  <a:pt x="3380131" y="710012"/>
                  <a:pt x="3390564" y="669137"/>
                  <a:pt x="3399548" y="628300"/>
                </a:cubicBezTo>
                <a:cubicBezTo>
                  <a:pt x="3444681" y="423152"/>
                  <a:pt x="3421237" y="532570"/>
                  <a:pt x="3455647" y="420737"/>
                </a:cubicBezTo>
                <a:cubicBezTo>
                  <a:pt x="3465392" y="389067"/>
                  <a:pt x="3473218" y="356805"/>
                  <a:pt x="3483696" y="325370"/>
                </a:cubicBezTo>
                <a:cubicBezTo>
                  <a:pt x="3501776" y="271129"/>
                  <a:pt x="3516652" y="241648"/>
                  <a:pt x="3539794" y="190734"/>
                </a:cubicBezTo>
                <a:cubicBezTo>
                  <a:pt x="3552122" y="116766"/>
                  <a:pt x="3532086" y="110797"/>
                  <a:pt x="3567843" y="134636"/>
                </a:cubicBezTo>
                <a:cubicBezTo>
                  <a:pt x="3571583" y="140246"/>
                  <a:pt x="3576048" y="145435"/>
                  <a:pt x="3579063" y="151465"/>
                </a:cubicBezTo>
                <a:cubicBezTo>
                  <a:pt x="3586894" y="167127"/>
                  <a:pt x="3588216" y="193103"/>
                  <a:pt x="3590282" y="207564"/>
                </a:cubicBezTo>
                <a:cubicBezTo>
                  <a:pt x="3592152" y="248703"/>
                  <a:pt x="3589469" y="290303"/>
                  <a:pt x="3595892" y="330980"/>
                </a:cubicBezTo>
                <a:cubicBezTo>
                  <a:pt x="3596944" y="337640"/>
                  <a:pt x="3602345" y="318918"/>
                  <a:pt x="3607112" y="314150"/>
                </a:cubicBezTo>
                <a:cubicBezTo>
                  <a:pt x="3611879" y="309383"/>
                  <a:pt x="3618762" y="307246"/>
                  <a:pt x="3623941" y="302930"/>
                </a:cubicBezTo>
                <a:cubicBezTo>
                  <a:pt x="3630036" y="297851"/>
                  <a:pt x="3634631" y="291125"/>
                  <a:pt x="3640771" y="286101"/>
                </a:cubicBezTo>
                <a:cubicBezTo>
                  <a:pt x="3655243" y="274260"/>
                  <a:pt x="3670690" y="263662"/>
                  <a:pt x="3685649" y="252442"/>
                </a:cubicBezTo>
                <a:cubicBezTo>
                  <a:pt x="3702158" y="240060"/>
                  <a:pt x="3711895" y="234411"/>
                  <a:pt x="3724918" y="218783"/>
                </a:cubicBezTo>
                <a:cubicBezTo>
                  <a:pt x="3729234" y="213604"/>
                  <a:pt x="3732397" y="207564"/>
                  <a:pt x="3736137" y="201954"/>
                </a:cubicBezTo>
                <a:cubicBezTo>
                  <a:pt x="3738007" y="188864"/>
                  <a:pt x="3739573" y="175728"/>
                  <a:pt x="3741747" y="162685"/>
                </a:cubicBezTo>
                <a:cubicBezTo>
                  <a:pt x="3743315" y="153280"/>
                  <a:pt x="3745907" y="144060"/>
                  <a:pt x="3747357" y="134636"/>
                </a:cubicBezTo>
                <a:cubicBezTo>
                  <a:pt x="3749649" y="119735"/>
                  <a:pt x="3750835" y="104682"/>
                  <a:pt x="3752967" y="89757"/>
                </a:cubicBezTo>
                <a:cubicBezTo>
                  <a:pt x="3754634" y="78087"/>
                  <a:pt x="3760966" y="40934"/>
                  <a:pt x="3764187" y="28049"/>
                </a:cubicBezTo>
                <a:cubicBezTo>
                  <a:pt x="3765621" y="22312"/>
                  <a:pt x="3767926" y="16830"/>
                  <a:pt x="3769796" y="11220"/>
                </a:cubicBezTo>
                <a:cubicBezTo>
                  <a:pt x="3784488" y="69984"/>
                  <a:pt x="3770744" y="10753"/>
                  <a:pt x="3786626" y="134636"/>
                </a:cubicBezTo>
                <a:cubicBezTo>
                  <a:pt x="3791670" y="173981"/>
                  <a:pt x="3796200" y="213444"/>
                  <a:pt x="3803455" y="252442"/>
                </a:cubicBezTo>
                <a:cubicBezTo>
                  <a:pt x="3826127" y="374304"/>
                  <a:pt x="3861901" y="493976"/>
                  <a:pt x="3876383" y="617080"/>
                </a:cubicBezTo>
                <a:cubicBezTo>
                  <a:pt x="3880123" y="648869"/>
                  <a:pt x="3882505" y="680847"/>
                  <a:pt x="3887602" y="712447"/>
                </a:cubicBezTo>
                <a:cubicBezTo>
                  <a:pt x="3891865" y="738879"/>
                  <a:pt x="3899422" y="764684"/>
                  <a:pt x="3904432" y="790984"/>
                </a:cubicBezTo>
                <a:cubicBezTo>
                  <a:pt x="3906906" y="803973"/>
                  <a:pt x="3908172" y="817163"/>
                  <a:pt x="3910042" y="830253"/>
                </a:cubicBezTo>
                <a:cubicBezTo>
                  <a:pt x="3911912" y="867652"/>
                  <a:pt x="3912886" y="905106"/>
                  <a:pt x="3915652" y="942449"/>
                </a:cubicBezTo>
                <a:cubicBezTo>
                  <a:pt x="3916629" y="955635"/>
                  <a:pt x="3920007" y="968555"/>
                  <a:pt x="3921261" y="981718"/>
                </a:cubicBezTo>
                <a:cubicBezTo>
                  <a:pt x="3923749" y="1007846"/>
                  <a:pt x="3920505" y="1034794"/>
                  <a:pt x="3926871" y="1060256"/>
                </a:cubicBezTo>
                <a:cubicBezTo>
                  <a:pt x="3928506" y="1066797"/>
                  <a:pt x="3938521" y="1067159"/>
                  <a:pt x="3943701" y="1071475"/>
                </a:cubicBezTo>
                <a:cubicBezTo>
                  <a:pt x="3949796" y="1076554"/>
                  <a:pt x="3954920" y="1082695"/>
                  <a:pt x="3960530" y="1088305"/>
                </a:cubicBezTo>
                <a:cubicBezTo>
                  <a:pt x="3973719" y="1127869"/>
                  <a:pt x="3963906" y="1094012"/>
                  <a:pt x="3971750" y="1172452"/>
                </a:cubicBezTo>
                <a:cubicBezTo>
                  <a:pt x="3973250" y="1187453"/>
                  <a:pt x="3971761" y="1203332"/>
                  <a:pt x="3977360" y="1217330"/>
                </a:cubicBezTo>
                <a:cubicBezTo>
                  <a:pt x="3979864" y="1223590"/>
                  <a:pt x="3988579" y="1224810"/>
                  <a:pt x="3994189" y="1228550"/>
                </a:cubicBezTo>
                <a:cubicBezTo>
                  <a:pt x="3999799" y="1224810"/>
                  <a:pt x="4007099" y="1222816"/>
                  <a:pt x="4011018" y="1217330"/>
                </a:cubicBezTo>
                <a:cubicBezTo>
                  <a:pt x="4016871" y="1209136"/>
                  <a:pt x="4017734" y="1198288"/>
                  <a:pt x="4022238" y="1189281"/>
                </a:cubicBezTo>
                <a:cubicBezTo>
                  <a:pt x="4025253" y="1183251"/>
                  <a:pt x="4029718" y="1178062"/>
                  <a:pt x="4033458" y="1172452"/>
                </a:cubicBezTo>
                <a:cubicBezTo>
                  <a:pt x="4046911" y="1132093"/>
                  <a:pt x="4030587" y="1182499"/>
                  <a:pt x="4044677" y="1133183"/>
                </a:cubicBezTo>
                <a:cubicBezTo>
                  <a:pt x="4046301" y="1127497"/>
                  <a:pt x="4047007" y="1121274"/>
                  <a:pt x="4050287" y="1116354"/>
                </a:cubicBezTo>
                <a:cubicBezTo>
                  <a:pt x="4054688" y="1109753"/>
                  <a:pt x="4061954" y="1105548"/>
                  <a:pt x="4067117" y="1099524"/>
                </a:cubicBezTo>
                <a:cubicBezTo>
                  <a:pt x="4073202" y="1092425"/>
                  <a:pt x="4078336" y="1084565"/>
                  <a:pt x="4083946" y="1077085"/>
                </a:cubicBezTo>
                <a:cubicBezTo>
                  <a:pt x="4095982" y="1113190"/>
                  <a:pt x="4084595" y="1075366"/>
                  <a:pt x="4095166" y="1138793"/>
                </a:cubicBezTo>
                <a:cubicBezTo>
                  <a:pt x="4099620" y="1165516"/>
                  <a:pt x="4104509" y="1164947"/>
                  <a:pt x="4111995" y="1194891"/>
                </a:cubicBezTo>
                <a:lnTo>
                  <a:pt x="4123215" y="1239770"/>
                </a:lnTo>
                <a:cubicBezTo>
                  <a:pt x="4125085" y="1224810"/>
                  <a:pt x="4124858" y="1209436"/>
                  <a:pt x="4128825" y="1194891"/>
                </a:cubicBezTo>
                <a:cubicBezTo>
                  <a:pt x="4130599" y="1188387"/>
                  <a:pt x="4138061" y="1184506"/>
                  <a:pt x="4140044" y="1178062"/>
                </a:cubicBezTo>
                <a:cubicBezTo>
                  <a:pt x="4140641" y="1176123"/>
                  <a:pt x="4151546" y="1115510"/>
                  <a:pt x="4156874" y="1099524"/>
                </a:cubicBezTo>
                <a:cubicBezTo>
                  <a:pt x="4160058" y="1089971"/>
                  <a:pt x="4164557" y="1080904"/>
                  <a:pt x="4168093" y="1071475"/>
                </a:cubicBezTo>
                <a:cubicBezTo>
                  <a:pt x="4170169" y="1065938"/>
                  <a:pt x="4171833" y="1060256"/>
                  <a:pt x="4173703" y="1054646"/>
                </a:cubicBezTo>
                <a:cubicBezTo>
                  <a:pt x="4175573" y="1043426"/>
                  <a:pt x="4177082" y="1032141"/>
                  <a:pt x="4179313" y="1020987"/>
                </a:cubicBezTo>
                <a:cubicBezTo>
                  <a:pt x="4180825" y="1013427"/>
                  <a:pt x="4177443" y="1000418"/>
                  <a:pt x="4184923" y="998548"/>
                </a:cubicBezTo>
                <a:cubicBezTo>
                  <a:pt x="4192619" y="996624"/>
                  <a:pt x="4196142" y="1009767"/>
                  <a:pt x="4201752" y="1015377"/>
                </a:cubicBezTo>
                <a:cubicBezTo>
                  <a:pt x="4205492" y="1030337"/>
                  <a:pt x="4210437" y="1045046"/>
                  <a:pt x="4212972" y="1060256"/>
                </a:cubicBezTo>
                <a:cubicBezTo>
                  <a:pt x="4219554" y="1099747"/>
                  <a:pt x="4214986" y="1083123"/>
                  <a:pt x="4224191" y="1110744"/>
                </a:cubicBezTo>
                <a:cubicBezTo>
                  <a:pt x="4233541" y="1105134"/>
                  <a:pt x="4242314" y="1098426"/>
                  <a:pt x="4252241" y="1093914"/>
                </a:cubicBezTo>
                <a:cubicBezTo>
                  <a:pt x="4263007" y="1089020"/>
                  <a:pt x="4274680" y="1086435"/>
                  <a:pt x="4285899" y="1082695"/>
                </a:cubicBezTo>
                <a:cubicBezTo>
                  <a:pt x="4291509" y="1080825"/>
                  <a:pt x="4297658" y="1080127"/>
                  <a:pt x="4302729" y="1077085"/>
                </a:cubicBezTo>
                <a:cubicBezTo>
                  <a:pt x="4312079" y="1071475"/>
                  <a:pt x="4322171" y="1066950"/>
                  <a:pt x="4330778" y="1060256"/>
                </a:cubicBezTo>
                <a:cubicBezTo>
                  <a:pt x="4412371" y="996794"/>
                  <a:pt x="4309751" y="1066791"/>
                  <a:pt x="4370047" y="1026597"/>
                </a:cubicBezTo>
                <a:lnTo>
                  <a:pt x="4381266" y="992938"/>
                </a:lnTo>
                <a:cubicBezTo>
                  <a:pt x="4383136" y="987328"/>
                  <a:pt x="4385818" y="981926"/>
                  <a:pt x="4386876" y="976108"/>
                </a:cubicBezTo>
                <a:cubicBezTo>
                  <a:pt x="4392238" y="946618"/>
                  <a:pt x="4395694" y="920004"/>
                  <a:pt x="4403706" y="891961"/>
                </a:cubicBezTo>
                <a:cubicBezTo>
                  <a:pt x="4405330" y="886275"/>
                  <a:pt x="4406671" y="880421"/>
                  <a:pt x="4409315" y="875132"/>
                </a:cubicBezTo>
                <a:cubicBezTo>
                  <a:pt x="4416057" y="861647"/>
                  <a:pt x="4424536" y="849098"/>
                  <a:pt x="4431755" y="835863"/>
                </a:cubicBezTo>
                <a:cubicBezTo>
                  <a:pt x="4435759" y="828522"/>
                  <a:pt x="4438113" y="820229"/>
                  <a:pt x="4442974" y="813424"/>
                </a:cubicBezTo>
                <a:cubicBezTo>
                  <a:pt x="4447585" y="806968"/>
                  <a:pt x="4454641" y="802618"/>
                  <a:pt x="4459804" y="796594"/>
                </a:cubicBezTo>
                <a:cubicBezTo>
                  <a:pt x="4465889" y="789495"/>
                  <a:pt x="4470548" y="781254"/>
                  <a:pt x="4476633" y="774155"/>
                </a:cubicBezTo>
                <a:cubicBezTo>
                  <a:pt x="4481796" y="768131"/>
                  <a:pt x="4488384" y="763421"/>
                  <a:pt x="4493463" y="757326"/>
                </a:cubicBezTo>
                <a:cubicBezTo>
                  <a:pt x="4512582" y="734383"/>
                  <a:pt x="4497622" y="745478"/>
                  <a:pt x="4515902" y="718057"/>
                </a:cubicBezTo>
                <a:cubicBezTo>
                  <a:pt x="4526275" y="702498"/>
                  <a:pt x="4549561" y="673178"/>
                  <a:pt x="4549561" y="673178"/>
                </a:cubicBezTo>
                <a:cubicBezTo>
                  <a:pt x="4562912" y="633123"/>
                  <a:pt x="4550939" y="646079"/>
                  <a:pt x="4577610" y="628300"/>
                </a:cubicBezTo>
                <a:cubicBezTo>
                  <a:pt x="4591941" y="606802"/>
                  <a:pt x="4582087" y="611470"/>
                  <a:pt x="4605659" y="6114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A1D78134-D734-3350-EF1C-C062EF9E8F29}"/>
              </a:ext>
            </a:extLst>
          </p:cNvPr>
          <p:cNvSpPr txBox="1"/>
          <p:nvPr/>
        </p:nvSpPr>
        <p:spPr>
          <a:xfrm>
            <a:off x="3479162" y="1065355"/>
            <a:ext cx="847621" cy="415498"/>
          </a:xfrm>
          <a:prstGeom prst="rect">
            <a:avLst/>
          </a:prstGeom>
          <a:noFill/>
        </p:spPr>
        <p:txBody>
          <a:bodyPr wrap="square" rtlCol="0">
            <a:spAutoFit/>
          </a:bodyPr>
          <a:lstStyle/>
          <a:p>
            <a:pPr algn="ctr"/>
            <a:r>
              <a:rPr lang="en-US" sz="1050" dirty="0">
                <a:latin typeface="Calibri" panose="020F0502020204030204" pitchFamily="34" charset="0"/>
                <a:cs typeface="Calibri" panose="020F0502020204030204" pitchFamily="34" charset="0"/>
              </a:rPr>
              <a:t>Threshold</a:t>
            </a:r>
          </a:p>
          <a:p>
            <a:pPr algn="ctr"/>
            <a:r>
              <a:rPr lang="en-US" sz="1050" dirty="0">
                <a:latin typeface="Calibri" panose="020F0502020204030204" pitchFamily="34" charset="0"/>
                <a:cs typeface="Calibri" panose="020F0502020204030204" pitchFamily="34" charset="0"/>
              </a:rPr>
              <a:t>triggered</a:t>
            </a:r>
          </a:p>
        </p:txBody>
      </p:sp>
      <p:sp>
        <p:nvSpPr>
          <p:cNvPr id="42" name="TextBox 41">
            <a:extLst>
              <a:ext uri="{FF2B5EF4-FFF2-40B4-BE49-F238E27FC236}">
                <a16:creationId xmlns:a16="http://schemas.microsoft.com/office/drawing/2014/main" id="{9C85E729-E141-8032-E48C-5C9359811484}"/>
              </a:ext>
            </a:extLst>
          </p:cNvPr>
          <p:cNvSpPr txBox="1"/>
          <p:nvPr/>
        </p:nvSpPr>
        <p:spPr>
          <a:xfrm>
            <a:off x="4467045" y="1074484"/>
            <a:ext cx="832120" cy="415498"/>
          </a:xfrm>
          <a:prstGeom prst="rect">
            <a:avLst/>
          </a:prstGeom>
          <a:noFill/>
        </p:spPr>
        <p:txBody>
          <a:bodyPr wrap="square" rtlCol="0">
            <a:spAutoFit/>
          </a:bodyPr>
          <a:lstStyle/>
          <a:p>
            <a:pPr algn="ctr"/>
            <a:r>
              <a:rPr lang="en-US" sz="1050" dirty="0">
                <a:latin typeface="Calibri" panose="020F0502020204030204" pitchFamily="34" charset="0"/>
                <a:cs typeface="Calibri" panose="020F0502020204030204" pitchFamily="34" charset="0"/>
              </a:rPr>
              <a:t>Threshold</a:t>
            </a:r>
          </a:p>
          <a:p>
            <a:pPr algn="ctr"/>
            <a:r>
              <a:rPr lang="en-US" sz="1050" dirty="0">
                <a:latin typeface="Calibri" panose="020F0502020204030204" pitchFamily="34" charset="0"/>
                <a:cs typeface="Calibri" panose="020F0502020204030204" pitchFamily="34" charset="0"/>
              </a:rPr>
              <a:t>triggered</a:t>
            </a:r>
          </a:p>
        </p:txBody>
      </p:sp>
      <p:cxnSp>
        <p:nvCxnSpPr>
          <p:cNvPr id="43" name="Straight Connector 42">
            <a:extLst>
              <a:ext uri="{FF2B5EF4-FFF2-40B4-BE49-F238E27FC236}">
                <a16:creationId xmlns:a16="http://schemas.microsoft.com/office/drawing/2014/main" id="{24DCE982-BE14-69F2-A7D2-C50B814ABAEE}"/>
              </a:ext>
            </a:extLst>
          </p:cNvPr>
          <p:cNvCxnSpPr>
            <a:cxnSpLocks/>
          </p:cNvCxnSpPr>
          <p:nvPr/>
        </p:nvCxnSpPr>
        <p:spPr>
          <a:xfrm flipH="1" flipV="1">
            <a:off x="1027541" y="1911396"/>
            <a:ext cx="4603395" cy="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ight Brace 43">
            <a:extLst>
              <a:ext uri="{FF2B5EF4-FFF2-40B4-BE49-F238E27FC236}">
                <a16:creationId xmlns:a16="http://schemas.microsoft.com/office/drawing/2014/main" id="{C08374D8-EB06-E342-E43A-277936ED4241}"/>
              </a:ext>
            </a:extLst>
          </p:cNvPr>
          <p:cNvSpPr/>
          <p:nvPr/>
        </p:nvSpPr>
        <p:spPr>
          <a:xfrm>
            <a:off x="5709047" y="1763225"/>
            <a:ext cx="137569" cy="842784"/>
          </a:xfrm>
          <a:prstGeom prst="righ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49F6764F-2DB4-0AAF-C845-F652382D9E26}"/>
              </a:ext>
            </a:extLst>
          </p:cNvPr>
          <p:cNvSpPr txBox="1"/>
          <p:nvPr/>
        </p:nvSpPr>
        <p:spPr>
          <a:xfrm>
            <a:off x="5844902" y="1802423"/>
            <a:ext cx="3022949" cy="507831"/>
          </a:xfrm>
          <a:prstGeom prst="rect">
            <a:avLst/>
          </a:prstGeom>
          <a:noFill/>
        </p:spPr>
        <p:txBody>
          <a:bodyPr wrap="square" rtlCol="0">
            <a:spAutoFit/>
          </a:bodyPr>
          <a:lstStyle/>
          <a:p>
            <a:r>
              <a:rPr lang="en-US" sz="1350" dirty="0">
                <a:latin typeface="Calibri" panose="020F0502020204030204" pitchFamily="34" charset="0"/>
                <a:cs typeface="Calibri" panose="020F0502020204030204" pitchFamily="34" charset="0"/>
              </a:rPr>
              <a:t>Area under the threshold line is where biological control provides benefit</a:t>
            </a:r>
          </a:p>
        </p:txBody>
      </p:sp>
      <p:sp>
        <p:nvSpPr>
          <p:cNvPr id="46" name="TextBox 45">
            <a:extLst>
              <a:ext uri="{FF2B5EF4-FFF2-40B4-BE49-F238E27FC236}">
                <a16:creationId xmlns:a16="http://schemas.microsoft.com/office/drawing/2014/main" id="{6026EAB5-7D00-E51F-1077-13BA89C3AADA}"/>
              </a:ext>
            </a:extLst>
          </p:cNvPr>
          <p:cNvSpPr txBox="1"/>
          <p:nvPr/>
        </p:nvSpPr>
        <p:spPr>
          <a:xfrm>
            <a:off x="4509901" y="2975518"/>
            <a:ext cx="4489589" cy="2192908"/>
          </a:xfrm>
          <a:prstGeom prst="rect">
            <a:avLst/>
          </a:prstGeom>
          <a:noFill/>
        </p:spPr>
        <p:txBody>
          <a:bodyPr wrap="square" rtlCol="0">
            <a:spAutoFit/>
          </a:bodyPr>
          <a:lstStyle/>
          <a:p>
            <a:r>
              <a:rPr lang="en-US" sz="1950" b="1" u="sng" dirty="0">
                <a:solidFill>
                  <a:srgbClr val="FA4616"/>
                </a:solidFill>
                <a:latin typeface="Calibri" panose="020F0502020204030204" pitchFamily="34" charset="0"/>
                <a:cs typeface="Calibri" panose="020F0502020204030204" pitchFamily="34" charset="0"/>
              </a:rPr>
              <a:t>Keep in mind</a:t>
            </a:r>
          </a:p>
          <a:p>
            <a:pPr marL="214313" indent="-214313">
              <a:buFont typeface="Arial" panose="020B0604020202020204" pitchFamily="34" charset="0"/>
              <a:buChar char="•"/>
            </a:pPr>
            <a:r>
              <a:rPr lang="en-US" sz="1950" dirty="0">
                <a:solidFill>
                  <a:srgbClr val="FA4616"/>
                </a:solidFill>
                <a:latin typeface="Calibri" panose="020F0502020204030204" pitchFamily="34" charset="0"/>
                <a:cs typeface="Calibri" panose="020F0502020204030204" pitchFamily="34" charset="0"/>
              </a:rPr>
              <a:t>Idea is to minimize stress on trees to boosts yield via improved health</a:t>
            </a:r>
          </a:p>
          <a:p>
            <a:pPr marL="214313" indent="-214313">
              <a:buFont typeface="Arial" panose="020B0604020202020204" pitchFamily="34" charset="0"/>
              <a:buChar char="•"/>
            </a:pPr>
            <a:r>
              <a:rPr lang="en-US" sz="1950" dirty="0">
                <a:solidFill>
                  <a:srgbClr val="FA4616"/>
                </a:solidFill>
                <a:latin typeface="Calibri" panose="020F0502020204030204" pitchFamily="34" charset="0"/>
                <a:cs typeface="Calibri" panose="020F0502020204030204" pitchFamily="34" charset="0"/>
              </a:rPr>
              <a:t>This graphic will look very different depending on when your grove flushes; the technique is meant to be malleable to changing conditions</a:t>
            </a:r>
          </a:p>
        </p:txBody>
      </p:sp>
      <p:sp>
        <p:nvSpPr>
          <p:cNvPr id="47" name="TextBox 46">
            <a:extLst>
              <a:ext uri="{FF2B5EF4-FFF2-40B4-BE49-F238E27FC236}">
                <a16:creationId xmlns:a16="http://schemas.microsoft.com/office/drawing/2014/main" id="{7A85973B-B567-58AA-1D4D-AC6DD08EC746}"/>
              </a:ext>
            </a:extLst>
          </p:cNvPr>
          <p:cNvSpPr txBox="1"/>
          <p:nvPr/>
        </p:nvSpPr>
        <p:spPr>
          <a:xfrm>
            <a:off x="6329643" y="416842"/>
            <a:ext cx="2599574" cy="1200329"/>
          </a:xfrm>
          <a:prstGeom prst="rect">
            <a:avLst/>
          </a:prstGeom>
          <a:noFill/>
        </p:spPr>
        <p:txBody>
          <a:bodyPr wrap="square" rtlCol="0">
            <a:spAutoFit/>
          </a:bodyPr>
          <a:lstStyle/>
          <a:p>
            <a:r>
              <a:rPr lang="en-US" dirty="0">
                <a:solidFill>
                  <a:srgbClr val="0021A5"/>
                </a:solidFill>
                <a:latin typeface="Calibri" panose="020F0502020204030204" pitchFamily="34" charset="0"/>
                <a:ea typeface="Calibri" panose="020F0502020204030204" pitchFamily="34" charset="0"/>
                <a:cs typeface="Calibri" panose="020F0502020204030204" pitchFamily="34" charset="0"/>
              </a:rPr>
              <a:t>Economic Injury Level of 0.2 ACP/ tap = </a:t>
            </a:r>
          </a:p>
          <a:p>
            <a:r>
              <a:rPr lang="en-US" dirty="0">
                <a:solidFill>
                  <a:srgbClr val="0021A5"/>
                </a:solidFill>
                <a:latin typeface="Calibri" panose="020F0502020204030204" pitchFamily="34" charset="0"/>
                <a:ea typeface="Calibri" panose="020F0502020204030204" pitchFamily="34" charset="0"/>
                <a:cs typeface="Calibri" panose="020F0502020204030204" pitchFamily="34" charset="0"/>
              </a:rPr>
              <a:t>average of 10 trees sampled</a:t>
            </a:r>
            <a:endParaRPr lang="en-US" dirty="0">
              <a:solidFill>
                <a:srgbClr val="0021A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1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animBg="1"/>
      <p:bldP spid="37" grpId="0"/>
      <p:bldP spid="39" grpId="0"/>
      <p:bldP spid="40" grpId="0" animBg="1"/>
      <p:bldP spid="41" grpId="0"/>
      <p:bldP spid="42"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5A2D-DD18-48F5-8699-72D8DCFD55E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91AAD7-9DC4-4722-3051-C1FE53E4EE04}"/>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26F36B8A-5877-EBA5-7F6D-764999F17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6" name="Picture 5" descr="A row of orange trees&#10;&#10;Description automatically generated">
            <a:extLst>
              <a:ext uri="{FF2B5EF4-FFF2-40B4-BE49-F238E27FC236}">
                <a16:creationId xmlns:a16="http://schemas.microsoft.com/office/drawing/2014/main" id="{23C07655-B6DA-CF9F-39DE-0AB1929FE8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42" y="424261"/>
            <a:ext cx="6272787" cy="4704590"/>
          </a:xfrm>
          <a:prstGeom prst="rect">
            <a:avLst/>
          </a:prstGeom>
        </p:spPr>
      </p:pic>
    </p:spTree>
    <p:extLst>
      <p:ext uri="{BB962C8B-B14F-4D97-AF65-F5344CB8AC3E}">
        <p14:creationId xmlns:p14="http://schemas.microsoft.com/office/powerpoint/2010/main" val="529626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Importance of Proper Fertilization</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138255" y="1576152"/>
            <a:ext cx="6454743" cy="3472324"/>
          </a:xfrm>
        </p:spPr>
        <p:txBody>
          <a:bodyPr>
            <a:normAutofit lnSpcReduction="10000"/>
          </a:bodyPr>
          <a:lstStyle/>
          <a:p>
            <a:pPr marL="0" indent="0">
              <a:buNone/>
            </a:pPr>
            <a:r>
              <a:rPr lang="en-US" sz="3281" dirty="0"/>
              <a:t>Proper balance of macro- and micro- nutrients</a:t>
            </a:r>
          </a:p>
          <a:p>
            <a:pPr lvl="1"/>
            <a:r>
              <a:rPr lang="en-US" sz="2800" dirty="0"/>
              <a:t>Improve canopy growth</a:t>
            </a:r>
          </a:p>
          <a:p>
            <a:pPr lvl="1"/>
            <a:r>
              <a:rPr lang="en-US" sz="2800" dirty="0"/>
              <a:t>Increase fruit size and quality</a:t>
            </a:r>
          </a:p>
          <a:p>
            <a:pPr lvl="1"/>
            <a:r>
              <a:rPr lang="en-US" sz="2800" dirty="0"/>
              <a:t>Can reduced ROS production</a:t>
            </a:r>
          </a:p>
          <a:p>
            <a:r>
              <a:rPr lang="en-US" sz="3100" dirty="0"/>
              <a:t>Need to adjust timing and amounts of fertilizer applied…”spoon feeding”</a:t>
            </a:r>
          </a:p>
          <a:p>
            <a:pPr lvl="1"/>
            <a:r>
              <a:rPr lang="en-US" sz="2800" dirty="0"/>
              <a:t>Sandy soils in Florida</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216" y="4610326"/>
            <a:ext cx="1327150" cy="438150"/>
          </a:xfrm>
          <a:prstGeom prst="rect">
            <a:avLst/>
          </a:prstGeom>
        </p:spPr>
      </p:pic>
      <p:pic>
        <p:nvPicPr>
          <p:cNvPr id="6" name="Picture 5">
            <a:extLst>
              <a:ext uri="{FF2B5EF4-FFF2-40B4-BE49-F238E27FC236}">
                <a16:creationId xmlns:a16="http://schemas.microsoft.com/office/drawing/2014/main" id="{746EE2C3-CFAC-8A41-1D31-04747D87F8A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795110" y="1217435"/>
            <a:ext cx="2114490" cy="2737418"/>
          </a:xfrm>
          <a:prstGeom prst="rect">
            <a:avLst/>
          </a:prstGeom>
        </p:spPr>
      </p:pic>
      <p:sp>
        <p:nvSpPr>
          <p:cNvPr id="8" name="TextBox 7">
            <a:extLst>
              <a:ext uri="{FF2B5EF4-FFF2-40B4-BE49-F238E27FC236}">
                <a16:creationId xmlns:a16="http://schemas.microsoft.com/office/drawing/2014/main" id="{D6DFFA35-0803-6E99-0589-F15D30981780}"/>
              </a:ext>
            </a:extLst>
          </p:cNvPr>
          <p:cNvSpPr txBox="1"/>
          <p:nvPr/>
        </p:nvSpPr>
        <p:spPr>
          <a:xfrm>
            <a:off x="6096933" y="3954853"/>
            <a:ext cx="3159956" cy="584775"/>
          </a:xfrm>
          <a:prstGeom prst="rect">
            <a:avLst/>
          </a:prstGeom>
          <a:noFill/>
        </p:spPr>
        <p:txBody>
          <a:bodyPr wrap="square">
            <a:spAutoFit/>
          </a:bodyPr>
          <a:lstStyle/>
          <a:p>
            <a:r>
              <a:rPr lang="en-US" sz="3200" b="1" dirty="0">
                <a:solidFill>
                  <a:schemeClr val="accent1"/>
                </a:solidFill>
              </a:rPr>
              <a:t>Google: “SL 253”</a:t>
            </a:r>
          </a:p>
        </p:txBody>
      </p:sp>
    </p:spTree>
    <p:extLst>
      <p:ext uri="{BB962C8B-B14F-4D97-AF65-F5344CB8AC3E}">
        <p14:creationId xmlns:p14="http://schemas.microsoft.com/office/powerpoint/2010/main" val="61557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5383C30-C763-4C8B-95B7-222E3C901E47}"/>
              </a:ext>
            </a:extLst>
          </p:cNvPr>
          <p:cNvCxnSpPr/>
          <p:nvPr/>
        </p:nvCxnSpPr>
        <p:spPr>
          <a:xfrm>
            <a:off x="0" y="0"/>
            <a:ext cx="6858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863BDF8-5EFC-4B44-9F62-648E3D307562}"/>
              </a:ext>
            </a:extLst>
          </p:cNvPr>
          <p:cNvSpPr>
            <a:spLocks noGrp="1"/>
          </p:cNvSpPr>
          <p:nvPr>
            <p:ph idx="1"/>
          </p:nvPr>
        </p:nvSpPr>
        <p:spPr>
          <a:xfrm>
            <a:off x="5793206" y="536577"/>
            <a:ext cx="3086100" cy="4573198"/>
          </a:xfrm>
        </p:spPr>
        <p:txBody>
          <a:bodyPr>
            <a:normAutofit fontScale="62500" lnSpcReduction="20000"/>
          </a:bodyPr>
          <a:lstStyle/>
          <a:p>
            <a:pPr lvl="1">
              <a:lnSpc>
                <a:spcPct val="107000"/>
              </a:lnSpc>
              <a:spcBef>
                <a:spcPts val="0"/>
              </a:spcBef>
              <a:defRPr/>
            </a:pPr>
            <a:r>
              <a:rPr lang="en-US" sz="3450" dirty="0">
                <a:solidFill>
                  <a:prstClr val="black"/>
                </a:solidFill>
                <a:ea typeface="Calibri" panose="020F0502020204030204" pitchFamily="34" charset="0"/>
                <a:cs typeface="Times New Roman" panose="02020603050405020304" pitchFamily="18" charset="0"/>
              </a:rPr>
              <a:t> Study conducted (2010-2016) in grove with low HLB incidence/severity already receiving adequate nutrition</a:t>
            </a:r>
          </a:p>
          <a:p>
            <a:pPr lvl="1">
              <a:lnSpc>
                <a:spcPct val="107000"/>
              </a:lnSpc>
              <a:spcBef>
                <a:spcPts val="0"/>
              </a:spcBef>
              <a:defRPr/>
            </a:pPr>
            <a:endParaRPr lang="en-US" sz="3450" dirty="0">
              <a:solidFill>
                <a:prstClr val="black"/>
              </a:solidFill>
              <a:ea typeface="Calibri" panose="020F0502020204030204" pitchFamily="34" charset="0"/>
              <a:cs typeface="Times New Roman" panose="02020603050405020304" pitchFamily="18" charset="0"/>
            </a:endParaRPr>
          </a:p>
          <a:p>
            <a:pPr lvl="1">
              <a:lnSpc>
                <a:spcPct val="107000"/>
              </a:lnSpc>
              <a:spcBef>
                <a:spcPts val="0"/>
              </a:spcBef>
              <a:defRPr/>
            </a:pPr>
            <a:r>
              <a:rPr lang="en-US" sz="3450" dirty="0">
                <a:solidFill>
                  <a:prstClr val="black"/>
                </a:solidFill>
                <a:ea typeface="Calibri" panose="020F0502020204030204" pitchFamily="34" charset="0"/>
                <a:cs typeface="Times New Roman" panose="02020603050405020304" pitchFamily="18" charset="0"/>
              </a:rPr>
              <a:t>Different situation than in Florida where disease is severe and nutrient uptake is reduced due to compromised root system</a:t>
            </a:r>
          </a:p>
          <a:p>
            <a:pPr marL="0" indent="0">
              <a:lnSpc>
                <a:spcPct val="107000"/>
              </a:lnSpc>
              <a:spcBef>
                <a:spcPts val="0"/>
              </a:spcBef>
              <a:buNone/>
              <a:defRPr/>
            </a:pPr>
            <a:endParaRPr lang="en-US" dirty="0">
              <a:solidFill>
                <a:prstClr val="black"/>
              </a:solidFill>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FE2DBCD-1D52-FB34-4CE5-A8D041D89E7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04315" y="4745803"/>
            <a:ext cx="1583168" cy="247706"/>
          </a:xfrm>
          <a:prstGeom prst="rect">
            <a:avLst/>
          </a:prstGeom>
        </p:spPr>
      </p:pic>
      <p:pic>
        <p:nvPicPr>
          <p:cNvPr id="9" name="Picture 8" descr="A website with a field of flowers&#10;&#10;Description automatically generated with medium confidence">
            <a:extLst>
              <a:ext uri="{FF2B5EF4-FFF2-40B4-BE49-F238E27FC236}">
                <a16:creationId xmlns:a16="http://schemas.microsoft.com/office/drawing/2014/main" id="{4F93EEFD-FAA5-EAE4-B646-5D39BFE8F9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518" y="33726"/>
            <a:ext cx="5829300" cy="5076048"/>
          </a:xfrm>
          <a:prstGeom prst="rect">
            <a:avLst/>
          </a:prstGeom>
        </p:spPr>
      </p:pic>
      <p:pic>
        <p:nvPicPr>
          <p:cNvPr id="13" name="Picture 12" descr="A white background with black text&#10;&#10;Description automatically generated">
            <a:extLst>
              <a:ext uri="{FF2B5EF4-FFF2-40B4-BE49-F238E27FC236}">
                <a16:creationId xmlns:a16="http://schemas.microsoft.com/office/drawing/2014/main" id="{32F2139E-0896-BB11-273E-60F8E8CC2E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363" y="2585912"/>
            <a:ext cx="8843211" cy="1597128"/>
          </a:xfrm>
          <a:prstGeom prst="rect">
            <a:avLst/>
          </a:prstGeom>
          <a:ln w="76200">
            <a:solidFill>
              <a:srgbClr val="FF0000"/>
            </a:solidFill>
          </a:ln>
        </p:spPr>
      </p:pic>
    </p:spTree>
    <p:extLst>
      <p:ext uri="{BB962C8B-B14F-4D97-AF65-F5344CB8AC3E}">
        <p14:creationId xmlns:p14="http://schemas.microsoft.com/office/powerpoint/2010/main" val="15274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Fertilization Affects Fruit Quality</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234400" y="1163005"/>
            <a:ext cx="6297029" cy="1354315"/>
          </a:xfrm>
        </p:spPr>
        <p:txBody>
          <a:bodyPr>
            <a:normAutofit/>
          </a:bodyPr>
          <a:lstStyle/>
          <a:p>
            <a:pPr marL="0" indent="0">
              <a:buNone/>
            </a:pPr>
            <a:r>
              <a:rPr lang="en-US" sz="2800" dirty="0"/>
              <a:t>Ensuring proper nutrient balance can improve fruit quality on HLB-diseased trees </a:t>
            </a:r>
            <a:r>
              <a:rPr lang="en-US" sz="1800" dirty="0"/>
              <a:t>(</a:t>
            </a:r>
            <a:r>
              <a:rPr lang="en-US" sz="1800" dirty="0" err="1"/>
              <a:t>Vashisth</a:t>
            </a:r>
            <a:r>
              <a:rPr lang="en-US" sz="1800" dirty="0"/>
              <a:t> &amp; Wang)</a:t>
            </a:r>
          </a:p>
          <a:p>
            <a:pPr marL="0" indent="0">
              <a:buNone/>
            </a:pPr>
            <a:endParaRPr lang="en-US" sz="3281" dirty="0"/>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grpSp>
        <p:nvGrpSpPr>
          <p:cNvPr id="6" name="Group 5">
            <a:extLst>
              <a:ext uri="{FF2B5EF4-FFF2-40B4-BE49-F238E27FC236}">
                <a16:creationId xmlns:a16="http://schemas.microsoft.com/office/drawing/2014/main" id="{9C75FCBA-3A6F-2941-2B1D-74C67F6297F8}"/>
              </a:ext>
            </a:extLst>
          </p:cNvPr>
          <p:cNvGrpSpPr/>
          <p:nvPr/>
        </p:nvGrpSpPr>
        <p:grpSpPr>
          <a:xfrm>
            <a:off x="1819486" y="2329543"/>
            <a:ext cx="4447881" cy="2645629"/>
            <a:chOff x="2466182" y="4638712"/>
            <a:chExt cx="3429000" cy="2144750"/>
          </a:xfrm>
        </p:grpSpPr>
        <p:graphicFrame>
          <p:nvGraphicFramePr>
            <p:cNvPr id="8" name="Chart 7">
              <a:extLst>
                <a:ext uri="{FF2B5EF4-FFF2-40B4-BE49-F238E27FC236}">
                  <a16:creationId xmlns:a16="http://schemas.microsoft.com/office/drawing/2014/main" id="{D3532785-C27C-4DC2-EFFD-2E76961E886A}"/>
                </a:ext>
              </a:extLst>
            </p:cNvPr>
            <p:cNvGraphicFramePr>
              <a:graphicFrameLocks/>
            </p:cNvGraphicFramePr>
            <p:nvPr/>
          </p:nvGraphicFramePr>
          <p:xfrm>
            <a:off x="2466182" y="4638712"/>
            <a:ext cx="3429000" cy="2057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B511A9E-344F-91A4-3654-1853C4619EB4}"/>
                </a:ext>
              </a:extLst>
            </p:cNvPr>
            <p:cNvSpPr txBox="1"/>
            <p:nvPr/>
          </p:nvSpPr>
          <p:spPr>
            <a:xfrm>
              <a:off x="2969118" y="6604084"/>
              <a:ext cx="780137" cy="179378"/>
            </a:xfrm>
            <a:prstGeom prst="rect">
              <a:avLst/>
            </a:prstGeom>
            <a:noFill/>
          </p:spPr>
          <p:txBody>
            <a:bodyPr wrap="none" rtlCol="0">
              <a:spAutoFit/>
            </a:bodyPr>
            <a:lstStyle/>
            <a:p>
              <a:r>
                <a:rPr lang="en-US" sz="788" dirty="0">
                  <a:latin typeface="Arial" charset="0"/>
                  <a:ea typeface="Arial" charset="0"/>
                  <a:cs typeface="Arial" charset="0"/>
                </a:rPr>
                <a:t>Optimized Nutrition </a:t>
              </a:r>
              <a:endParaRPr lang="en-US" sz="1013" dirty="0"/>
            </a:p>
          </p:txBody>
        </p:sp>
        <p:sp>
          <p:nvSpPr>
            <p:cNvPr id="10" name="TextBox 9">
              <a:extLst>
                <a:ext uri="{FF2B5EF4-FFF2-40B4-BE49-F238E27FC236}">
                  <a16:creationId xmlns:a16="http://schemas.microsoft.com/office/drawing/2014/main" id="{1FEBCDCA-76AB-15CD-B259-EE7E42912618}"/>
                </a:ext>
              </a:extLst>
            </p:cNvPr>
            <p:cNvSpPr txBox="1"/>
            <p:nvPr/>
          </p:nvSpPr>
          <p:spPr>
            <a:xfrm>
              <a:off x="4410177" y="6603021"/>
              <a:ext cx="970471" cy="179378"/>
            </a:xfrm>
            <a:prstGeom prst="rect">
              <a:avLst/>
            </a:prstGeom>
            <a:noFill/>
          </p:spPr>
          <p:txBody>
            <a:bodyPr wrap="none" rtlCol="0">
              <a:spAutoFit/>
            </a:bodyPr>
            <a:lstStyle/>
            <a:p>
              <a:r>
                <a:rPr lang="en-US" sz="788" dirty="0">
                  <a:latin typeface="Arial" charset="0"/>
                  <a:ea typeface="Arial" charset="0"/>
                  <a:cs typeface="Arial" charset="0"/>
                </a:rPr>
                <a:t>Standard grower Nutrition</a:t>
              </a:r>
              <a:endParaRPr lang="en-US" sz="1013" dirty="0"/>
            </a:p>
          </p:txBody>
        </p:sp>
        <p:sp>
          <p:nvSpPr>
            <p:cNvPr id="11" name="TextBox 10">
              <a:extLst>
                <a:ext uri="{FF2B5EF4-FFF2-40B4-BE49-F238E27FC236}">
                  <a16:creationId xmlns:a16="http://schemas.microsoft.com/office/drawing/2014/main" id="{7E843A56-BA2D-3351-21A7-FB937B2C5922}"/>
                </a:ext>
              </a:extLst>
            </p:cNvPr>
            <p:cNvSpPr txBox="1"/>
            <p:nvPr/>
          </p:nvSpPr>
          <p:spPr>
            <a:xfrm>
              <a:off x="3308797" y="5041406"/>
              <a:ext cx="210296" cy="174477"/>
            </a:xfrm>
            <a:prstGeom prst="rect">
              <a:avLst/>
            </a:prstGeom>
            <a:noFill/>
          </p:spPr>
          <p:txBody>
            <a:bodyPr wrap="none" rtlCol="0">
              <a:spAutoFit/>
            </a:bodyPr>
            <a:lstStyle/>
            <a:p>
              <a:r>
                <a:rPr lang="en-US" sz="750" b="1" dirty="0">
                  <a:latin typeface="Arial" charset="0"/>
                  <a:ea typeface="Arial" charset="0"/>
                  <a:cs typeface="Arial" charset="0"/>
                </a:rPr>
                <a:t>58</a:t>
              </a:r>
            </a:p>
          </p:txBody>
        </p:sp>
        <p:sp>
          <p:nvSpPr>
            <p:cNvPr id="12" name="TextBox 11">
              <a:extLst>
                <a:ext uri="{FF2B5EF4-FFF2-40B4-BE49-F238E27FC236}">
                  <a16:creationId xmlns:a16="http://schemas.microsoft.com/office/drawing/2014/main" id="{12C06132-D7A4-3E38-9E50-F6B54F4F6A3C}"/>
                </a:ext>
              </a:extLst>
            </p:cNvPr>
            <p:cNvSpPr txBox="1"/>
            <p:nvPr/>
          </p:nvSpPr>
          <p:spPr>
            <a:xfrm>
              <a:off x="4946890" y="6342833"/>
              <a:ext cx="171997" cy="174477"/>
            </a:xfrm>
            <a:prstGeom prst="rect">
              <a:avLst/>
            </a:prstGeom>
            <a:noFill/>
          </p:spPr>
          <p:txBody>
            <a:bodyPr wrap="none" rtlCol="0">
              <a:spAutoFit/>
            </a:bodyPr>
            <a:lstStyle/>
            <a:p>
              <a:r>
                <a:rPr lang="en-US" sz="750" b="1" dirty="0">
                  <a:latin typeface="Arial" charset="0"/>
                  <a:ea typeface="Arial" charset="0"/>
                  <a:cs typeface="Arial" charset="0"/>
                </a:rPr>
                <a:t>2</a:t>
              </a:r>
            </a:p>
          </p:txBody>
        </p:sp>
      </p:grpSp>
      <p:pic>
        <p:nvPicPr>
          <p:cNvPr id="13" name="Picture 12" descr="A picture containing cup, table, food, oranges&#10;&#10;Description automatically generated">
            <a:extLst>
              <a:ext uri="{FF2B5EF4-FFF2-40B4-BE49-F238E27FC236}">
                <a16:creationId xmlns:a16="http://schemas.microsoft.com/office/drawing/2014/main" id="{90E91768-3468-B904-0548-95BC202BFF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1128" y="908054"/>
            <a:ext cx="2296885" cy="2871284"/>
          </a:xfrm>
          <a:prstGeom prst="rect">
            <a:avLst/>
          </a:prstGeom>
        </p:spPr>
      </p:pic>
    </p:spTree>
    <p:extLst>
      <p:ext uri="{BB962C8B-B14F-4D97-AF65-F5344CB8AC3E}">
        <p14:creationId xmlns:p14="http://schemas.microsoft.com/office/powerpoint/2010/main" val="3263586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561778" y="533174"/>
            <a:ext cx="8209690" cy="684261"/>
          </a:xfrm>
        </p:spPr>
        <p:txBody>
          <a:bodyPr>
            <a:normAutofit/>
          </a:bodyPr>
          <a:lstStyle/>
          <a:p>
            <a:r>
              <a:rPr lang="en-US" sz="3600" b="1" dirty="0">
                <a:solidFill>
                  <a:srgbClr val="0021A5"/>
                </a:solidFill>
                <a:latin typeface="+mn-lt"/>
              </a:rPr>
              <a:t>Improving Root Health / Performance</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9644" y="4668242"/>
            <a:ext cx="1151722" cy="380234"/>
          </a:xfrm>
          <a:prstGeom prst="rect">
            <a:avLst/>
          </a:prstGeom>
        </p:spPr>
      </p:pic>
      <p:sp>
        <p:nvSpPr>
          <p:cNvPr id="6" name="Title 1">
            <a:extLst>
              <a:ext uri="{FF2B5EF4-FFF2-40B4-BE49-F238E27FC236}">
                <a16:creationId xmlns:a16="http://schemas.microsoft.com/office/drawing/2014/main" id="{B00A8E2C-A197-EE05-BB8F-FC220C1D1EBE}"/>
              </a:ext>
            </a:extLst>
          </p:cNvPr>
          <p:cNvSpPr txBox="1">
            <a:spLocks/>
          </p:cNvSpPr>
          <p:nvPr/>
        </p:nvSpPr>
        <p:spPr>
          <a:xfrm>
            <a:off x="477316" y="1565105"/>
            <a:ext cx="7824866" cy="5241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defRPr/>
            </a:pPr>
            <a:r>
              <a:rPr lang="en-US" sz="2800" b="1" dirty="0"/>
              <a:t>Proper soil pH (5.8 – 6.5) needed for optimal nutrient uptake by root system</a:t>
            </a:r>
          </a:p>
        </p:txBody>
      </p:sp>
      <p:pic>
        <p:nvPicPr>
          <p:cNvPr id="10" name="Picture 9">
            <a:extLst>
              <a:ext uri="{FF2B5EF4-FFF2-40B4-BE49-F238E27FC236}">
                <a16:creationId xmlns:a16="http://schemas.microsoft.com/office/drawing/2014/main" id="{B53C2D20-B3C2-298E-04C6-F28CF1AC798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778" y="2436962"/>
            <a:ext cx="3228887" cy="242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1EBE82DB-94ED-2D66-C25E-91DAF5CFACB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72160" y="2436962"/>
            <a:ext cx="1824276" cy="243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5A6839B-B522-52D3-BBFE-9C747B37C114}"/>
              </a:ext>
            </a:extLst>
          </p:cNvPr>
          <p:cNvSpPr txBox="1"/>
          <p:nvPr/>
        </p:nvSpPr>
        <p:spPr>
          <a:xfrm>
            <a:off x="5901987" y="2739879"/>
            <a:ext cx="3129379" cy="1446550"/>
          </a:xfrm>
          <a:prstGeom prst="rect">
            <a:avLst/>
          </a:prstGeom>
          <a:noFill/>
        </p:spPr>
        <p:txBody>
          <a:bodyPr wrap="square" rtlCol="0">
            <a:spAutoFit/>
          </a:bodyPr>
          <a:lstStyle/>
          <a:p>
            <a:pPr defTabSz="685800">
              <a:defRPr/>
            </a:pPr>
            <a:r>
              <a:rPr lang="en-US" sz="2400" b="1" dirty="0">
                <a:solidFill>
                  <a:prstClr val="black"/>
                </a:solidFill>
                <a:latin typeface="Calibri"/>
              </a:rPr>
              <a:t>2 ½ years after soil acidification, yields improved significantly </a:t>
            </a:r>
          </a:p>
          <a:p>
            <a:pPr defTabSz="685800">
              <a:defRPr/>
            </a:pPr>
            <a:r>
              <a:rPr lang="en-US" sz="1600" dirty="0">
                <a:solidFill>
                  <a:prstClr val="black"/>
                </a:solidFill>
                <a:latin typeface="Calibri"/>
              </a:rPr>
              <a:t>(Graham &amp; Johnson)</a:t>
            </a:r>
          </a:p>
        </p:txBody>
      </p:sp>
    </p:spTree>
    <p:extLst>
      <p:ext uri="{BB962C8B-B14F-4D97-AF65-F5344CB8AC3E}">
        <p14:creationId xmlns:p14="http://schemas.microsoft.com/office/powerpoint/2010/main" val="2729821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A53A7-BA8A-E0BB-2D1D-D2B42B5421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02E56-23CE-2F8C-C012-81FCABDD7FBB}"/>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Importance of Proper Irrigation</a:t>
            </a:r>
          </a:p>
        </p:txBody>
      </p:sp>
      <p:sp>
        <p:nvSpPr>
          <p:cNvPr id="4" name="Rectangle 3">
            <a:extLst>
              <a:ext uri="{FF2B5EF4-FFF2-40B4-BE49-F238E27FC236}">
                <a16:creationId xmlns:a16="http://schemas.microsoft.com/office/drawing/2014/main" id="{47343504-1015-C418-6AB2-8D14C13F717F}"/>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FF6ADA73-F76C-3BE5-9A24-6CC0254498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216" y="4610326"/>
            <a:ext cx="1327150" cy="438150"/>
          </a:xfrm>
          <a:prstGeom prst="rect">
            <a:avLst/>
          </a:prstGeom>
        </p:spPr>
      </p:pic>
      <p:sp>
        <p:nvSpPr>
          <p:cNvPr id="5" name="Content Placeholder 2">
            <a:extLst>
              <a:ext uri="{FF2B5EF4-FFF2-40B4-BE49-F238E27FC236}">
                <a16:creationId xmlns:a16="http://schemas.microsoft.com/office/drawing/2014/main" id="{4B07FF77-9A8D-02C8-0091-3DD3A49603F5}"/>
              </a:ext>
            </a:extLst>
          </p:cNvPr>
          <p:cNvSpPr>
            <a:spLocks noGrp="1"/>
          </p:cNvSpPr>
          <p:nvPr>
            <p:ph idx="1"/>
          </p:nvPr>
        </p:nvSpPr>
        <p:spPr>
          <a:xfrm>
            <a:off x="186327" y="1576152"/>
            <a:ext cx="8799758" cy="3472324"/>
          </a:xfrm>
        </p:spPr>
        <p:txBody>
          <a:bodyPr>
            <a:normAutofit/>
          </a:bodyPr>
          <a:lstStyle/>
          <a:p>
            <a:pPr marL="0" indent="0">
              <a:buNone/>
            </a:pPr>
            <a:r>
              <a:rPr lang="en-US" sz="3281" dirty="0"/>
              <a:t>Florida sandy soils have very low water holding capacity</a:t>
            </a:r>
          </a:p>
          <a:p>
            <a:pPr marL="0" indent="0">
              <a:buNone/>
            </a:pPr>
            <a:endParaRPr lang="en-US" sz="2800" dirty="0"/>
          </a:p>
          <a:p>
            <a:pPr marL="0" indent="0">
              <a:buNone/>
            </a:pPr>
            <a:r>
              <a:rPr lang="en-US" sz="3281" dirty="0"/>
              <a:t>Failure to maintain adequate soil moisture levels starting at fruit set will impact fruit growth and retention later in the year.</a:t>
            </a:r>
          </a:p>
        </p:txBody>
      </p:sp>
    </p:spTree>
    <p:extLst>
      <p:ext uri="{BB962C8B-B14F-4D97-AF65-F5344CB8AC3E}">
        <p14:creationId xmlns:p14="http://schemas.microsoft.com/office/powerpoint/2010/main" val="1400502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B8345-B774-EE06-7363-75B1BB9E7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58A2D-2559-8A31-CBF6-2F5F359D207B}"/>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Importance of Proper Irrigation</a:t>
            </a:r>
          </a:p>
        </p:txBody>
      </p:sp>
      <p:sp>
        <p:nvSpPr>
          <p:cNvPr id="4" name="Rectangle 3">
            <a:extLst>
              <a:ext uri="{FF2B5EF4-FFF2-40B4-BE49-F238E27FC236}">
                <a16:creationId xmlns:a16="http://schemas.microsoft.com/office/drawing/2014/main" id="{255C493E-C18B-301E-10F6-6924714C70B4}"/>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55C70837-3B4F-EAA1-6254-E91D67DF67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216" y="4610326"/>
            <a:ext cx="1327150" cy="438150"/>
          </a:xfrm>
          <a:prstGeom prst="rect">
            <a:avLst/>
          </a:prstGeom>
        </p:spPr>
      </p:pic>
      <p:pic>
        <p:nvPicPr>
          <p:cNvPr id="9" name="Picture 8" descr="A diagram of water and water droplets&#10;&#10;Description automatically generated with medium confidence">
            <a:extLst>
              <a:ext uri="{FF2B5EF4-FFF2-40B4-BE49-F238E27FC236}">
                <a16:creationId xmlns:a16="http://schemas.microsoft.com/office/drawing/2014/main" id="{45A732B1-88AD-A3AB-D80A-4E5BBDBB08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43" y="0"/>
            <a:ext cx="9181184" cy="5143500"/>
          </a:xfrm>
          <a:prstGeom prst="rect">
            <a:avLst/>
          </a:prstGeom>
        </p:spPr>
      </p:pic>
    </p:spTree>
    <p:extLst>
      <p:ext uri="{BB962C8B-B14F-4D97-AF65-F5344CB8AC3E}">
        <p14:creationId xmlns:p14="http://schemas.microsoft.com/office/powerpoint/2010/main" val="57704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text&#10;&#10;Description automatically generated">
            <a:extLst>
              <a:ext uri="{FF2B5EF4-FFF2-40B4-BE49-F238E27FC236}">
                <a16:creationId xmlns:a16="http://schemas.microsoft.com/office/drawing/2014/main" id="{8C574630-1A73-510C-8871-BF95286100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5784"/>
            <a:ext cx="9161023" cy="5133960"/>
          </a:xfrm>
          <a:prstGeom prst="rect">
            <a:avLst/>
          </a:prstGeom>
        </p:spPr>
      </p:pic>
      <p:sp>
        <p:nvSpPr>
          <p:cNvPr id="8" name="Title 1">
            <a:extLst>
              <a:ext uri="{FF2B5EF4-FFF2-40B4-BE49-F238E27FC236}">
                <a16:creationId xmlns:a16="http://schemas.microsoft.com/office/drawing/2014/main" id="{B0CCE637-DD96-0996-3798-A540588F5B96}"/>
              </a:ext>
            </a:extLst>
          </p:cNvPr>
          <p:cNvSpPr txBox="1">
            <a:spLocks/>
          </p:cNvSpPr>
          <p:nvPr/>
        </p:nvSpPr>
        <p:spPr>
          <a:xfrm>
            <a:off x="957542" y="-151345"/>
            <a:ext cx="4073235" cy="9774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1A5"/>
                </a:solidFill>
                <a:latin typeface="Gentona Book"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94698"/>
                </a:solidFill>
                <a:effectLst/>
                <a:uLnTx/>
                <a:uFillTx/>
                <a:latin typeface="Gentona Book" pitchFamily="2" charset="77"/>
                <a:ea typeface="+mj-ea"/>
                <a:cs typeface="+mj-cs"/>
              </a:rPr>
              <a:t>(Irrigation Timing)</a:t>
            </a:r>
          </a:p>
        </p:txBody>
      </p:sp>
      <p:sp>
        <p:nvSpPr>
          <p:cNvPr id="9" name="TextBox 8">
            <a:extLst>
              <a:ext uri="{FF2B5EF4-FFF2-40B4-BE49-F238E27FC236}">
                <a16:creationId xmlns:a16="http://schemas.microsoft.com/office/drawing/2014/main" id="{510F36C3-A849-3378-F85E-02A1A046CFA9}"/>
              </a:ext>
            </a:extLst>
          </p:cNvPr>
          <p:cNvSpPr txBox="1"/>
          <p:nvPr/>
        </p:nvSpPr>
        <p:spPr>
          <a:xfrm>
            <a:off x="7025833" y="75784"/>
            <a:ext cx="1678329" cy="523220"/>
          </a:xfrm>
          <a:prstGeom prst="rect">
            <a:avLst/>
          </a:prstGeom>
          <a:noFill/>
        </p:spPr>
        <p:txBody>
          <a:bodyPr wrap="square" rtlCol="0">
            <a:spAutoFit/>
          </a:bodyPr>
          <a:lstStyle/>
          <a:p>
            <a:r>
              <a:rPr lang="en-US" sz="2800" b="1" dirty="0">
                <a:solidFill>
                  <a:schemeClr val="accent1"/>
                </a:solidFill>
              </a:rPr>
              <a:t>(</a:t>
            </a:r>
            <a:r>
              <a:rPr lang="en-US" sz="2800" b="1" dirty="0" err="1">
                <a:solidFill>
                  <a:schemeClr val="accent1"/>
                </a:solidFill>
              </a:rPr>
              <a:t>Vashisth</a:t>
            </a:r>
            <a:r>
              <a:rPr lang="en-US" sz="2800" b="1" dirty="0">
                <a:solidFill>
                  <a:schemeClr val="accent1"/>
                </a:solidFill>
              </a:rPr>
              <a:t>)</a:t>
            </a:r>
          </a:p>
        </p:txBody>
      </p:sp>
    </p:spTree>
    <p:extLst>
      <p:ext uri="{BB962C8B-B14F-4D97-AF65-F5344CB8AC3E}">
        <p14:creationId xmlns:p14="http://schemas.microsoft.com/office/powerpoint/2010/main" val="73064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levels of yield&#10;&#10;Description automatically generated with medium confidence">
            <a:extLst>
              <a:ext uri="{FF2B5EF4-FFF2-40B4-BE49-F238E27FC236}">
                <a16:creationId xmlns:a16="http://schemas.microsoft.com/office/drawing/2014/main" id="{4A490BE7-8A10-4F1A-DEDE-8802815059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443"/>
            <a:ext cx="9180636" cy="5123057"/>
          </a:xfrm>
          <a:prstGeom prst="rect">
            <a:avLst/>
          </a:prstGeom>
        </p:spPr>
      </p:pic>
      <p:sp>
        <p:nvSpPr>
          <p:cNvPr id="6" name="Title 1">
            <a:extLst>
              <a:ext uri="{FF2B5EF4-FFF2-40B4-BE49-F238E27FC236}">
                <a16:creationId xmlns:a16="http://schemas.microsoft.com/office/drawing/2014/main" id="{4A738166-2516-5D43-E955-3D32C2030912}"/>
              </a:ext>
            </a:extLst>
          </p:cNvPr>
          <p:cNvSpPr txBox="1">
            <a:spLocks/>
          </p:cNvSpPr>
          <p:nvPr/>
        </p:nvSpPr>
        <p:spPr>
          <a:xfrm>
            <a:off x="633456" y="346367"/>
            <a:ext cx="4073235" cy="9774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21A5"/>
                </a:solidFill>
                <a:latin typeface="Gentona Book"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194698"/>
                </a:solidFill>
                <a:effectLst/>
                <a:uLnTx/>
                <a:uFillTx/>
                <a:latin typeface="Gentona Book" pitchFamily="2" charset="77"/>
                <a:ea typeface="+mj-ea"/>
                <a:cs typeface="+mj-cs"/>
              </a:rPr>
              <a:t>(Irrigation Timing)</a:t>
            </a:r>
          </a:p>
        </p:txBody>
      </p:sp>
      <p:sp>
        <p:nvSpPr>
          <p:cNvPr id="7" name="TextBox 6">
            <a:extLst>
              <a:ext uri="{FF2B5EF4-FFF2-40B4-BE49-F238E27FC236}">
                <a16:creationId xmlns:a16="http://schemas.microsoft.com/office/drawing/2014/main" id="{E2E330A6-FF8A-D106-588C-31EDF45585F6}"/>
              </a:ext>
            </a:extLst>
          </p:cNvPr>
          <p:cNvSpPr txBox="1"/>
          <p:nvPr/>
        </p:nvSpPr>
        <p:spPr>
          <a:xfrm>
            <a:off x="7025833" y="75784"/>
            <a:ext cx="1678329" cy="523220"/>
          </a:xfrm>
          <a:prstGeom prst="rect">
            <a:avLst/>
          </a:prstGeom>
          <a:noFill/>
        </p:spPr>
        <p:txBody>
          <a:bodyPr wrap="square" rtlCol="0">
            <a:spAutoFit/>
          </a:bodyPr>
          <a:lstStyle/>
          <a:p>
            <a:r>
              <a:rPr lang="en-US" sz="2800" b="1" dirty="0">
                <a:solidFill>
                  <a:schemeClr val="accent1"/>
                </a:solidFill>
              </a:rPr>
              <a:t>(</a:t>
            </a:r>
            <a:r>
              <a:rPr lang="en-US" sz="2800" b="1" dirty="0" err="1">
                <a:solidFill>
                  <a:schemeClr val="accent1"/>
                </a:solidFill>
              </a:rPr>
              <a:t>Vashisth</a:t>
            </a:r>
            <a:r>
              <a:rPr lang="en-US" sz="2800" b="1" dirty="0">
                <a:solidFill>
                  <a:schemeClr val="accent1"/>
                </a:solidFill>
              </a:rPr>
              <a:t>)</a:t>
            </a:r>
          </a:p>
        </p:txBody>
      </p:sp>
    </p:spTree>
    <p:extLst>
      <p:ext uri="{BB962C8B-B14F-4D97-AF65-F5344CB8AC3E}">
        <p14:creationId xmlns:p14="http://schemas.microsoft.com/office/powerpoint/2010/main" val="3932661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327753" y="828117"/>
            <a:ext cx="8703613" cy="684261"/>
          </a:xfrm>
        </p:spPr>
        <p:txBody>
          <a:bodyPr>
            <a:normAutofit/>
          </a:bodyPr>
          <a:lstStyle/>
          <a:p>
            <a:r>
              <a:rPr lang="en-US" sz="4000" b="1" dirty="0">
                <a:solidFill>
                  <a:srgbClr val="0021A5"/>
                </a:solidFill>
                <a:latin typeface="+mn-lt"/>
              </a:rPr>
              <a:t>Reducing HLB-Induced Oxidative Stress</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476770" y="1655585"/>
            <a:ext cx="8405577" cy="2659798"/>
          </a:xfrm>
        </p:spPr>
        <p:txBody>
          <a:bodyPr>
            <a:normAutofit lnSpcReduction="10000"/>
          </a:bodyPr>
          <a:lstStyle/>
          <a:p>
            <a:pPr marL="0" indent="0">
              <a:buNone/>
            </a:pPr>
            <a:r>
              <a:rPr lang="en-US" sz="3281" dirty="0"/>
              <a:t>Oxidative stress can be reduced with </a:t>
            </a:r>
            <a:r>
              <a:rPr lang="en-US" sz="3281" u="sng" dirty="0"/>
              <a:t>properly timed </a:t>
            </a:r>
            <a:r>
              <a:rPr lang="en-US" sz="3281" dirty="0"/>
              <a:t>application of plant hormones (PGRs)</a:t>
            </a:r>
          </a:p>
          <a:p>
            <a:pPr lvl="1"/>
            <a:r>
              <a:rPr lang="en-US" sz="3000" dirty="0"/>
              <a:t>Gibberellic acid</a:t>
            </a:r>
          </a:p>
          <a:p>
            <a:pPr lvl="1"/>
            <a:r>
              <a:rPr lang="en-US" sz="2981" dirty="0"/>
              <a:t>2,4-D</a:t>
            </a:r>
          </a:p>
          <a:p>
            <a:pPr lvl="1"/>
            <a:r>
              <a:rPr lang="en-US" sz="2981" dirty="0"/>
              <a:t>Cytokinin</a:t>
            </a:r>
          </a:p>
          <a:p>
            <a:pPr marL="0" indent="0">
              <a:buNone/>
            </a:pPr>
            <a:r>
              <a:rPr lang="en-US" sz="3281" dirty="0"/>
              <a:t>Boost plant growth and reduce fruit drop</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2132" y="4401648"/>
            <a:ext cx="1959234" cy="646828"/>
          </a:xfrm>
          <a:prstGeom prst="rect">
            <a:avLst/>
          </a:prstGeom>
        </p:spPr>
      </p:pic>
      <p:sp>
        <p:nvSpPr>
          <p:cNvPr id="6" name="Content Placeholder 2">
            <a:extLst>
              <a:ext uri="{FF2B5EF4-FFF2-40B4-BE49-F238E27FC236}">
                <a16:creationId xmlns:a16="http://schemas.microsoft.com/office/drawing/2014/main" id="{A34593B9-822D-1487-39D1-1C6767947BB9}"/>
              </a:ext>
            </a:extLst>
          </p:cNvPr>
          <p:cNvSpPr txBox="1">
            <a:spLocks/>
          </p:cNvSpPr>
          <p:nvPr/>
        </p:nvSpPr>
        <p:spPr>
          <a:xfrm>
            <a:off x="327753" y="4431039"/>
            <a:ext cx="6570758" cy="68426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600" b="1" i="1" dirty="0"/>
              <a:t>Tang and </a:t>
            </a:r>
            <a:r>
              <a:rPr lang="en-US" sz="1600" b="1" i="1" dirty="0" err="1"/>
              <a:t>Vashisth</a:t>
            </a:r>
            <a:r>
              <a:rPr lang="en-US" sz="1600" b="1" i="1" dirty="0"/>
              <a:t> 2020. Scientia </a:t>
            </a:r>
            <a:r>
              <a:rPr lang="en-US" sz="1600" b="1" i="1" dirty="0" err="1"/>
              <a:t>Horticulturae</a:t>
            </a:r>
            <a:r>
              <a:rPr lang="en-US" sz="1600" b="1" i="1" dirty="0"/>
              <a:t> 265, 109246</a:t>
            </a:r>
          </a:p>
          <a:p>
            <a:pPr marL="0" indent="0">
              <a:buFont typeface="Arial" panose="020B0604020202020204" pitchFamily="34" charset="0"/>
              <a:buNone/>
            </a:pPr>
            <a:r>
              <a:rPr lang="en-US" sz="1600" b="1" i="1" dirty="0"/>
              <a:t>Singh et al., 2022. </a:t>
            </a:r>
            <a:r>
              <a:rPr lang="en-US" sz="1600" b="1" i="1" dirty="0" err="1"/>
              <a:t>HortScience</a:t>
            </a:r>
            <a:r>
              <a:rPr lang="en-US" sz="1600" b="1" i="1" dirty="0"/>
              <a:t> 57(3): 353-359.</a:t>
            </a:r>
          </a:p>
        </p:txBody>
      </p:sp>
    </p:spTree>
    <p:extLst>
      <p:ext uri="{BB962C8B-B14F-4D97-AF65-F5344CB8AC3E}">
        <p14:creationId xmlns:p14="http://schemas.microsoft.com/office/powerpoint/2010/main" val="3417934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Results of new grove management practices</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0784" y="4665318"/>
            <a:ext cx="1160581" cy="383158"/>
          </a:xfrm>
          <a:prstGeom prst="rect">
            <a:avLst/>
          </a:prstGeom>
        </p:spPr>
      </p:pic>
      <p:pic>
        <p:nvPicPr>
          <p:cNvPr id="9" name="Picture 8" descr="A picture containing tree, outdoor, grass, plant&#10;&#10;Description automatically generated">
            <a:extLst>
              <a:ext uri="{FF2B5EF4-FFF2-40B4-BE49-F238E27FC236}">
                <a16:creationId xmlns:a16="http://schemas.microsoft.com/office/drawing/2014/main" id="{30BD6B87-0ACE-3309-5979-7BA1BC2C73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43" y="1217435"/>
            <a:ext cx="4483732" cy="3362800"/>
          </a:xfrm>
          <a:prstGeom prst="rect">
            <a:avLst/>
          </a:prstGeom>
        </p:spPr>
      </p:pic>
      <p:pic>
        <p:nvPicPr>
          <p:cNvPr id="10" name="Picture 9" descr="A close-up of some plants&#10;&#10;Description automatically generated with low confidence">
            <a:extLst>
              <a:ext uri="{FF2B5EF4-FFF2-40B4-BE49-F238E27FC236}">
                <a16:creationId xmlns:a16="http://schemas.microsoft.com/office/drawing/2014/main" id="{03B9FFFE-ED00-5DE8-85FF-935FE8ADAC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1190318"/>
            <a:ext cx="4483732" cy="3362799"/>
          </a:xfrm>
          <a:prstGeom prst="rect">
            <a:avLst/>
          </a:prstGeom>
        </p:spPr>
      </p:pic>
    </p:spTree>
    <p:extLst>
      <p:ext uri="{BB962C8B-B14F-4D97-AF65-F5344CB8AC3E}">
        <p14:creationId xmlns:p14="http://schemas.microsoft.com/office/powerpoint/2010/main" val="205032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672E7-4D4E-1C9F-64B6-18FAA72EF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57976-58FE-8A24-09B5-04A9114E1824}"/>
              </a:ext>
            </a:extLst>
          </p:cNvPr>
          <p:cNvSpPr>
            <a:spLocks noGrp="1"/>
          </p:cNvSpPr>
          <p:nvPr>
            <p:ph type="title"/>
          </p:nvPr>
        </p:nvSpPr>
        <p:spPr>
          <a:xfrm>
            <a:off x="234400" y="533173"/>
            <a:ext cx="8703613" cy="1360001"/>
          </a:xfrm>
        </p:spPr>
        <p:txBody>
          <a:bodyPr>
            <a:normAutofit fontScale="90000"/>
          </a:bodyPr>
          <a:lstStyle/>
          <a:p>
            <a:r>
              <a:rPr lang="en-US" sz="3600" b="1" dirty="0">
                <a:solidFill>
                  <a:srgbClr val="0021A5"/>
                </a:solidFill>
                <a:latin typeface="+mn-lt"/>
              </a:rPr>
              <a:t>New problems associated with HLB </a:t>
            </a:r>
            <a:br>
              <a:rPr lang="en-US" sz="3600" b="1" dirty="0">
                <a:solidFill>
                  <a:srgbClr val="0021A5"/>
                </a:solidFill>
                <a:latin typeface="+mn-lt"/>
              </a:rPr>
            </a:br>
            <a:r>
              <a:rPr lang="en-US" sz="3600" b="1" dirty="0">
                <a:solidFill>
                  <a:srgbClr val="FF0000"/>
                </a:solidFill>
                <a:latin typeface="+mn-lt"/>
              </a:rPr>
              <a:t>(not a significant problem in Florida before HLB)</a:t>
            </a:r>
          </a:p>
        </p:txBody>
      </p:sp>
      <p:sp>
        <p:nvSpPr>
          <p:cNvPr id="4" name="Rectangle 3">
            <a:extLst>
              <a:ext uri="{FF2B5EF4-FFF2-40B4-BE49-F238E27FC236}">
                <a16:creationId xmlns:a16="http://schemas.microsoft.com/office/drawing/2014/main" id="{1A7F0529-73BF-5619-C2D3-0A30BBE48E91}"/>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649B5CF9-C8E1-FF23-BAB8-993F4C345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3" name="TextBox 2">
            <a:extLst>
              <a:ext uri="{FF2B5EF4-FFF2-40B4-BE49-F238E27FC236}">
                <a16:creationId xmlns:a16="http://schemas.microsoft.com/office/drawing/2014/main" id="{9F693451-09D5-E754-EB3E-0C8A6ADDC266}"/>
              </a:ext>
            </a:extLst>
          </p:cNvPr>
          <p:cNvSpPr txBox="1"/>
          <p:nvPr/>
        </p:nvSpPr>
        <p:spPr>
          <a:xfrm>
            <a:off x="172708" y="1713442"/>
            <a:ext cx="5470978"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Leaf drop / thin canopy</a:t>
            </a:r>
          </a:p>
          <a:p>
            <a:pPr marL="457200" indent="-457200">
              <a:buFont typeface="Arial" panose="020B0604020202020204" pitchFamily="34" charset="0"/>
              <a:buChar char="•"/>
            </a:pPr>
            <a:r>
              <a:rPr lang="en-US" sz="2400" dirty="0"/>
              <a:t>Nutritional deficiencies</a:t>
            </a:r>
          </a:p>
          <a:p>
            <a:pPr marL="457200" indent="-457200">
              <a:buFont typeface="Arial" panose="020B0604020202020204" pitchFamily="34" charset="0"/>
              <a:buChar char="•"/>
            </a:pPr>
            <a:r>
              <a:rPr lang="en-US" sz="2400" dirty="0"/>
              <a:t>Yellowing of leaves</a:t>
            </a:r>
          </a:p>
          <a:p>
            <a:pPr marL="457200" indent="-457200">
              <a:buFont typeface="Arial" panose="020B0604020202020204" pitchFamily="34" charset="0"/>
              <a:buChar char="•"/>
            </a:pPr>
            <a:r>
              <a:rPr lang="en-US" sz="2400" dirty="0"/>
              <a:t>Small upright leaves</a:t>
            </a:r>
          </a:p>
          <a:p>
            <a:pPr marL="457200" indent="-457200">
              <a:buFont typeface="Arial" panose="020B0604020202020204" pitchFamily="34" charset="0"/>
              <a:buChar char="•"/>
            </a:pPr>
            <a:r>
              <a:rPr lang="en-US" sz="2400" dirty="0"/>
              <a:t>Branch dieback</a:t>
            </a:r>
          </a:p>
          <a:p>
            <a:pPr marL="457200" indent="-457200">
              <a:buFont typeface="Arial" panose="020B0604020202020204" pitchFamily="34" charset="0"/>
              <a:buChar char="•"/>
            </a:pPr>
            <a:r>
              <a:rPr lang="en-US" sz="2400" dirty="0"/>
              <a:t>Small misshapen fruit</a:t>
            </a:r>
          </a:p>
          <a:p>
            <a:pPr marL="457200" indent="-457200">
              <a:buFont typeface="Arial" panose="020B0604020202020204" pitchFamily="34" charset="0"/>
              <a:buChar char="•"/>
            </a:pPr>
            <a:r>
              <a:rPr lang="en-US" sz="2400" dirty="0"/>
              <a:t>Fruit drop</a:t>
            </a:r>
          </a:p>
          <a:p>
            <a:pPr marL="457200" indent="-457200">
              <a:buFont typeface="Arial" panose="020B0604020202020204" pitchFamily="34" charset="0"/>
              <a:buChar char="•"/>
            </a:pPr>
            <a:r>
              <a:rPr lang="en-US" sz="2400" dirty="0"/>
              <a:t>Asynchronous blooming pattern</a:t>
            </a:r>
          </a:p>
        </p:txBody>
      </p:sp>
      <p:pic>
        <p:nvPicPr>
          <p:cNvPr id="9" name="Picture 8" descr="A group of oranges growing on a tree&#10;&#10;Description automatically generated">
            <a:extLst>
              <a:ext uri="{FF2B5EF4-FFF2-40B4-BE49-F238E27FC236}">
                <a16:creationId xmlns:a16="http://schemas.microsoft.com/office/drawing/2014/main" id="{0CEF944E-D409-5277-49DA-B75DF1DABA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0962" y="1952507"/>
            <a:ext cx="3010330" cy="2007704"/>
          </a:xfrm>
          <a:prstGeom prst="rect">
            <a:avLst/>
          </a:prstGeom>
        </p:spPr>
      </p:pic>
    </p:spTree>
    <p:extLst>
      <p:ext uri="{BB962C8B-B14F-4D97-AF65-F5344CB8AC3E}">
        <p14:creationId xmlns:p14="http://schemas.microsoft.com/office/powerpoint/2010/main" val="3875469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Research Goal for the Future </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356336" y="1326349"/>
            <a:ext cx="8459740" cy="3497120"/>
          </a:xfrm>
        </p:spPr>
        <p:txBody>
          <a:bodyPr>
            <a:normAutofit/>
          </a:bodyPr>
          <a:lstStyle/>
          <a:p>
            <a:pPr marL="0" indent="0">
              <a:buNone/>
            </a:pPr>
            <a:endParaRPr lang="en-US" sz="3281" b="1" dirty="0"/>
          </a:p>
          <a:p>
            <a:pPr marL="0" indent="0">
              <a:buNone/>
            </a:pPr>
            <a:r>
              <a:rPr lang="en-US" sz="3281" b="1" dirty="0"/>
              <a:t>Development of HLB Resistant Citrus Varieties</a:t>
            </a:r>
          </a:p>
          <a:p>
            <a:pPr lvl="1"/>
            <a:r>
              <a:rPr lang="en-US" sz="3000" dirty="0"/>
              <a:t>Conventional citrus breeding</a:t>
            </a:r>
          </a:p>
          <a:p>
            <a:pPr lvl="1"/>
            <a:r>
              <a:rPr lang="en-US" sz="3200" dirty="0"/>
              <a:t>Biotech approaches</a:t>
            </a:r>
          </a:p>
          <a:p>
            <a:pPr lvl="2"/>
            <a:r>
              <a:rPr lang="en-US" sz="2800" dirty="0"/>
              <a:t>Transgenics, </a:t>
            </a:r>
            <a:r>
              <a:rPr lang="en-US" sz="2800" dirty="0" err="1"/>
              <a:t>Cisgenics</a:t>
            </a:r>
            <a:r>
              <a:rPr lang="en-US" sz="2800" dirty="0"/>
              <a:t>, </a:t>
            </a:r>
            <a:r>
              <a:rPr lang="en-US" sz="2800" dirty="0" err="1"/>
              <a:t>etc</a:t>
            </a:r>
            <a:r>
              <a:rPr lang="en-US" sz="2800" dirty="0"/>
              <a:t>…</a:t>
            </a:r>
          </a:p>
          <a:p>
            <a:pPr lvl="2"/>
            <a:r>
              <a:rPr lang="en-US" sz="2800" dirty="0"/>
              <a:t>CRISPR (gene-editing)</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Tree>
    <p:extLst>
      <p:ext uri="{BB962C8B-B14F-4D97-AF65-F5344CB8AC3E}">
        <p14:creationId xmlns:p14="http://schemas.microsoft.com/office/powerpoint/2010/main" val="3167813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Conventional Breeding</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9" name="Picture 2" descr="Greene LB8-9 9-15-14">
            <a:extLst>
              <a:ext uri="{FF2B5EF4-FFF2-40B4-BE49-F238E27FC236}">
                <a16:creationId xmlns:a16="http://schemas.microsoft.com/office/drawing/2014/main" id="{2E1CB696-A2BA-1DC8-8B73-E77D870C5184}"/>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bright="21000" contrast="-28000"/>
                    </a14:imgEffect>
                  </a14:imgLayer>
                </a14:imgProps>
              </a:ext>
              <a:ext uri="{28A0092B-C50C-407E-A947-70E740481C1C}">
                <a14:useLocalDpi xmlns:a14="http://schemas.microsoft.com/office/drawing/2010/main"/>
              </a:ext>
            </a:extLst>
          </a:blip>
          <a:srcRect/>
          <a:stretch/>
        </p:blipFill>
        <p:spPr bwMode="auto">
          <a:xfrm>
            <a:off x="234400" y="1717030"/>
            <a:ext cx="3318899" cy="24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8619C46-0188-AAC9-1C18-B8395C2D6F0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87421" y="3645786"/>
            <a:ext cx="1822173" cy="13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44502DAA-B8F2-5DE9-9292-835DE144FE05}"/>
              </a:ext>
            </a:extLst>
          </p:cNvPr>
          <p:cNvSpPr txBox="1"/>
          <p:nvPr/>
        </p:nvSpPr>
        <p:spPr>
          <a:xfrm>
            <a:off x="237931" y="1172352"/>
            <a:ext cx="3498980" cy="369332"/>
          </a:xfrm>
          <a:prstGeom prst="rect">
            <a:avLst/>
          </a:prstGeom>
          <a:noFill/>
        </p:spPr>
        <p:txBody>
          <a:bodyPr wrap="square" rtlCol="0">
            <a:spAutoFit/>
          </a:bodyPr>
          <a:lstStyle/>
          <a:p>
            <a:r>
              <a:rPr lang="en-US" b="1" dirty="0"/>
              <a:t>‘Sugar-Belle’ mandarin</a:t>
            </a:r>
          </a:p>
        </p:txBody>
      </p:sp>
      <p:pic>
        <p:nvPicPr>
          <p:cNvPr id="13" name="Picture 12">
            <a:extLst>
              <a:ext uri="{FF2B5EF4-FFF2-40B4-BE49-F238E27FC236}">
                <a16:creationId xmlns:a16="http://schemas.microsoft.com/office/drawing/2014/main" id="{CBD670AF-1809-300E-A30C-C6A2ABFBEF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4982545" y="1717030"/>
            <a:ext cx="3677752" cy="2373823"/>
          </a:xfrm>
          <a:prstGeom prst="rect">
            <a:avLst/>
          </a:prstGeom>
        </p:spPr>
      </p:pic>
      <p:pic>
        <p:nvPicPr>
          <p:cNvPr id="12" name="Picture 11" descr="C:\Users\jwatson7\AppData\Local\Microsoft\Windows\Temporary Internet Files\Content.Outlook\94L5JK30\OLL-8-620x465 (2).jpg">
            <a:extLst>
              <a:ext uri="{FF2B5EF4-FFF2-40B4-BE49-F238E27FC236}">
                <a16:creationId xmlns:a16="http://schemas.microsoft.com/office/drawing/2014/main" id="{9B75746C-7688-5ADA-750E-B3E8C5A9CB3F}"/>
              </a:ext>
            </a:extLst>
          </p:cNvPr>
          <p:cNvPicPr preferRelativeResize="0">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45796" y="3395863"/>
            <a:ext cx="1824160" cy="1366507"/>
          </a:xfrm>
          <a:prstGeom prst="rect">
            <a:avLst/>
          </a:prstGeom>
          <a:noFill/>
          <a:ln w="19050">
            <a:solidFill>
              <a:schemeClr val="bg1"/>
            </a:solidFill>
          </a:ln>
        </p:spPr>
      </p:pic>
      <p:sp>
        <p:nvSpPr>
          <p:cNvPr id="14" name="TextBox 13">
            <a:extLst>
              <a:ext uri="{FF2B5EF4-FFF2-40B4-BE49-F238E27FC236}">
                <a16:creationId xmlns:a16="http://schemas.microsoft.com/office/drawing/2014/main" id="{58D22A8E-C09E-009E-8A87-7CAFFDE46758}"/>
              </a:ext>
            </a:extLst>
          </p:cNvPr>
          <p:cNvSpPr txBox="1"/>
          <p:nvPr/>
        </p:nvSpPr>
        <p:spPr>
          <a:xfrm>
            <a:off x="4982545" y="1266374"/>
            <a:ext cx="3498980" cy="369332"/>
          </a:xfrm>
          <a:prstGeom prst="rect">
            <a:avLst/>
          </a:prstGeom>
          <a:noFill/>
        </p:spPr>
        <p:txBody>
          <a:bodyPr wrap="square" rtlCol="0">
            <a:spAutoFit/>
          </a:bodyPr>
          <a:lstStyle/>
          <a:p>
            <a:r>
              <a:rPr lang="en-US" b="1" dirty="0"/>
              <a:t>‘OLL-8’ sweet orange</a:t>
            </a:r>
          </a:p>
        </p:txBody>
      </p:sp>
    </p:spTree>
    <p:extLst>
      <p:ext uri="{BB962C8B-B14F-4D97-AF65-F5344CB8AC3E}">
        <p14:creationId xmlns:p14="http://schemas.microsoft.com/office/powerpoint/2010/main" val="1043773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34400" y="533174"/>
            <a:ext cx="8703613" cy="684261"/>
          </a:xfrm>
        </p:spPr>
        <p:txBody>
          <a:bodyPr>
            <a:normAutofit/>
          </a:bodyPr>
          <a:lstStyle/>
          <a:p>
            <a:r>
              <a:rPr lang="en-US" sz="3600" b="1" dirty="0">
                <a:solidFill>
                  <a:srgbClr val="0021A5"/>
                </a:solidFill>
                <a:latin typeface="+mn-lt"/>
              </a:rPr>
              <a:t>Transgenic HLB-Tolerant Varieties</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234400" y="1460413"/>
            <a:ext cx="8825379" cy="3030564"/>
          </a:xfrm>
        </p:spPr>
        <p:txBody>
          <a:bodyPr>
            <a:noAutofit/>
          </a:bodyPr>
          <a:lstStyle/>
          <a:p>
            <a:r>
              <a:rPr lang="en-US" sz="2400" dirty="0"/>
              <a:t>Numerous transgenic lines have been developed and are being evaluated for tolerance / resistance to HLB</a:t>
            </a:r>
          </a:p>
          <a:p>
            <a:pPr lvl="1"/>
            <a:r>
              <a:rPr lang="en-US" sz="2400" dirty="0"/>
              <a:t>Scions and rootstocks</a:t>
            </a:r>
          </a:p>
          <a:p>
            <a:pPr lvl="1"/>
            <a:endParaRPr lang="en-US" sz="900" dirty="0"/>
          </a:p>
          <a:p>
            <a:endParaRPr lang="en-US" sz="900" dirty="0"/>
          </a:p>
          <a:p>
            <a:r>
              <a:rPr lang="en-US" sz="2400" dirty="0"/>
              <a:t>Florida citrus industry now supportive of transgenic citrus if it works!</a:t>
            </a:r>
          </a:p>
          <a:p>
            <a:endParaRPr lang="en-US" sz="2400" dirty="0"/>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Tree>
    <p:extLst>
      <p:ext uri="{BB962C8B-B14F-4D97-AF65-F5344CB8AC3E}">
        <p14:creationId xmlns:p14="http://schemas.microsoft.com/office/powerpoint/2010/main" val="357483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09550" y="521494"/>
            <a:ext cx="8753475" cy="688181"/>
          </a:xfrm>
        </p:spPr>
        <p:txBody>
          <a:bodyPr/>
          <a:lstStyle/>
          <a:p>
            <a:r>
              <a:rPr lang="en-US" b="1" dirty="0">
                <a:solidFill>
                  <a:srgbClr val="0021A5"/>
                </a:solidFill>
                <a:latin typeface="+mn-lt"/>
              </a:rPr>
              <a:t>Efforts to Release First Transgenic Citrus Varieties</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0" y="1"/>
            <a:ext cx="9144000" cy="411956"/>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id="{A6AD8D06-1648-3A12-C9DE-69B478870211}"/>
              </a:ext>
            </a:extLst>
          </p:cNvPr>
          <p:cNvSpPr txBox="1"/>
          <p:nvPr/>
        </p:nvSpPr>
        <p:spPr>
          <a:xfrm>
            <a:off x="427909" y="1319212"/>
            <a:ext cx="7509881" cy="2908489"/>
          </a:xfrm>
          <a:prstGeom prst="rect">
            <a:avLst/>
          </a:prstGeom>
          <a:noFill/>
        </p:spPr>
        <p:txBody>
          <a:bodyPr wrap="square" rtlCol="0">
            <a:spAutoFit/>
          </a:bodyPr>
          <a:lstStyle/>
          <a:p>
            <a:pPr lvl="1"/>
            <a:r>
              <a:rPr lang="en-US" sz="2100" b="1" dirty="0"/>
              <a:t>‘Hamlin’ sweet orange (5 lines); ‘Duncan’ grapefruit (1 line)</a:t>
            </a:r>
          </a:p>
          <a:p>
            <a:pPr marL="342900" lvl="1"/>
            <a:endParaRPr lang="en-US" dirty="0"/>
          </a:p>
          <a:p>
            <a:pPr marL="557213" lvl="1" indent="-214313">
              <a:buFont typeface="Arial" panose="020B0604020202020204" pitchFamily="34" charset="0"/>
              <a:buChar char="•"/>
            </a:pPr>
            <a:r>
              <a:rPr lang="en-US" dirty="0"/>
              <a:t>Expressing Arabidopsis NPR1 protein</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dirty="0"/>
              <a:t>Do become infected with HLB-causing bacterium</a:t>
            </a:r>
          </a:p>
          <a:p>
            <a:pPr marL="557213" lvl="1" indent="-214313">
              <a:buFont typeface="Arial" panose="020B0604020202020204" pitchFamily="34" charset="0"/>
              <a:buChar char="•"/>
            </a:pPr>
            <a:endParaRPr lang="en-US" dirty="0"/>
          </a:p>
          <a:p>
            <a:pPr marL="557213" lvl="1" indent="-214313">
              <a:buFont typeface="Arial" panose="020B0604020202020204" pitchFamily="34" charset="0"/>
              <a:buChar char="•"/>
            </a:pPr>
            <a:r>
              <a:rPr lang="en-US" dirty="0"/>
              <a:t>Significantly fewer HLB symptoms observed in field</a:t>
            </a:r>
          </a:p>
          <a:p>
            <a:pPr marL="342900" lvl="1"/>
            <a:endParaRPr lang="en-US" dirty="0"/>
          </a:p>
          <a:p>
            <a:pPr marL="557213" lvl="1" indent="-214313">
              <a:buFont typeface="Arial" panose="020B0604020202020204" pitchFamily="34" charset="0"/>
              <a:buChar char="•"/>
            </a:pPr>
            <a:r>
              <a:rPr lang="en-US" dirty="0"/>
              <a:t>Recently approved for release by USDA, now must get approval from US EPA for commercial release</a:t>
            </a:r>
          </a:p>
        </p:txBody>
      </p:sp>
      <p:pic>
        <p:nvPicPr>
          <p:cNvPr id="6" name="Picture 5" descr="A blue and orange text on a black background&#10;&#10;Description automatically generated">
            <a:extLst>
              <a:ext uri="{FF2B5EF4-FFF2-40B4-BE49-F238E27FC236}">
                <a16:creationId xmlns:a16="http://schemas.microsoft.com/office/drawing/2014/main" id="{D986A662-8FD6-4320-D4AA-5116796719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Tree>
    <p:extLst>
      <p:ext uri="{BB962C8B-B14F-4D97-AF65-F5344CB8AC3E}">
        <p14:creationId xmlns:p14="http://schemas.microsoft.com/office/powerpoint/2010/main" val="2804470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09550" y="601006"/>
            <a:ext cx="5286789" cy="688181"/>
          </a:xfrm>
        </p:spPr>
        <p:txBody>
          <a:bodyPr>
            <a:normAutofit fontScale="90000"/>
          </a:bodyPr>
          <a:lstStyle/>
          <a:p>
            <a:r>
              <a:rPr lang="en-US" b="1" dirty="0">
                <a:solidFill>
                  <a:srgbClr val="0021A5"/>
                </a:solidFill>
                <a:latin typeface="+mn-lt"/>
              </a:rPr>
              <a:t>1</a:t>
            </a:r>
            <a:r>
              <a:rPr lang="en-US" b="1" baseline="30000" dirty="0">
                <a:solidFill>
                  <a:srgbClr val="0021A5"/>
                </a:solidFill>
                <a:latin typeface="+mn-lt"/>
              </a:rPr>
              <a:t>st</a:t>
            </a:r>
            <a:r>
              <a:rPr lang="en-US" b="1" dirty="0">
                <a:solidFill>
                  <a:srgbClr val="0021A5"/>
                </a:solidFill>
                <a:latin typeface="+mn-lt"/>
              </a:rPr>
              <a:t> gene edited (non-transgenic) citrus lines developed</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0" y="1"/>
            <a:ext cx="9144000" cy="411956"/>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erson standing next to a plant&#10;&#10;Description automatically generated">
            <a:extLst>
              <a:ext uri="{FF2B5EF4-FFF2-40B4-BE49-F238E27FC236}">
                <a16:creationId xmlns:a16="http://schemas.microsoft.com/office/drawing/2014/main" id="{F313A753-7219-DACD-60CC-7E41C21C9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5913" y="521494"/>
            <a:ext cx="3368537" cy="4491383"/>
          </a:xfrm>
          <a:prstGeom prst="rect">
            <a:avLst/>
          </a:prstGeom>
        </p:spPr>
      </p:pic>
      <p:sp>
        <p:nvSpPr>
          <p:cNvPr id="6" name="TextBox 5">
            <a:extLst>
              <a:ext uri="{FF2B5EF4-FFF2-40B4-BE49-F238E27FC236}">
                <a16:creationId xmlns:a16="http://schemas.microsoft.com/office/drawing/2014/main" id="{FD798AFB-7637-C683-FF25-9AAB8DB71C73}"/>
              </a:ext>
            </a:extLst>
          </p:cNvPr>
          <p:cNvSpPr txBox="1"/>
          <p:nvPr/>
        </p:nvSpPr>
        <p:spPr>
          <a:xfrm>
            <a:off x="10111" y="1728439"/>
            <a:ext cx="5555802" cy="2631490"/>
          </a:xfrm>
          <a:prstGeom prst="rect">
            <a:avLst/>
          </a:prstGeom>
          <a:noFill/>
        </p:spPr>
        <p:txBody>
          <a:bodyPr wrap="square" rtlCol="0">
            <a:spAutoFit/>
          </a:bodyPr>
          <a:lstStyle/>
          <a:p>
            <a:r>
              <a:rPr lang="en-US" sz="2100" b="1" dirty="0"/>
              <a:t>CRISPR-edited ‘Hamlin’ orange (Dr. Nian Wang)</a:t>
            </a:r>
          </a:p>
          <a:p>
            <a:pPr marL="557213" lvl="1" indent="-214313">
              <a:buFont typeface="Arial" panose="020B0604020202020204" pitchFamily="34" charset="0"/>
              <a:buChar char="•"/>
            </a:pPr>
            <a:r>
              <a:rPr lang="en-US" dirty="0"/>
              <a:t>Resistant to bacterial citrus canker</a:t>
            </a:r>
          </a:p>
          <a:p>
            <a:pPr marL="1014413" lvl="2" indent="-214313">
              <a:buFont typeface="Arial" panose="020B0604020202020204" pitchFamily="34" charset="0"/>
              <a:buChar char="•"/>
            </a:pPr>
            <a:r>
              <a:rPr lang="en-US" i="1" dirty="0"/>
              <a:t>Xanthomonas </a:t>
            </a:r>
            <a:r>
              <a:rPr lang="en-US" i="1" dirty="0" err="1"/>
              <a:t>citri</a:t>
            </a:r>
            <a:r>
              <a:rPr lang="en-US" i="1" dirty="0"/>
              <a:t> ssp. </a:t>
            </a:r>
            <a:r>
              <a:rPr lang="en-US" i="1" dirty="0" err="1"/>
              <a:t>citri</a:t>
            </a:r>
            <a:endParaRPr lang="en-US" i="1" dirty="0"/>
          </a:p>
          <a:p>
            <a:pPr marL="1014413" lvl="2" indent="-214313">
              <a:buFont typeface="Arial" panose="020B0604020202020204" pitchFamily="34" charset="0"/>
              <a:buChar char="•"/>
            </a:pPr>
            <a:r>
              <a:rPr lang="en-US" dirty="0"/>
              <a:t>Full regulatory approval has been received for commercial planting </a:t>
            </a:r>
          </a:p>
          <a:p>
            <a:pPr marL="1014413" lvl="2" indent="-214313">
              <a:buFont typeface="Arial" panose="020B0604020202020204" pitchFamily="34" charset="0"/>
              <a:buChar char="•"/>
            </a:pPr>
            <a:r>
              <a:rPr lang="en-US" dirty="0">
                <a:solidFill>
                  <a:srgbClr val="FF0000"/>
                </a:solidFill>
              </a:rPr>
              <a:t>First CRISPR-edited crop of any type approved for release in the U.S.!</a:t>
            </a:r>
          </a:p>
          <a:p>
            <a:endParaRPr lang="en-US" dirty="0"/>
          </a:p>
          <a:p>
            <a:r>
              <a:rPr lang="en-US" b="1" dirty="0"/>
              <a:t>CRISPR-edited lines for resistance to HLB are underway</a:t>
            </a:r>
          </a:p>
        </p:txBody>
      </p:sp>
    </p:spTree>
    <p:extLst>
      <p:ext uri="{BB962C8B-B14F-4D97-AF65-F5344CB8AC3E}">
        <p14:creationId xmlns:p14="http://schemas.microsoft.com/office/powerpoint/2010/main" val="2747364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E724-8B43-A978-92E5-626B2A5DD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25451-D371-2DD3-5938-ED2FA38FFD0C}"/>
              </a:ext>
            </a:extLst>
          </p:cNvPr>
          <p:cNvSpPr>
            <a:spLocks noGrp="1"/>
          </p:cNvSpPr>
          <p:nvPr>
            <p:ph type="title"/>
          </p:nvPr>
        </p:nvSpPr>
        <p:spPr>
          <a:xfrm>
            <a:off x="234400" y="533174"/>
            <a:ext cx="8703613" cy="923093"/>
          </a:xfrm>
        </p:spPr>
        <p:txBody>
          <a:bodyPr>
            <a:normAutofit/>
          </a:bodyPr>
          <a:lstStyle/>
          <a:p>
            <a:r>
              <a:rPr lang="en-US" sz="3600" b="1" dirty="0">
                <a:solidFill>
                  <a:srgbClr val="0021A5"/>
                </a:solidFill>
                <a:latin typeface="+mn-lt"/>
              </a:rPr>
              <a:t>How to Survive with Endemic Citrus Decline?</a:t>
            </a:r>
          </a:p>
        </p:txBody>
      </p:sp>
      <p:sp>
        <p:nvSpPr>
          <p:cNvPr id="3" name="Content Placeholder 2">
            <a:extLst>
              <a:ext uri="{FF2B5EF4-FFF2-40B4-BE49-F238E27FC236}">
                <a16:creationId xmlns:a16="http://schemas.microsoft.com/office/drawing/2014/main" id="{DDF450E1-E66D-9CC6-AFE7-9D69F20AE120}"/>
              </a:ext>
            </a:extLst>
          </p:cNvPr>
          <p:cNvSpPr>
            <a:spLocks noGrp="1"/>
          </p:cNvSpPr>
          <p:nvPr>
            <p:ph idx="1"/>
          </p:nvPr>
        </p:nvSpPr>
        <p:spPr>
          <a:xfrm>
            <a:off x="329125" y="1413453"/>
            <a:ext cx="8580475" cy="3635022"/>
          </a:xfrm>
        </p:spPr>
        <p:txBody>
          <a:bodyPr>
            <a:normAutofit fontScale="92500"/>
          </a:bodyPr>
          <a:lstStyle/>
          <a:p>
            <a:r>
              <a:rPr lang="en-US" sz="3281" b="1" dirty="0">
                <a:solidFill>
                  <a:srgbClr val="FF0000"/>
                </a:solidFill>
              </a:rPr>
              <a:t>Prioritize proper fertilization and irrigation practices</a:t>
            </a:r>
          </a:p>
          <a:p>
            <a:r>
              <a:rPr lang="en-US" sz="3281" dirty="0"/>
              <a:t>Cultural practices to improve soil/root health</a:t>
            </a:r>
          </a:p>
          <a:p>
            <a:r>
              <a:rPr lang="en-US" sz="3281" dirty="0"/>
              <a:t>Reduce oxidative stress within trees</a:t>
            </a:r>
          </a:p>
          <a:p>
            <a:pPr lvl="1"/>
            <a:r>
              <a:rPr lang="en-US" sz="2981" dirty="0"/>
              <a:t>PGR’s – GA, 2,4-D, </a:t>
            </a:r>
            <a:r>
              <a:rPr lang="en-US" sz="2981" dirty="0" err="1"/>
              <a:t>cytokinins</a:t>
            </a:r>
            <a:r>
              <a:rPr lang="en-US" sz="2981" dirty="0"/>
              <a:t>, micronutrients</a:t>
            </a:r>
          </a:p>
          <a:p>
            <a:r>
              <a:rPr lang="en-US" sz="3281" dirty="0"/>
              <a:t>Keep psyllid populations in check</a:t>
            </a:r>
          </a:p>
          <a:p>
            <a:r>
              <a:rPr lang="en-US" sz="3281" dirty="0"/>
              <a:t>Plant varieties/rootstocks with better tolerance to HLB</a:t>
            </a:r>
          </a:p>
          <a:p>
            <a:endParaRPr lang="en-US" sz="3281" dirty="0"/>
          </a:p>
          <a:p>
            <a:endParaRPr lang="en-US" sz="3281" dirty="0"/>
          </a:p>
        </p:txBody>
      </p:sp>
      <p:sp>
        <p:nvSpPr>
          <p:cNvPr id="4" name="Rectangle 3">
            <a:extLst>
              <a:ext uri="{FF2B5EF4-FFF2-40B4-BE49-F238E27FC236}">
                <a16:creationId xmlns:a16="http://schemas.microsoft.com/office/drawing/2014/main" id="{212B87DE-1C13-2E0B-64DB-BA671B5D4519}"/>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9F181864-C2F2-D997-4733-8037979E78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5156" y="4597430"/>
            <a:ext cx="1366210" cy="451045"/>
          </a:xfrm>
          <a:prstGeom prst="rect">
            <a:avLst/>
          </a:prstGeom>
        </p:spPr>
      </p:pic>
    </p:spTree>
    <p:extLst>
      <p:ext uri="{BB962C8B-B14F-4D97-AF65-F5344CB8AC3E}">
        <p14:creationId xmlns:p14="http://schemas.microsoft.com/office/powerpoint/2010/main" val="2388583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1632030" y="1073547"/>
            <a:ext cx="6724276" cy="1125643"/>
          </a:xfrm>
        </p:spPr>
        <p:txBody>
          <a:bodyPr>
            <a:noAutofit/>
          </a:bodyPr>
          <a:lstStyle/>
          <a:p>
            <a:r>
              <a:rPr lang="en-US" sz="4800" b="1" dirty="0">
                <a:solidFill>
                  <a:srgbClr val="0021A5"/>
                </a:solidFill>
                <a:latin typeface="+mn-lt"/>
              </a:rPr>
              <a:t>University of Florida Online Citrus Resources</a:t>
            </a:r>
          </a:p>
        </p:txBody>
      </p:sp>
      <p:sp>
        <p:nvSpPr>
          <p:cNvPr id="3" name="Content Placeholder 2">
            <a:extLst>
              <a:ext uri="{FF2B5EF4-FFF2-40B4-BE49-F238E27FC236}">
                <a16:creationId xmlns:a16="http://schemas.microsoft.com/office/drawing/2014/main" id="{9CEAB9EC-9366-9744-F225-0CB41CCCB8FC}"/>
              </a:ext>
            </a:extLst>
          </p:cNvPr>
          <p:cNvSpPr>
            <a:spLocks noGrp="1"/>
          </p:cNvSpPr>
          <p:nvPr>
            <p:ph idx="1"/>
          </p:nvPr>
        </p:nvSpPr>
        <p:spPr>
          <a:xfrm>
            <a:off x="693550" y="2811102"/>
            <a:ext cx="8424407" cy="749161"/>
          </a:xfrm>
        </p:spPr>
        <p:txBody>
          <a:bodyPr>
            <a:noAutofit/>
          </a:bodyPr>
          <a:lstStyle/>
          <a:p>
            <a:pPr marL="0" indent="0">
              <a:buNone/>
            </a:pPr>
            <a:r>
              <a:rPr lang="en-US" sz="4400" dirty="0">
                <a:hlinkClick r:id="rId3"/>
              </a:rPr>
              <a:t>https://citrusresearch.ifas.ufl.edu</a:t>
            </a:r>
            <a:r>
              <a:rPr lang="en-US" sz="4400" dirty="0"/>
              <a:t> </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Tree>
    <p:extLst>
      <p:ext uri="{BB962C8B-B14F-4D97-AF65-F5344CB8AC3E}">
        <p14:creationId xmlns:p14="http://schemas.microsoft.com/office/powerpoint/2010/main" val="358140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ABEE-9604-A630-E5BB-7A207CBE8502}"/>
              </a:ext>
            </a:extLst>
          </p:cNvPr>
          <p:cNvSpPr>
            <a:spLocks noGrp="1"/>
          </p:cNvSpPr>
          <p:nvPr>
            <p:ph type="title"/>
          </p:nvPr>
        </p:nvSpPr>
        <p:spPr>
          <a:xfrm>
            <a:off x="26044" y="540224"/>
            <a:ext cx="5992202" cy="684261"/>
          </a:xfrm>
        </p:spPr>
        <p:txBody>
          <a:bodyPr>
            <a:normAutofit/>
          </a:bodyPr>
          <a:lstStyle/>
          <a:p>
            <a:r>
              <a:rPr lang="en-US" sz="3600" b="1" dirty="0">
                <a:solidFill>
                  <a:srgbClr val="0021A5"/>
                </a:solidFill>
                <a:latin typeface="+mn-lt"/>
              </a:rPr>
              <a:t>Early HLB symptoms in Florida</a:t>
            </a:r>
          </a:p>
        </p:txBody>
      </p:sp>
      <p:sp>
        <p:nvSpPr>
          <p:cNvPr id="4" name="Rectangle 3">
            <a:extLst>
              <a:ext uri="{FF2B5EF4-FFF2-40B4-BE49-F238E27FC236}">
                <a16:creationId xmlns:a16="http://schemas.microsoft.com/office/drawing/2014/main" id="{2C8C2D6C-E095-F0FD-9B6D-E94F3D750C0E}"/>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3EFC7EBF-649E-5290-C047-7A3204F44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6" name="Picture 2" descr="IMG_0294">
            <a:extLst>
              <a:ext uri="{FF2B5EF4-FFF2-40B4-BE49-F238E27FC236}">
                <a16:creationId xmlns:a16="http://schemas.microsoft.com/office/drawing/2014/main" id="{B62FF325-5930-6CB2-AD35-BB3EEF9D852F}"/>
              </a:ext>
            </a:extLst>
          </p:cNvPr>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112634" y="1123838"/>
            <a:ext cx="4017496" cy="3090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G_0194">
            <a:extLst>
              <a:ext uri="{FF2B5EF4-FFF2-40B4-BE49-F238E27FC236}">
                <a16:creationId xmlns:a16="http://schemas.microsoft.com/office/drawing/2014/main" id="{72BA861D-9F82-3FE6-026B-70F56843E0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100412" y="736591"/>
            <a:ext cx="2809188" cy="137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G_7652.JPG">
            <a:extLst>
              <a:ext uri="{FF2B5EF4-FFF2-40B4-BE49-F238E27FC236}">
                <a16:creationId xmlns:a16="http://schemas.microsoft.com/office/drawing/2014/main" id="{F87287A0-63A1-4EA7-5A4A-BA87768B244C}"/>
              </a:ext>
            </a:extLst>
          </p:cNvPr>
          <p:cNvPicPr>
            <a:picLocks noGrp="1" noChangeAspect="1"/>
          </p:cNvPicPr>
          <p:nvPr isPhoto="1"/>
        </p:nvPicPr>
        <p:blipFill>
          <a:blip r:embed="rId6" cstate="email">
            <a:extLst>
              <a:ext uri="{28A0092B-C50C-407E-A947-70E740481C1C}">
                <a14:useLocalDpi xmlns:a14="http://schemas.microsoft.com/office/drawing/2010/main"/>
              </a:ext>
            </a:extLst>
          </a:blip>
          <a:srcRect/>
          <a:stretch>
            <a:fillRect/>
          </a:stretch>
        </p:blipFill>
        <p:spPr bwMode="auto">
          <a:xfrm>
            <a:off x="6100412" y="2200936"/>
            <a:ext cx="2834177" cy="1694464"/>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IMG_2950.JPG">
            <a:extLst>
              <a:ext uri="{FF2B5EF4-FFF2-40B4-BE49-F238E27FC236}">
                <a16:creationId xmlns:a16="http://schemas.microsoft.com/office/drawing/2014/main" id="{B69E7EF2-A193-1A15-A6B8-018949FAEFD0}"/>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40642" y="3412499"/>
            <a:ext cx="2399691" cy="1599794"/>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 descr="IMG_7606.JPG">
            <a:extLst>
              <a:ext uri="{FF2B5EF4-FFF2-40B4-BE49-F238E27FC236}">
                <a16:creationId xmlns:a16="http://schemas.microsoft.com/office/drawing/2014/main" id="{E372CB75-3AAD-5B88-0017-0ED9645DB6D4}"/>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5528" y="1602070"/>
            <a:ext cx="2124805" cy="169446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2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18F5-0A0D-2DF2-BC10-0BA72FE65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E49734-8077-B355-E80F-8EEAF6C39445}"/>
              </a:ext>
            </a:extLst>
          </p:cNvPr>
          <p:cNvSpPr>
            <a:spLocks noGrp="1"/>
          </p:cNvSpPr>
          <p:nvPr>
            <p:ph type="title"/>
          </p:nvPr>
        </p:nvSpPr>
        <p:spPr>
          <a:xfrm>
            <a:off x="1266255" y="424260"/>
            <a:ext cx="6611489" cy="876301"/>
          </a:xfrm>
        </p:spPr>
        <p:txBody>
          <a:bodyPr>
            <a:normAutofit/>
          </a:bodyPr>
          <a:lstStyle/>
          <a:p>
            <a:r>
              <a:rPr lang="en-US" sz="3600" b="1" dirty="0">
                <a:solidFill>
                  <a:srgbClr val="0021A5"/>
                </a:solidFill>
                <a:latin typeface="+mn-lt"/>
              </a:rPr>
              <a:t>Effects of HLB on citrus in Florida</a:t>
            </a:r>
            <a:endParaRPr lang="en-US" sz="3600" b="1" dirty="0">
              <a:solidFill>
                <a:srgbClr val="FF0000"/>
              </a:solidFill>
              <a:latin typeface="+mn-lt"/>
            </a:endParaRPr>
          </a:p>
        </p:txBody>
      </p:sp>
      <p:sp>
        <p:nvSpPr>
          <p:cNvPr id="4" name="Rectangle 3">
            <a:extLst>
              <a:ext uri="{FF2B5EF4-FFF2-40B4-BE49-F238E27FC236}">
                <a16:creationId xmlns:a16="http://schemas.microsoft.com/office/drawing/2014/main" id="{8FB7378E-859A-ED09-894E-ABEE808F2581}"/>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8D97B415-607B-974B-565C-E204409FF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pic>
        <p:nvPicPr>
          <p:cNvPr id="5" name="Picture 8" descr="IMG_0294">
            <a:extLst>
              <a:ext uri="{FF2B5EF4-FFF2-40B4-BE49-F238E27FC236}">
                <a16:creationId xmlns:a16="http://schemas.microsoft.com/office/drawing/2014/main" id="{41FDC2D7-BC5D-37B9-DC13-54A06105035B}"/>
              </a:ext>
            </a:extLst>
          </p:cNvPr>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544010" y="1413678"/>
            <a:ext cx="3048000" cy="31966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MG_1191">
            <a:extLst>
              <a:ext uri="{FF2B5EF4-FFF2-40B4-BE49-F238E27FC236}">
                <a16:creationId xmlns:a16="http://schemas.microsoft.com/office/drawing/2014/main" id="{73192207-2DEF-C59F-ACD5-C430CABAA7F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8387" y="1597557"/>
            <a:ext cx="2072301" cy="28288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2028778D-B77F-50AA-B5CF-7CBC90881CB4}"/>
              </a:ext>
            </a:extLst>
          </p:cNvPr>
          <p:cNvSpPr txBox="1"/>
          <p:nvPr/>
        </p:nvSpPr>
        <p:spPr>
          <a:xfrm>
            <a:off x="6517811" y="1971585"/>
            <a:ext cx="2372810" cy="1200329"/>
          </a:xfrm>
          <a:prstGeom prst="rect">
            <a:avLst/>
          </a:prstGeom>
          <a:noFill/>
        </p:spPr>
        <p:txBody>
          <a:bodyPr wrap="square" rtlCol="0">
            <a:spAutoFit/>
          </a:bodyPr>
          <a:lstStyle/>
          <a:p>
            <a:r>
              <a:rPr lang="en-US" sz="2400" dirty="0"/>
              <a:t>Yellow shoots/sector of tree</a:t>
            </a:r>
          </a:p>
        </p:txBody>
      </p:sp>
    </p:spTree>
    <p:extLst>
      <p:ext uri="{BB962C8B-B14F-4D97-AF65-F5344CB8AC3E}">
        <p14:creationId xmlns:p14="http://schemas.microsoft.com/office/powerpoint/2010/main" val="28572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5F74E-1523-2054-0839-07D769884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9C308-5087-D447-F644-B26A60461197}"/>
              </a:ext>
            </a:extLst>
          </p:cNvPr>
          <p:cNvSpPr>
            <a:spLocks noGrp="1"/>
          </p:cNvSpPr>
          <p:nvPr>
            <p:ph type="title"/>
          </p:nvPr>
        </p:nvSpPr>
        <p:spPr>
          <a:xfrm>
            <a:off x="1266255" y="424260"/>
            <a:ext cx="6611489" cy="876301"/>
          </a:xfrm>
        </p:spPr>
        <p:txBody>
          <a:bodyPr>
            <a:normAutofit/>
          </a:bodyPr>
          <a:lstStyle/>
          <a:p>
            <a:r>
              <a:rPr lang="en-US" sz="3600" b="1" dirty="0">
                <a:solidFill>
                  <a:srgbClr val="0021A5"/>
                </a:solidFill>
                <a:latin typeface="+mn-lt"/>
              </a:rPr>
              <a:t>Effects of HLB on citrus in Florida</a:t>
            </a:r>
            <a:endParaRPr lang="en-US" sz="3600" b="1" dirty="0">
              <a:solidFill>
                <a:srgbClr val="FF0000"/>
              </a:solidFill>
              <a:latin typeface="+mn-lt"/>
            </a:endParaRPr>
          </a:p>
        </p:txBody>
      </p:sp>
      <p:sp>
        <p:nvSpPr>
          <p:cNvPr id="4" name="Rectangle 3">
            <a:extLst>
              <a:ext uri="{FF2B5EF4-FFF2-40B4-BE49-F238E27FC236}">
                <a16:creationId xmlns:a16="http://schemas.microsoft.com/office/drawing/2014/main" id="{459F2FE6-EA58-6853-9697-51FA9EA50FF2}"/>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1C140D53-3697-E1AB-7292-34DDD6BF4A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8" name="TextBox 7">
            <a:extLst>
              <a:ext uri="{FF2B5EF4-FFF2-40B4-BE49-F238E27FC236}">
                <a16:creationId xmlns:a16="http://schemas.microsoft.com/office/drawing/2014/main" id="{1DCE77BD-0A69-9799-5E32-56743EE6DC57}"/>
              </a:ext>
            </a:extLst>
          </p:cNvPr>
          <p:cNvSpPr txBox="1"/>
          <p:nvPr/>
        </p:nvSpPr>
        <p:spPr>
          <a:xfrm>
            <a:off x="7093762" y="2103695"/>
            <a:ext cx="2372810" cy="1200329"/>
          </a:xfrm>
          <a:prstGeom prst="rect">
            <a:avLst/>
          </a:prstGeom>
          <a:noFill/>
        </p:spPr>
        <p:txBody>
          <a:bodyPr wrap="square" rtlCol="0">
            <a:spAutoFit/>
          </a:bodyPr>
          <a:lstStyle/>
          <a:p>
            <a:r>
              <a:rPr lang="en-US" sz="2400" dirty="0"/>
              <a:t>Asymmetrical chlorosis</a:t>
            </a:r>
          </a:p>
          <a:p>
            <a:endParaRPr lang="en-US" sz="2400" dirty="0"/>
          </a:p>
        </p:txBody>
      </p:sp>
      <p:pic>
        <p:nvPicPr>
          <p:cNvPr id="3" name="Picture 2" descr="IMG_7631">
            <a:extLst>
              <a:ext uri="{FF2B5EF4-FFF2-40B4-BE49-F238E27FC236}">
                <a16:creationId xmlns:a16="http://schemas.microsoft.com/office/drawing/2014/main" id="{3B56F1C8-7924-6009-ABAD-8887EEB4CE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634" y="2300067"/>
            <a:ext cx="3297339" cy="2727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F:\mrogers\Desktop\Woods temp\IMG_5260 HLB leaf symptoms Rogers.JPG">
            <a:extLst>
              <a:ext uri="{FF2B5EF4-FFF2-40B4-BE49-F238E27FC236}">
                <a16:creationId xmlns:a16="http://schemas.microsoft.com/office/drawing/2014/main" id="{11AC71B6-A166-1580-56A8-0C69A0ECE1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4186" y="1572984"/>
            <a:ext cx="3175786" cy="23325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a16="http://schemas.microsoft.com/office/drawing/2014/main" id="{F5F82596-0F62-980C-3C07-F14538470F67}"/>
              </a:ext>
            </a:extLst>
          </p:cNvPr>
          <p:cNvSpPr txBox="1"/>
          <p:nvPr/>
        </p:nvSpPr>
        <p:spPr>
          <a:xfrm>
            <a:off x="724002" y="1688196"/>
            <a:ext cx="2372810" cy="830997"/>
          </a:xfrm>
          <a:prstGeom prst="rect">
            <a:avLst/>
          </a:prstGeom>
          <a:noFill/>
        </p:spPr>
        <p:txBody>
          <a:bodyPr wrap="square" rtlCol="0">
            <a:spAutoFit/>
          </a:bodyPr>
          <a:lstStyle/>
          <a:p>
            <a:r>
              <a:rPr lang="en-US" sz="2400" dirty="0"/>
              <a:t>“blotchy mottle”</a:t>
            </a:r>
          </a:p>
          <a:p>
            <a:endParaRPr lang="en-US" sz="2400" dirty="0"/>
          </a:p>
        </p:txBody>
      </p:sp>
    </p:spTree>
    <p:extLst>
      <p:ext uri="{BB962C8B-B14F-4D97-AF65-F5344CB8AC3E}">
        <p14:creationId xmlns:p14="http://schemas.microsoft.com/office/powerpoint/2010/main" val="207093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1191E-4F74-B3E3-E112-9189A61E1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F9C9A-C4EC-BD18-8B90-33B39BE83C16}"/>
              </a:ext>
            </a:extLst>
          </p:cNvPr>
          <p:cNvSpPr>
            <a:spLocks noGrp="1"/>
          </p:cNvSpPr>
          <p:nvPr>
            <p:ph type="title"/>
          </p:nvPr>
        </p:nvSpPr>
        <p:spPr>
          <a:xfrm>
            <a:off x="1266255" y="424260"/>
            <a:ext cx="6611489" cy="876301"/>
          </a:xfrm>
        </p:spPr>
        <p:txBody>
          <a:bodyPr>
            <a:normAutofit/>
          </a:bodyPr>
          <a:lstStyle/>
          <a:p>
            <a:r>
              <a:rPr lang="en-US" sz="3600" b="1" dirty="0">
                <a:solidFill>
                  <a:srgbClr val="0021A5"/>
                </a:solidFill>
                <a:latin typeface="+mn-lt"/>
              </a:rPr>
              <a:t>Effects of HLB on citrus in Florida</a:t>
            </a:r>
            <a:endParaRPr lang="en-US" sz="3600" b="1" dirty="0">
              <a:solidFill>
                <a:srgbClr val="FF0000"/>
              </a:solidFill>
              <a:latin typeface="+mn-lt"/>
            </a:endParaRPr>
          </a:p>
        </p:txBody>
      </p:sp>
      <p:sp>
        <p:nvSpPr>
          <p:cNvPr id="4" name="Rectangle 3">
            <a:extLst>
              <a:ext uri="{FF2B5EF4-FFF2-40B4-BE49-F238E27FC236}">
                <a16:creationId xmlns:a16="http://schemas.microsoft.com/office/drawing/2014/main" id="{4AF57963-9502-F0CF-3BF9-24F8A2523BB2}"/>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1620379F-090A-4F48-BFB7-33EE114F1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8" name="TextBox 7">
            <a:extLst>
              <a:ext uri="{FF2B5EF4-FFF2-40B4-BE49-F238E27FC236}">
                <a16:creationId xmlns:a16="http://schemas.microsoft.com/office/drawing/2014/main" id="{7A8E28D3-1431-7871-937D-4BE3BF98D80A}"/>
              </a:ext>
            </a:extLst>
          </p:cNvPr>
          <p:cNvSpPr txBox="1"/>
          <p:nvPr/>
        </p:nvSpPr>
        <p:spPr>
          <a:xfrm>
            <a:off x="6517811" y="1971585"/>
            <a:ext cx="2372810" cy="830997"/>
          </a:xfrm>
          <a:prstGeom prst="rect">
            <a:avLst/>
          </a:prstGeom>
          <a:noFill/>
        </p:spPr>
        <p:txBody>
          <a:bodyPr wrap="square" rtlCol="0">
            <a:spAutoFit/>
          </a:bodyPr>
          <a:lstStyle/>
          <a:p>
            <a:r>
              <a:rPr lang="en-US" sz="2400" dirty="0"/>
              <a:t>Small upright leaves</a:t>
            </a:r>
          </a:p>
        </p:txBody>
      </p:sp>
      <p:pic>
        <p:nvPicPr>
          <p:cNvPr id="3" name="Picture 3" descr="F:\MRogers\Documents\pictures\Asian Citrus Psyllid\Greening\HLB Valencia on Carrizo 8_7_07\IMG_6864.JPG">
            <a:extLst>
              <a:ext uri="{FF2B5EF4-FFF2-40B4-BE49-F238E27FC236}">
                <a16:creationId xmlns:a16="http://schemas.microsoft.com/office/drawing/2014/main" id="{C0655FD1-CF71-0CDD-7414-7AAFBC51A1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2634" y="2387083"/>
            <a:ext cx="2852917" cy="2507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descr="F:\MRogers\Documents\pictures\Asian Citrus Psyllid\Greening\Greening Smoak Groves 5_29_07\IMG_5205.JPG">
            <a:extLst>
              <a:ext uri="{FF2B5EF4-FFF2-40B4-BE49-F238E27FC236}">
                <a16:creationId xmlns:a16="http://schemas.microsoft.com/office/drawing/2014/main" id="{2C449F48-13FF-3864-1FFC-5EAB0D102F4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83379" y="1711513"/>
            <a:ext cx="3196815" cy="2131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668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8AD98-DBC5-F800-FF31-E83AC6A70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38863A-4C71-BBE7-26F1-024C60046911}"/>
              </a:ext>
            </a:extLst>
          </p:cNvPr>
          <p:cNvSpPr>
            <a:spLocks noGrp="1"/>
          </p:cNvSpPr>
          <p:nvPr>
            <p:ph type="title"/>
          </p:nvPr>
        </p:nvSpPr>
        <p:spPr>
          <a:xfrm>
            <a:off x="1266255" y="424260"/>
            <a:ext cx="6611489" cy="876301"/>
          </a:xfrm>
        </p:spPr>
        <p:txBody>
          <a:bodyPr>
            <a:normAutofit/>
          </a:bodyPr>
          <a:lstStyle/>
          <a:p>
            <a:r>
              <a:rPr lang="en-US" sz="3600" b="1" dirty="0">
                <a:solidFill>
                  <a:srgbClr val="0021A5"/>
                </a:solidFill>
                <a:latin typeface="+mn-lt"/>
              </a:rPr>
              <a:t>Effects of HLB on citrus in Florida</a:t>
            </a:r>
            <a:endParaRPr lang="en-US" sz="3600" b="1" dirty="0">
              <a:solidFill>
                <a:srgbClr val="FF0000"/>
              </a:solidFill>
              <a:latin typeface="+mn-lt"/>
            </a:endParaRPr>
          </a:p>
        </p:txBody>
      </p:sp>
      <p:sp>
        <p:nvSpPr>
          <p:cNvPr id="4" name="Rectangle 3">
            <a:extLst>
              <a:ext uri="{FF2B5EF4-FFF2-40B4-BE49-F238E27FC236}">
                <a16:creationId xmlns:a16="http://schemas.microsoft.com/office/drawing/2014/main" id="{17263D5D-9159-10B9-C8A9-B1BD65D29637}"/>
              </a:ext>
              <a:ext uri="{C183D7F6-B498-43B3-948B-1728B52AA6E4}">
                <adec:decorative xmlns:adec="http://schemas.microsoft.com/office/drawing/2017/decorative" val="1"/>
              </a:ext>
            </a:extLst>
          </p:cNvPr>
          <p:cNvSpPr/>
          <p:nvPr/>
        </p:nvSpPr>
        <p:spPr>
          <a:xfrm>
            <a:off x="26043" y="14650"/>
            <a:ext cx="9091914" cy="409610"/>
          </a:xfrm>
          <a:prstGeom prst="rect">
            <a:avLst/>
          </a:prstGeom>
          <a:solidFill>
            <a:srgbClr val="002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7"/>
          </a:p>
        </p:txBody>
      </p:sp>
      <p:pic>
        <p:nvPicPr>
          <p:cNvPr id="7" name="Picture 6" descr="A blue and orange text on a black background&#10;&#10;Description automatically generated">
            <a:extLst>
              <a:ext uri="{FF2B5EF4-FFF2-40B4-BE49-F238E27FC236}">
                <a16:creationId xmlns:a16="http://schemas.microsoft.com/office/drawing/2014/main" id="{9192AB5D-C836-78C8-1115-37269885E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7066" y="4172176"/>
            <a:ext cx="2654300" cy="876300"/>
          </a:xfrm>
          <a:prstGeom prst="rect">
            <a:avLst/>
          </a:prstGeom>
        </p:spPr>
      </p:pic>
      <p:sp>
        <p:nvSpPr>
          <p:cNvPr id="8" name="TextBox 7">
            <a:extLst>
              <a:ext uri="{FF2B5EF4-FFF2-40B4-BE49-F238E27FC236}">
                <a16:creationId xmlns:a16="http://schemas.microsoft.com/office/drawing/2014/main" id="{C5472BAC-54E0-1178-214E-EBC40DFF3B40}"/>
              </a:ext>
            </a:extLst>
          </p:cNvPr>
          <p:cNvSpPr txBox="1"/>
          <p:nvPr/>
        </p:nvSpPr>
        <p:spPr>
          <a:xfrm>
            <a:off x="618540" y="1449577"/>
            <a:ext cx="2372810" cy="830997"/>
          </a:xfrm>
          <a:prstGeom prst="rect">
            <a:avLst/>
          </a:prstGeom>
          <a:noFill/>
        </p:spPr>
        <p:txBody>
          <a:bodyPr wrap="square" rtlCol="0">
            <a:spAutoFit/>
          </a:bodyPr>
          <a:lstStyle/>
          <a:p>
            <a:r>
              <a:rPr lang="en-US" sz="2400" dirty="0"/>
              <a:t>Leaf drop / twig dieback</a:t>
            </a:r>
          </a:p>
        </p:txBody>
      </p:sp>
      <p:pic>
        <p:nvPicPr>
          <p:cNvPr id="3" name="Picture 3" descr="F:\MRogers\Documents\pictures\Asian Citrus Psyllid\Greening\greening variety photos\sweet orange\severe greening in commercial orange.JPG">
            <a:extLst>
              <a:ext uri="{FF2B5EF4-FFF2-40B4-BE49-F238E27FC236}">
                <a16:creationId xmlns:a16="http://schemas.microsoft.com/office/drawing/2014/main" id="{F83046D1-9351-9465-C9F1-B45CD5A2E5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4748" y="2571747"/>
            <a:ext cx="2952808" cy="2369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F:\MRogers\Documents\pictures\Asian Citrus Psyllid\Greening\186CANON\IMG_8684.JPG">
            <a:extLst>
              <a:ext uri="{FF2B5EF4-FFF2-40B4-BE49-F238E27FC236}">
                <a16:creationId xmlns:a16="http://schemas.microsoft.com/office/drawing/2014/main" id="{3BF7DC74-1E35-8911-8DFB-3AC9FFE4040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445" y="1133294"/>
            <a:ext cx="4314921" cy="2876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566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GradientVTI">
  <a:themeElements>
    <a:clrScheme name="gator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3723762-DA02-294E-8E4E-A6622C78544E}" vid="{D6DF92B1-3806-A641-ACDE-59221D0321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2442</TotalTime>
  <Words>2497</Words>
  <Application>Microsoft Office PowerPoint</Application>
  <PresentationFormat>On-screen Show (16:9)</PresentationFormat>
  <Paragraphs>284</Paragraphs>
  <Slides>46</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46</vt:i4>
      </vt:variant>
    </vt:vector>
  </HeadingPairs>
  <TitlesOfParts>
    <vt:vector size="55" baseType="lpstr">
      <vt:lpstr>-apple-system</vt:lpstr>
      <vt:lpstr>Arial</vt:lpstr>
      <vt:lpstr>Calibri</vt:lpstr>
      <vt:lpstr>Calibri Light</vt:lpstr>
      <vt:lpstr>Franklin Gothic Demi</vt:lpstr>
      <vt:lpstr>Gentona Book</vt:lpstr>
      <vt:lpstr>Times New Roman</vt:lpstr>
      <vt:lpstr>Office Theme</vt:lpstr>
      <vt:lpstr>GradientVTI</vt:lpstr>
      <vt:lpstr>Florida Citrus Update: Management of Huanglongbing Disease</vt:lpstr>
      <vt:lpstr>Citrus Management in Florida (USA) prior to introduction of HLB</vt:lpstr>
      <vt:lpstr>PowerPoint Presentation</vt:lpstr>
      <vt:lpstr>New problems associated with HLB  (not a significant problem in Florida before HLB)</vt:lpstr>
      <vt:lpstr>Early HLB symptoms in Florida</vt:lpstr>
      <vt:lpstr>Effects of HLB on citrus in Florida</vt:lpstr>
      <vt:lpstr>Effects of HLB on citrus in Florida</vt:lpstr>
      <vt:lpstr>Effects of HLB on citrus in Florida</vt:lpstr>
      <vt:lpstr>Effects of HLB on citrus in Florida</vt:lpstr>
      <vt:lpstr>Effects of HLB on citrus in Florida</vt:lpstr>
      <vt:lpstr>Effects of HLB on citrus in Florida</vt:lpstr>
      <vt:lpstr>Effects of HLB on Florida Citrus Round Orange Production (2005 – 2024)</vt:lpstr>
      <vt:lpstr>Florida’s Initial Response to HLB</vt:lpstr>
      <vt:lpstr>Psyllid Management</vt:lpstr>
      <vt:lpstr>Psyllid Management</vt:lpstr>
      <vt:lpstr>Area-Wide Psyllid Management</vt:lpstr>
      <vt:lpstr>Pesticide Application Methods</vt:lpstr>
      <vt:lpstr>Area-Wide Psyllid Management</vt:lpstr>
      <vt:lpstr>The END of Area-Wide Psyllid Management in Florida</vt:lpstr>
      <vt:lpstr>PowerPoint Presentation</vt:lpstr>
      <vt:lpstr>Fruit Drop (2012)</vt:lpstr>
      <vt:lpstr>PowerPoint Presentation</vt:lpstr>
      <vt:lpstr>HLB Effects on Root Health</vt:lpstr>
      <vt:lpstr>How the HLB pathogen causes disease</vt:lpstr>
      <vt:lpstr>How the HLB pathogen causes disease</vt:lpstr>
      <vt:lpstr>How the HLB pathogen causes disease</vt:lpstr>
      <vt:lpstr>How to Survive with Endemic HLB?</vt:lpstr>
      <vt:lpstr>Psyllid Management</vt:lpstr>
      <vt:lpstr>Timing using thresholds (Stelinski Lab)</vt:lpstr>
      <vt:lpstr>Importance of Proper Fertilization</vt:lpstr>
      <vt:lpstr>PowerPoint Presentation</vt:lpstr>
      <vt:lpstr>Fertilization Affects Fruit Quality</vt:lpstr>
      <vt:lpstr>Improving Root Health / Performance</vt:lpstr>
      <vt:lpstr>Importance of Proper Irrigation</vt:lpstr>
      <vt:lpstr>Importance of Proper Irrigation</vt:lpstr>
      <vt:lpstr>PowerPoint Presentation</vt:lpstr>
      <vt:lpstr>PowerPoint Presentation</vt:lpstr>
      <vt:lpstr>Reducing HLB-Induced Oxidative Stress</vt:lpstr>
      <vt:lpstr>Results of new grove management practices</vt:lpstr>
      <vt:lpstr>Research Goal for the Future </vt:lpstr>
      <vt:lpstr>Conventional Breeding</vt:lpstr>
      <vt:lpstr>Transgenic HLB-Tolerant Varieties</vt:lpstr>
      <vt:lpstr>Efforts to Release First Transgenic Citrus Varieties</vt:lpstr>
      <vt:lpstr>1st gene edited (non-transgenic) citrus lines developed</vt:lpstr>
      <vt:lpstr>How to Survive with Endemic Citrus Decline?</vt:lpstr>
      <vt:lpstr>University of Florida Online Citrus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Rogers,Michael E</dc:creator>
  <cp:lastModifiedBy>Sara Uttech</cp:lastModifiedBy>
  <cp:revision>49</cp:revision>
  <dcterms:created xsi:type="dcterms:W3CDTF">2023-09-11T19:58:09Z</dcterms:created>
  <dcterms:modified xsi:type="dcterms:W3CDTF">2024-10-16T17:50:15Z</dcterms:modified>
</cp:coreProperties>
</file>