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855" r:id="rId6"/>
    <p:sldId id="2145705707" r:id="rId7"/>
    <p:sldId id="2145705706" r:id="rId8"/>
    <p:sldId id="856" r:id="rId9"/>
    <p:sldId id="2145705708" r:id="rId10"/>
    <p:sldId id="2145705710" r:id="rId11"/>
    <p:sldId id="2145705711" r:id="rId12"/>
    <p:sldId id="2145705712" r:id="rId13"/>
    <p:sldId id="2145705713" r:id="rId14"/>
    <p:sldId id="2145705714" r:id="rId15"/>
    <p:sldId id="2145705715" r:id="rId16"/>
    <p:sldId id="2145705716" r:id="rId17"/>
    <p:sldId id="2145705717" r:id="rId18"/>
    <p:sldId id="2145705718" r:id="rId19"/>
    <p:sldId id="2145705719" r:id="rId20"/>
    <p:sldId id="2145705720" r:id="rId21"/>
    <p:sldId id="2145705721" r:id="rId22"/>
    <p:sldId id="2145705722" r:id="rId23"/>
    <p:sldId id="2145705723" r:id="rId24"/>
    <p:sldId id="21457057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77BC1F"/>
    <a:srgbClr val="007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BB869-D8E4-40C0-B2ED-DD26DDC7B81B}" v="1" dt="2025-08-18T16:01:34.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97" d="100"/>
          <a:sy n="97" d="100"/>
        </p:scale>
        <p:origin x="102"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croplifeamerica-my.sharepoint.com/personal/vyell_croplifeamerica_org/Documents/MAHA%20report_P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Report makeup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FD-41CC-A8B3-493C581BD2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FD-41CC-A8B3-493C581BD2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FD-41CC-A8B3-493C581BD2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FD-41CC-A8B3-493C581BD29E}"/>
              </c:ext>
            </c:extLst>
          </c:dPt>
          <c:cat>
            <c:strRef>
              <c:f>Sheet1!$A$2:$A$5</c:f>
              <c:strCache>
                <c:ptCount val="4"/>
                <c:pt idx="0">
                  <c:v>Ultra-Processed Foods ​</c:v>
                </c:pt>
                <c:pt idx="1">
                  <c:v>Chemicals in our Environment ​</c:v>
                </c:pt>
                <c:pt idx="2">
                  <c:v>Childhood Behavior in the Digital Age ​</c:v>
                </c:pt>
                <c:pt idx="3">
                  <c:v>Overmedicalization ​</c:v>
                </c:pt>
              </c:strCache>
            </c:strRef>
          </c:cat>
          <c:val>
            <c:numRef>
              <c:f>Sheet1!$B$2:$B$5</c:f>
              <c:numCache>
                <c:formatCode>General</c:formatCode>
                <c:ptCount val="4"/>
                <c:pt idx="0">
                  <c:v>11</c:v>
                </c:pt>
                <c:pt idx="1">
                  <c:v>10</c:v>
                </c:pt>
                <c:pt idx="2">
                  <c:v>2</c:v>
                </c:pt>
                <c:pt idx="3">
                  <c:v>4</c:v>
                </c:pt>
              </c:numCache>
            </c:numRef>
          </c:val>
          <c:extLst>
            <c:ext xmlns:c16="http://schemas.microsoft.com/office/drawing/2014/chart" uri="{C3380CC4-5D6E-409C-BE32-E72D297353CC}">
              <c16:uniqueId val="{00000008-8B57-4B9C-8D81-2676D213035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C7292-B382-4FE6-95FF-B6FAA527C421}"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DF715-69E0-49AE-B5AB-18B5EDB69556}" type="slidenum">
              <a:rPr lang="en-US" smtClean="0"/>
              <a:t>‹#›</a:t>
            </a:fld>
            <a:endParaRPr lang="en-US"/>
          </a:p>
        </p:txBody>
      </p:sp>
    </p:spTree>
    <p:extLst>
      <p:ext uri="{BB962C8B-B14F-4D97-AF65-F5344CB8AC3E}">
        <p14:creationId xmlns:p14="http://schemas.microsoft.com/office/powerpoint/2010/main" val="383130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A534DDF5-232A-4D8B-B169-93F6DC3B02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143AD1D-A57F-473A-8E43-E46D314CF9B1}"/>
              </a:ext>
            </a:extLst>
          </p:cNvPr>
          <p:cNvSpPr/>
          <p:nvPr userDrawn="1"/>
        </p:nvSpPr>
        <p:spPr>
          <a:xfrm>
            <a:off x="0" y="0"/>
            <a:ext cx="12192000" cy="6858000"/>
          </a:xfrm>
          <a:prstGeom prst="rect">
            <a:avLst/>
          </a:prstGeom>
          <a:solidFill>
            <a:srgbClr val="00629B">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2B787-EAFC-4341-98F6-DBEA69E02802}"/>
              </a:ext>
            </a:extLst>
          </p:cNvPr>
          <p:cNvSpPr>
            <a:spLocks noGrp="1"/>
          </p:cNvSpPr>
          <p:nvPr>
            <p:ph type="ctrTitle"/>
          </p:nvPr>
        </p:nvSpPr>
        <p:spPr>
          <a:xfrm>
            <a:off x="792480" y="922338"/>
            <a:ext cx="8054340"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55D012-E79B-4051-BD18-F10C94D3B210}"/>
              </a:ext>
            </a:extLst>
          </p:cNvPr>
          <p:cNvSpPr>
            <a:spLocks noGrp="1"/>
          </p:cNvSpPr>
          <p:nvPr>
            <p:ph type="subTitle" idx="1"/>
          </p:nvPr>
        </p:nvSpPr>
        <p:spPr>
          <a:xfrm>
            <a:off x="792480" y="3582036"/>
            <a:ext cx="805434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1023E1-AC28-4F2A-B5FB-C19F2E56E9B9}"/>
              </a:ext>
            </a:extLst>
          </p:cNvPr>
          <p:cNvSpPr>
            <a:spLocks noGrp="1"/>
          </p:cNvSpPr>
          <p:nvPr>
            <p:ph type="dt" sz="half" idx="10"/>
          </p:nvPr>
        </p:nvSpPr>
        <p:spPr>
          <a:xfrm>
            <a:off x="792480" y="6287771"/>
            <a:ext cx="2743200" cy="365125"/>
          </a:xfrm>
        </p:spPr>
        <p:txBody>
          <a:bodyPr/>
          <a:lstStyle>
            <a:lvl1pPr>
              <a:defRPr>
                <a:solidFill>
                  <a:schemeClr val="bg1"/>
                </a:solidFill>
              </a:defRPr>
            </a:lvl1pPr>
          </a:lstStyle>
          <a:p>
            <a:fld id="{C334966C-ABF4-45E9-A24A-E192459A82BF}" type="datetimeFigureOut">
              <a:rPr lang="en-US" smtClean="0"/>
              <a:pPr/>
              <a:t>9/10/2025</a:t>
            </a:fld>
            <a:endParaRPr lang="en-US" dirty="0"/>
          </a:p>
        </p:txBody>
      </p:sp>
      <p:pic>
        <p:nvPicPr>
          <p:cNvPr id="9" name="Picture 8" descr="Logo&#10;&#10;Description automatically generated">
            <a:extLst>
              <a:ext uri="{FF2B5EF4-FFF2-40B4-BE49-F238E27FC236}">
                <a16:creationId xmlns:a16="http://schemas.microsoft.com/office/drawing/2014/main" id="{521E4AE3-0352-4DDA-84F8-577DE3DBE945}"/>
              </a:ext>
            </a:extLst>
          </p:cNvPr>
          <p:cNvPicPr>
            <a:picLocks noChangeAspect="1"/>
          </p:cNvPicPr>
          <p:nvPr userDrawn="1"/>
        </p:nvPicPr>
        <p:blipFill>
          <a:blip r:embed="rId3" cstate="email">
            <a:alphaModFix amt="95000"/>
            <a:extLst>
              <a:ext uri="{28A0092B-C50C-407E-A947-70E740481C1C}">
                <a14:useLocalDpi xmlns:a14="http://schemas.microsoft.com/office/drawing/2010/main"/>
              </a:ext>
            </a:extLst>
          </a:blip>
          <a:stretch>
            <a:fillRect/>
          </a:stretch>
        </p:blipFill>
        <p:spPr>
          <a:xfrm>
            <a:off x="6096000" y="-796608"/>
            <a:ext cx="8969375" cy="8969375"/>
          </a:xfrm>
          <a:prstGeom prst="rect">
            <a:avLst/>
          </a:prstGeom>
        </p:spPr>
      </p:pic>
      <p:cxnSp>
        <p:nvCxnSpPr>
          <p:cNvPr id="13" name="Straight Connector 12">
            <a:extLst>
              <a:ext uri="{FF2B5EF4-FFF2-40B4-BE49-F238E27FC236}">
                <a16:creationId xmlns:a16="http://schemas.microsoft.com/office/drawing/2014/main" id="{8B6C236F-4EF2-4154-87CF-3DF9FFB8B4E4}"/>
              </a:ext>
            </a:extLst>
          </p:cNvPr>
          <p:cNvCxnSpPr/>
          <p:nvPr userDrawn="1"/>
        </p:nvCxnSpPr>
        <p:spPr>
          <a:xfrm>
            <a:off x="601980" y="1303020"/>
            <a:ext cx="0" cy="21259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47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1213-0611-4F51-80C7-134DA7A56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8BBEAE-3860-4397-88B1-20343B515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7EF978-6297-42F5-B6BA-4D663DF3A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94850-6B73-435C-B1B1-982836E87B39}"/>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6" name="Footer Placeholder 5">
            <a:extLst>
              <a:ext uri="{FF2B5EF4-FFF2-40B4-BE49-F238E27FC236}">
                <a16:creationId xmlns:a16="http://schemas.microsoft.com/office/drawing/2014/main" id="{1AE216C7-713F-477E-B063-7C7F9C1538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9E9E2E-742D-4826-81FF-35C030517312}"/>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87362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9696-C2B7-4C6F-ABF0-FEF11E4FEA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7C8E0-70DA-4DD9-9E12-D9083BC01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C97A1-6F66-42C4-88A8-1A75CC9ECF04}"/>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5" name="Footer Placeholder 4">
            <a:extLst>
              <a:ext uri="{FF2B5EF4-FFF2-40B4-BE49-F238E27FC236}">
                <a16:creationId xmlns:a16="http://schemas.microsoft.com/office/drawing/2014/main" id="{36A3F301-DECB-41D5-9604-4CDC0E154A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B19D3D-6747-4A65-8EE9-38436A4BA433}"/>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206152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C0044-5AC4-40C0-A7DA-3FDE1B1FB9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33D3CA-30D7-46F2-8A13-16CA74217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459A0-D8CE-4D81-A920-E4C3DB4F22F0}"/>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5" name="Footer Placeholder 4">
            <a:extLst>
              <a:ext uri="{FF2B5EF4-FFF2-40B4-BE49-F238E27FC236}">
                <a16:creationId xmlns:a16="http://schemas.microsoft.com/office/drawing/2014/main" id="{B2C8AA58-A74C-48FA-B773-9B85BBD26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38A918-040D-4207-B0DF-E554FF54B425}"/>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308778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EABB26-B619-49D8-AE1D-EE1E7480F997}"/>
              </a:ext>
            </a:extLst>
          </p:cNvPr>
          <p:cNvSpPr>
            <a:spLocks noGrp="1"/>
          </p:cNvSpPr>
          <p:nvPr>
            <p:ph type="subTitle" idx="1"/>
          </p:nvPr>
        </p:nvSpPr>
        <p:spPr>
          <a:xfrm>
            <a:off x="4166150" y="3635683"/>
            <a:ext cx="5043715" cy="961571"/>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304AFF40-451A-41A5-95F7-2884890613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032448" cy="6858000"/>
          </a:xfrm>
          <a:prstGeom prst="rect">
            <a:avLst/>
          </a:prstGeom>
        </p:spPr>
      </p:pic>
      <p:sp>
        <p:nvSpPr>
          <p:cNvPr id="11" name="Rectangle 10">
            <a:extLst>
              <a:ext uri="{FF2B5EF4-FFF2-40B4-BE49-F238E27FC236}">
                <a16:creationId xmlns:a16="http://schemas.microsoft.com/office/drawing/2014/main" id="{C834EE4A-5801-4FC2-8C00-D664ED3DB0B3}"/>
              </a:ext>
            </a:extLst>
          </p:cNvPr>
          <p:cNvSpPr/>
          <p:nvPr userDrawn="1"/>
        </p:nvSpPr>
        <p:spPr>
          <a:xfrm>
            <a:off x="27766" y="1"/>
            <a:ext cx="4004682" cy="6858000"/>
          </a:xfrm>
          <a:prstGeom prst="rect">
            <a:avLst/>
          </a:prstGeom>
          <a:solidFill>
            <a:srgbClr val="77BC1F">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D3F044-04F1-4AE9-B72F-FE2BF646EF35}"/>
              </a:ext>
            </a:extLst>
          </p:cNvPr>
          <p:cNvSpPr/>
          <p:nvPr userDrawn="1"/>
        </p:nvSpPr>
        <p:spPr>
          <a:xfrm>
            <a:off x="3309257" y="1541851"/>
            <a:ext cx="8882742" cy="1944915"/>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B340599-D785-4C46-93D2-545EE2452133}"/>
              </a:ext>
            </a:extLst>
          </p:cNvPr>
          <p:cNvSpPr>
            <a:spLocks noGrp="1"/>
          </p:cNvSpPr>
          <p:nvPr>
            <p:ph type="title"/>
          </p:nvPr>
        </p:nvSpPr>
        <p:spPr>
          <a:xfrm>
            <a:off x="4166150" y="1851526"/>
            <a:ext cx="7340602" cy="1325563"/>
          </a:xfrm>
        </p:spPr>
        <p:txBody>
          <a:bodyPr>
            <a:noAutofit/>
          </a:bodyPr>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949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60E973C-B860-41DD-9935-6CC75437C1A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98"/>
            <a:ext cx="12192000" cy="6858000"/>
          </a:xfrm>
          <a:prstGeom prst="rect">
            <a:avLst/>
          </a:prstGeom>
        </p:spPr>
      </p:pic>
      <p:sp>
        <p:nvSpPr>
          <p:cNvPr id="7" name="Rectangle 6">
            <a:extLst>
              <a:ext uri="{FF2B5EF4-FFF2-40B4-BE49-F238E27FC236}">
                <a16:creationId xmlns:a16="http://schemas.microsoft.com/office/drawing/2014/main" id="{B143AD1D-A57F-473A-8E43-E46D314CF9B1}"/>
              </a:ext>
            </a:extLst>
          </p:cNvPr>
          <p:cNvSpPr/>
          <p:nvPr userDrawn="1"/>
        </p:nvSpPr>
        <p:spPr>
          <a:xfrm>
            <a:off x="0" y="0"/>
            <a:ext cx="12192000" cy="6858000"/>
          </a:xfrm>
          <a:prstGeom prst="rect">
            <a:avLst/>
          </a:prstGeom>
          <a:solidFill>
            <a:srgbClr val="00793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2B787-EAFC-4341-98F6-DBEA69E02802}"/>
              </a:ext>
            </a:extLst>
          </p:cNvPr>
          <p:cNvSpPr>
            <a:spLocks noGrp="1"/>
          </p:cNvSpPr>
          <p:nvPr>
            <p:ph type="ctrTitle"/>
          </p:nvPr>
        </p:nvSpPr>
        <p:spPr>
          <a:xfrm>
            <a:off x="792480" y="922338"/>
            <a:ext cx="8054340"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55D012-E79B-4051-BD18-F10C94D3B210}"/>
              </a:ext>
            </a:extLst>
          </p:cNvPr>
          <p:cNvSpPr>
            <a:spLocks noGrp="1"/>
          </p:cNvSpPr>
          <p:nvPr>
            <p:ph type="subTitle" idx="1"/>
          </p:nvPr>
        </p:nvSpPr>
        <p:spPr>
          <a:xfrm>
            <a:off x="792480" y="3582036"/>
            <a:ext cx="805434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1023E1-AC28-4F2A-B5FB-C19F2E56E9B9}"/>
              </a:ext>
            </a:extLst>
          </p:cNvPr>
          <p:cNvSpPr>
            <a:spLocks noGrp="1"/>
          </p:cNvSpPr>
          <p:nvPr>
            <p:ph type="dt" sz="half" idx="10"/>
          </p:nvPr>
        </p:nvSpPr>
        <p:spPr>
          <a:xfrm>
            <a:off x="792480" y="6287771"/>
            <a:ext cx="2743200" cy="365125"/>
          </a:xfrm>
        </p:spPr>
        <p:txBody>
          <a:bodyPr/>
          <a:lstStyle>
            <a:lvl1pPr>
              <a:defRPr>
                <a:solidFill>
                  <a:schemeClr val="bg1"/>
                </a:solidFill>
              </a:defRPr>
            </a:lvl1pPr>
          </a:lstStyle>
          <a:p>
            <a:fld id="{C334966C-ABF4-45E9-A24A-E192459A82BF}" type="datetimeFigureOut">
              <a:rPr lang="en-US" smtClean="0"/>
              <a:pPr/>
              <a:t>9/10/2025</a:t>
            </a:fld>
            <a:endParaRPr lang="en-US" dirty="0"/>
          </a:p>
        </p:txBody>
      </p:sp>
      <p:cxnSp>
        <p:nvCxnSpPr>
          <p:cNvPr id="13" name="Straight Connector 12">
            <a:extLst>
              <a:ext uri="{FF2B5EF4-FFF2-40B4-BE49-F238E27FC236}">
                <a16:creationId xmlns:a16="http://schemas.microsoft.com/office/drawing/2014/main" id="{8B6C236F-4EF2-4154-87CF-3DF9FFB8B4E4}"/>
              </a:ext>
            </a:extLst>
          </p:cNvPr>
          <p:cNvCxnSpPr/>
          <p:nvPr userDrawn="1"/>
        </p:nvCxnSpPr>
        <p:spPr>
          <a:xfrm>
            <a:off x="601980" y="1303020"/>
            <a:ext cx="0" cy="21259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521E4AE3-0352-4DDA-84F8-577DE3DBE945}"/>
              </a:ext>
            </a:extLst>
          </p:cNvPr>
          <p:cNvPicPr>
            <a:picLocks noChangeAspect="1"/>
          </p:cNvPicPr>
          <p:nvPr userDrawn="1"/>
        </p:nvPicPr>
        <p:blipFill>
          <a:blip r:embed="rId3" cstate="email">
            <a:alphaModFix amt="95000"/>
            <a:extLst>
              <a:ext uri="{28A0092B-C50C-407E-A947-70E740481C1C}">
                <a14:useLocalDpi xmlns:a14="http://schemas.microsoft.com/office/drawing/2010/main"/>
              </a:ext>
            </a:extLst>
          </a:blip>
          <a:stretch>
            <a:fillRect/>
          </a:stretch>
        </p:blipFill>
        <p:spPr>
          <a:xfrm>
            <a:off x="6096000" y="-796608"/>
            <a:ext cx="8969375" cy="8969375"/>
          </a:xfrm>
          <a:prstGeom prst="rect">
            <a:avLst/>
          </a:prstGeom>
        </p:spPr>
      </p:pic>
    </p:spTree>
    <p:extLst>
      <p:ext uri="{BB962C8B-B14F-4D97-AF65-F5344CB8AC3E}">
        <p14:creationId xmlns:p14="http://schemas.microsoft.com/office/powerpoint/2010/main" val="22454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1F6C-9F95-4D28-B71F-620845830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8E9ED-67BA-4A5C-A70C-F9E87E1412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14842-3A0C-4DAD-BE87-9728E4165071}"/>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5" name="Footer Placeholder 4">
            <a:extLst>
              <a:ext uri="{FF2B5EF4-FFF2-40B4-BE49-F238E27FC236}">
                <a16:creationId xmlns:a16="http://schemas.microsoft.com/office/drawing/2014/main" id="{CE51A9B9-79EC-424A-96F7-DE3FE0CA05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054C6E-B116-479C-9702-3CA29AB41BE0}"/>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46088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8EEC-59A5-4673-A655-7B67BE6B75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480B73-7F84-49C9-81E8-006DC990E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AB7E1-4883-4B49-A828-661AB4A9529B}"/>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5" name="Footer Placeholder 4">
            <a:extLst>
              <a:ext uri="{FF2B5EF4-FFF2-40B4-BE49-F238E27FC236}">
                <a16:creationId xmlns:a16="http://schemas.microsoft.com/office/drawing/2014/main" id="{4BDEEF77-5FC3-462B-871F-4507748E22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CCD7ED-DDA0-4762-8647-34BBCE0C1D08}"/>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12142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8C3F-6750-436A-9A8E-BC64D4707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EE96B-2D10-4F7C-901C-A6FC98E5B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D1D8-1969-45D1-B247-5CBE47B24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690BB-C007-4D02-897D-453042AA3F56}"/>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6" name="Footer Placeholder 5">
            <a:extLst>
              <a:ext uri="{FF2B5EF4-FFF2-40B4-BE49-F238E27FC236}">
                <a16:creationId xmlns:a16="http://schemas.microsoft.com/office/drawing/2014/main" id="{63C1C6CB-DA54-4149-94AC-6DDE3DC662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8ABBA8-9BED-409D-86B1-14C50AB27C97}"/>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390687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A4E9-94EE-481C-9E87-359247B7A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384EE6-1EA1-411F-8689-D2171D9A2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D8204-DA43-41FE-92CE-4E4265804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2A7F5-1E69-4F9B-83FD-024F3E3C5B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5011F-E9F5-41C0-8905-D9F9A5126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BC11B1-46B0-4430-90CD-7BD566D1A2C9}"/>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8" name="Footer Placeholder 7">
            <a:extLst>
              <a:ext uri="{FF2B5EF4-FFF2-40B4-BE49-F238E27FC236}">
                <a16:creationId xmlns:a16="http://schemas.microsoft.com/office/drawing/2014/main" id="{EC68E324-1B60-42DB-9E1A-44E84D5AE1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E9AB998-201E-4B34-9D06-7EEDF247EA3F}"/>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19297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7D19-8434-439E-992F-52D3123B4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A626B-03FC-40EC-A232-30CB49A50935}"/>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4" name="Footer Placeholder 3">
            <a:extLst>
              <a:ext uri="{FF2B5EF4-FFF2-40B4-BE49-F238E27FC236}">
                <a16:creationId xmlns:a16="http://schemas.microsoft.com/office/drawing/2014/main" id="{5D0805D4-5D5C-4625-8B91-14FCBFA1DD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42839A-120D-49B5-88B6-4B2ABCD46178}"/>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82091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C4D16-30D5-4EB0-97F5-1ADAAC499384}"/>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3" name="Footer Placeholder 2">
            <a:extLst>
              <a:ext uri="{FF2B5EF4-FFF2-40B4-BE49-F238E27FC236}">
                <a16:creationId xmlns:a16="http://schemas.microsoft.com/office/drawing/2014/main" id="{A549B423-8A94-4090-829A-868547D365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82F49F-B96C-4D78-84D4-645EC1B90226}"/>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5592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3996-BE01-43E3-80C5-CD72B0589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C34285-848A-4404-9628-0F3A570B9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FA39F0-A503-4DD4-AECE-25253FC9C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6EF4B-63DF-48A9-993F-041B10DAFFAD}"/>
              </a:ext>
            </a:extLst>
          </p:cNvPr>
          <p:cNvSpPr>
            <a:spLocks noGrp="1"/>
          </p:cNvSpPr>
          <p:nvPr>
            <p:ph type="dt" sz="half" idx="10"/>
          </p:nvPr>
        </p:nvSpPr>
        <p:spPr/>
        <p:txBody>
          <a:bodyPr/>
          <a:lstStyle/>
          <a:p>
            <a:fld id="{C334966C-ABF4-45E9-A24A-E192459A82BF}" type="datetimeFigureOut">
              <a:rPr lang="en-US" smtClean="0"/>
              <a:t>9/10/2025</a:t>
            </a:fld>
            <a:endParaRPr lang="en-US"/>
          </a:p>
        </p:txBody>
      </p:sp>
      <p:sp>
        <p:nvSpPr>
          <p:cNvPr id="6" name="Footer Placeholder 5">
            <a:extLst>
              <a:ext uri="{FF2B5EF4-FFF2-40B4-BE49-F238E27FC236}">
                <a16:creationId xmlns:a16="http://schemas.microsoft.com/office/drawing/2014/main" id="{033BA671-C1A1-461D-BA9C-F138DDB38C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76359E-1CAE-4EA6-9150-7F6B5B3E019B}"/>
              </a:ext>
            </a:extLst>
          </p:cNvPr>
          <p:cNvSpPr>
            <a:spLocks noGrp="1"/>
          </p:cNvSpPr>
          <p:nvPr>
            <p:ph type="sldNum" sz="quarter" idx="12"/>
          </p:nvPr>
        </p:nvSpPr>
        <p:spPr/>
        <p:txBody>
          <a:bodyPr/>
          <a:lstStyle/>
          <a:p>
            <a:fld id="{FFC9ABF3-3C17-444B-BDB0-E202413579BA}" type="slidenum">
              <a:rPr lang="en-US" smtClean="0"/>
              <a:t>‹#›</a:t>
            </a:fld>
            <a:endParaRPr lang="en-US"/>
          </a:p>
        </p:txBody>
      </p:sp>
    </p:spTree>
    <p:extLst>
      <p:ext uri="{BB962C8B-B14F-4D97-AF65-F5344CB8AC3E}">
        <p14:creationId xmlns:p14="http://schemas.microsoft.com/office/powerpoint/2010/main" val="114507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9F6063-62BD-43B5-A1DC-CF4709323CFE}"/>
              </a:ext>
            </a:extLst>
          </p:cNvPr>
          <p:cNvSpPr/>
          <p:nvPr userDrawn="1"/>
        </p:nvSpPr>
        <p:spPr>
          <a:xfrm>
            <a:off x="0" y="6356350"/>
            <a:ext cx="12192000" cy="440690"/>
          </a:xfrm>
          <a:prstGeom prst="rect">
            <a:avLst/>
          </a:prstGeom>
          <a:solidFill>
            <a:srgbClr val="006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B470362-F751-4D05-96F4-119AD23D5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6C0755-D7F5-43E4-9E23-FF9A3F140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BC74AE-5B40-4172-9ADC-E63D6D5B7558}"/>
              </a:ext>
            </a:extLst>
          </p:cNvPr>
          <p:cNvSpPr>
            <a:spLocks noGrp="1"/>
          </p:cNvSpPr>
          <p:nvPr>
            <p:ph type="dt" sz="half" idx="2"/>
          </p:nvPr>
        </p:nvSpPr>
        <p:spPr>
          <a:xfrm>
            <a:off x="837438" y="6394132"/>
            <a:ext cx="2743200" cy="365125"/>
          </a:xfrm>
          <a:prstGeom prst="rect">
            <a:avLst/>
          </a:prstGeom>
        </p:spPr>
        <p:txBody>
          <a:bodyPr vert="horz" lIns="91440" tIns="45720" rIns="91440" bIns="45720" rtlCol="0" anchor="ctr"/>
          <a:lstStyle>
            <a:lvl1pPr algn="l">
              <a:defRPr sz="1200" b="1">
                <a:solidFill>
                  <a:schemeClr val="bg1"/>
                </a:solidFill>
                <a:latin typeface="Arial Narrow" panose="020B0606020202030204" pitchFamily="34" charset="0"/>
              </a:defRPr>
            </a:lvl1pPr>
          </a:lstStyle>
          <a:p>
            <a:fld id="{C334966C-ABF4-45E9-A24A-E192459A82BF}" type="datetimeFigureOut">
              <a:rPr lang="en-US" smtClean="0"/>
              <a:pPr/>
              <a:t>9/10/2025</a:t>
            </a:fld>
            <a:endParaRPr lang="en-US" dirty="0"/>
          </a:p>
        </p:txBody>
      </p:sp>
      <p:sp>
        <p:nvSpPr>
          <p:cNvPr id="6" name="Slide Number Placeholder 5">
            <a:extLst>
              <a:ext uri="{FF2B5EF4-FFF2-40B4-BE49-F238E27FC236}">
                <a16:creationId xmlns:a16="http://schemas.microsoft.com/office/drawing/2014/main" id="{97ECC4FD-078F-40D1-A12D-833F442F5902}"/>
              </a:ext>
            </a:extLst>
          </p:cNvPr>
          <p:cNvSpPr>
            <a:spLocks noGrp="1"/>
          </p:cNvSpPr>
          <p:nvPr>
            <p:ph type="sldNum" sz="quarter" idx="4"/>
          </p:nvPr>
        </p:nvSpPr>
        <p:spPr>
          <a:xfrm>
            <a:off x="7185660" y="6393497"/>
            <a:ext cx="2743200" cy="365125"/>
          </a:xfrm>
          <a:prstGeom prst="rect">
            <a:avLst/>
          </a:prstGeom>
        </p:spPr>
        <p:txBody>
          <a:bodyPr vert="horz" lIns="91440" tIns="45720" rIns="91440" bIns="45720" rtlCol="0" anchor="ctr"/>
          <a:lstStyle>
            <a:lvl1pPr algn="r">
              <a:defRPr sz="1200" b="1">
                <a:solidFill>
                  <a:schemeClr val="bg1"/>
                </a:solidFill>
                <a:latin typeface="Arial Narrow" panose="020B0606020202030204" pitchFamily="34" charset="0"/>
              </a:defRPr>
            </a:lvl1pPr>
          </a:lstStyle>
          <a:p>
            <a:fld id="{FFC9ABF3-3C17-444B-BDB0-E202413579BA}" type="slidenum">
              <a:rPr lang="en-US" smtClean="0"/>
              <a:pPr/>
              <a:t>‹#›</a:t>
            </a:fld>
            <a:endParaRPr lang="en-US" dirty="0"/>
          </a:p>
        </p:txBody>
      </p:sp>
      <p:cxnSp>
        <p:nvCxnSpPr>
          <p:cNvPr id="8" name="Straight Connector 7">
            <a:extLst>
              <a:ext uri="{FF2B5EF4-FFF2-40B4-BE49-F238E27FC236}">
                <a16:creationId xmlns:a16="http://schemas.microsoft.com/office/drawing/2014/main" id="{7DBC8517-5913-4800-AC3B-CBB527B38D2E}"/>
              </a:ext>
            </a:extLst>
          </p:cNvPr>
          <p:cNvCxnSpPr>
            <a:cxnSpLocks/>
          </p:cNvCxnSpPr>
          <p:nvPr userDrawn="1"/>
        </p:nvCxnSpPr>
        <p:spPr>
          <a:xfrm>
            <a:off x="693420" y="259080"/>
            <a:ext cx="0" cy="1691640"/>
          </a:xfrm>
          <a:prstGeom prst="line">
            <a:avLst/>
          </a:prstGeom>
          <a:ln w="50800">
            <a:solidFill>
              <a:srgbClr val="77BC1F"/>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8B411D6-91D9-4349-8A67-03A8846CF949}"/>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570466" y="5304479"/>
            <a:ext cx="1566668" cy="1416996"/>
          </a:xfrm>
          <a:prstGeom prst="rect">
            <a:avLst/>
          </a:prstGeom>
        </p:spPr>
      </p:pic>
    </p:spTree>
    <p:extLst>
      <p:ext uri="{BB962C8B-B14F-4D97-AF65-F5344CB8AC3E}">
        <p14:creationId xmlns:p14="http://schemas.microsoft.com/office/powerpoint/2010/main" val="1905890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rgbClr val="00629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sv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agretailers/" TargetMode="External"/><Relationship Id="rId13" Type="http://schemas.openxmlformats.org/officeDocument/2006/relationships/image" Target="../media/image41.png"/><Relationship Id="rId3" Type="http://schemas.openxmlformats.org/officeDocument/2006/relationships/hyperlink" Target="http://www.aradc.org/" TargetMode="External"/><Relationship Id="rId7" Type="http://schemas.openxmlformats.org/officeDocument/2006/relationships/image" Target="../media/image38.png"/><Relationship Id="rId12" Type="http://schemas.openxmlformats.org/officeDocument/2006/relationships/hyperlink" Target="https://www.youtube.com/user/AgRetailersAssoc" TargetMode="External"/><Relationship Id="rId2" Type="http://schemas.openxmlformats.org/officeDocument/2006/relationships/hyperlink" Target="mailto:info@aradc.org" TargetMode="External"/><Relationship Id="rId1" Type="http://schemas.openxmlformats.org/officeDocument/2006/relationships/slideLayout" Target="../slideLayouts/slideLayout3.xml"/><Relationship Id="rId6" Type="http://schemas.openxmlformats.org/officeDocument/2006/relationships/hyperlink" Target="https://www.facebook.com/AgriculturalRetailersAssociation" TargetMode="External"/><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hyperlink" Target="https://twitter.com/AgRetailers" TargetMode="External"/><Relationship Id="rId4" Type="http://schemas.openxmlformats.org/officeDocument/2006/relationships/hyperlink" Target="https://www.instagram.com/agretailers/" TargetMode="Externa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B1C8-5EEC-4A2F-9CCE-154DA2C90749}"/>
              </a:ext>
            </a:extLst>
          </p:cNvPr>
          <p:cNvSpPr>
            <a:spLocks noGrp="1"/>
          </p:cNvSpPr>
          <p:nvPr>
            <p:ph type="ctrTitle"/>
          </p:nvPr>
        </p:nvSpPr>
        <p:spPr>
          <a:xfrm>
            <a:off x="1129832" y="922338"/>
            <a:ext cx="8054340" cy="2387600"/>
          </a:xfrm>
        </p:spPr>
        <p:txBody>
          <a:bodyPr>
            <a:normAutofit/>
          </a:bodyPr>
          <a:lstStyle/>
          <a:p>
            <a:r>
              <a:rPr lang="en-US" dirty="0"/>
              <a:t>ICAA </a:t>
            </a:r>
            <a:br>
              <a:rPr lang="en-US" dirty="0"/>
            </a:br>
            <a:r>
              <a:rPr lang="en-US" dirty="0"/>
              <a:t>Board  Meeting</a:t>
            </a:r>
          </a:p>
        </p:txBody>
      </p:sp>
      <p:sp>
        <p:nvSpPr>
          <p:cNvPr id="3" name="Subtitle 2">
            <a:extLst>
              <a:ext uri="{FF2B5EF4-FFF2-40B4-BE49-F238E27FC236}">
                <a16:creationId xmlns:a16="http://schemas.microsoft.com/office/drawing/2014/main" id="{E0C4B683-81C3-44D3-A7AF-505BA8557FA5}"/>
              </a:ext>
            </a:extLst>
          </p:cNvPr>
          <p:cNvSpPr>
            <a:spLocks noGrp="1"/>
          </p:cNvSpPr>
          <p:nvPr>
            <p:ph type="subTitle" idx="1"/>
          </p:nvPr>
        </p:nvSpPr>
        <p:spPr>
          <a:xfrm>
            <a:off x="792480" y="4279900"/>
            <a:ext cx="8054340" cy="1655762"/>
          </a:xfrm>
        </p:spPr>
        <p:txBody>
          <a:bodyPr>
            <a:normAutofit lnSpcReduction="10000"/>
          </a:bodyPr>
          <a:lstStyle/>
          <a:p>
            <a:endParaRPr lang="en-US" dirty="0"/>
          </a:p>
          <a:p>
            <a:r>
              <a:rPr lang="en-US" dirty="0"/>
              <a:t>Donnie Taylor</a:t>
            </a:r>
            <a:br>
              <a:rPr lang="en-US" dirty="0"/>
            </a:br>
            <a:r>
              <a:rPr lang="en-US" dirty="0"/>
              <a:t>Senior VP of Member Services &amp; Corp Relationships </a:t>
            </a:r>
          </a:p>
          <a:p>
            <a:r>
              <a:rPr lang="en-US" dirty="0"/>
              <a:t>August 20, 2025</a:t>
            </a:r>
          </a:p>
        </p:txBody>
      </p:sp>
    </p:spTree>
    <p:extLst>
      <p:ext uri="{BB962C8B-B14F-4D97-AF65-F5344CB8AC3E}">
        <p14:creationId xmlns:p14="http://schemas.microsoft.com/office/powerpoint/2010/main" val="319678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5938-56D3-DA13-E28F-F0125665E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2A281-B59E-4CE6-0329-336621EB93F0}"/>
              </a:ext>
            </a:extLst>
          </p:cNvPr>
          <p:cNvSpPr>
            <a:spLocks noGrp="1"/>
          </p:cNvSpPr>
          <p:nvPr>
            <p:ph type="title"/>
          </p:nvPr>
        </p:nvSpPr>
        <p:spPr>
          <a:xfrm>
            <a:off x="838201" y="171297"/>
            <a:ext cx="10515600" cy="1325563"/>
          </a:xfrm>
        </p:spPr>
        <p:txBody>
          <a:bodyPr/>
          <a:lstStyle/>
          <a:p>
            <a:r>
              <a:rPr lang="en-US" dirty="0"/>
              <a:t>One Big Beautiful Bill – Farm Bill Provisions</a:t>
            </a:r>
          </a:p>
        </p:txBody>
      </p:sp>
      <p:sp>
        <p:nvSpPr>
          <p:cNvPr id="3" name="Content Placeholder 2">
            <a:extLst>
              <a:ext uri="{FF2B5EF4-FFF2-40B4-BE49-F238E27FC236}">
                <a16:creationId xmlns:a16="http://schemas.microsoft.com/office/drawing/2014/main" id="{5C1E837A-63C7-D5A1-F1A7-744E6FC9CEFA}"/>
              </a:ext>
            </a:extLst>
          </p:cNvPr>
          <p:cNvSpPr>
            <a:spLocks noGrp="1"/>
          </p:cNvSpPr>
          <p:nvPr>
            <p:ph sz="half" idx="1"/>
          </p:nvPr>
        </p:nvSpPr>
        <p:spPr>
          <a:xfrm>
            <a:off x="838199" y="1496860"/>
            <a:ext cx="9846501" cy="4680103"/>
          </a:xfrm>
        </p:spPr>
        <p:txBody>
          <a:bodyPr>
            <a:normAutofit fontScale="77500" lnSpcReduction="20000"/>
          </a:bodyPr>
          <a:lstStyle/>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Crop Insurance &amp; Risk Management</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Enhanced crop insurance</a:t>
            </a:r>
            <a:r>
              <a:rPr lang="en-US" sz="2800" dirty="0">
                <a:effectLst/>
                <a:latin typeface="Aptos" panose="020B0004020202020204" pitchFamily="34" charset="0"/>
                <a:ea typeface="Times New Roman" panose="02020603050405020304" pitchFamily="18" charset="0"/>
                <a:cs typeface="Aptos" panose="020B0004020202020204" pitchFamily="34" charset="0"/>
              </a:rPr>
              <a:t> — 90% multi-commodity coverage introduced; premium support increased; extended priority for beginning farmers (5→10 years)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Livestock disaster aid</a:t>
            </a:r>
            <a:r>
              <a:rPr lang="en-US" sz="2800" dirty="0">
                <a:effectLst/>
                <a:latin typeface="Aptos" panose="020B0004020202020204" pitchFamily="34" charset="0"/>
                <a:ea typeface="Times New Roman" panose="02020603050405020304" pitchFamily="18" charset="0"/>
                <a:cs typeface="Aptos" panose="020B0004020202020204" pitchFamily="34" charset="0"/>
              </a:rPr>
              <a:t> — new safety-net payments covering 75% of market value losses due to weather or disease</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Marketing assistance loans increased</a:t>
            </a:r>
            <a:r>
              <a:rPr lang="en-US" sz="2800" dirty="0">
                <a:effectLst/>
                <a:latin typeface="Aptos" panose="020B0004020202020204" pitchFamily="34" charset="0"/>
                <a:ea typeface="Times New Roman" panose="02020603050405020304" pitchFamily="18" charset="0"/>
                <a:cs typeface="Aptos" panose="020B0004020202020204" pitchFamily="34" charset="0"/>
              </a:rPr>
              <a:t> for covered commodities (2026–2031)</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Acreage Flexibility &amp; Payment Limits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Voluntary new base acres</a:t>
            </a:r>
            <a:r>
              <a:rPr lang="en-US" sz="2800" dirty="0">
                <a:effectLst/>
                <a:latin typeface="Aptos" panose="020B0004020202020204" pitchFamily="34" charset="0"/>
                <a:ea typeface="Times New Roman" panose="02020603050405020304" pitchFamily="18" charset="0"/>
                <a:cs typeface="Aptos" panose="020B0004020202020204" pitchFamily="34" charset="0"/>
              </a:rPr>
              <a:t> — up to 30</a:t>
            </a:r>
            <a:r>
              <a:rPr lang="en-US" sz="2800" dirty="0">
                <a:effectLst/>
                <a:latin typeface="Arial" panose="020B0604020202020204" pitchFamily="34" charset="0"/>
                <a:ea typeface="Times New Roman" panose="02020603050405020304" pitchFamily="18" charset="0"/>
                <a:cs typeface="Aptos" panose="020B0004020202020204" pitchFamily="34" charset="0"/>
              </a:rPr>
              <a:t> </a:t>
            </a:r>
            <a:r>
              <a:rPr lang="en-US" sz="2800" dirty="0">
                <a:effectLst/>
                <a:latin typeface="Aptos" panose="020B0004020202020204" pitchFamily="34" charset="0"/>
                <a:ea typeface="Times New Roman" panose="02020603050405020304" pitchFamily="18" charset="0"/>
                <a:cs typeface="Aptos" panose="020B0004020202020204" pitchFamily="34" charset="0"/>
              </a:rPr>
              <a:t>million acres in 2026 for farms expanding; includes non-covered crops up to 15%</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Higher payment limits</a:t>
            </a:r>
            <a:r>
              <a:rPr lang="en-US" sz="2800" dirty="0">
                <a:effectLst/>
                <a:latin typeface="Aptos" panose="020B0004020202020204" pitchFamily="34" charset="0"/>
                <a:ea typeface="Times New Roman" panose="02020603050405020304" pitchFamily="18" charset="0"/>
                <a:cs typeface="Aptos" panose="020B0004020202020204" pitchFamily="34" charset="0"/>
              </a:rPr>
              <a:t> — commodity program cap raised from $125K → $155K (with inflation), and s-correlation exclusions for S corps &amp; LLCs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Adjusted AGI threshold</a:t>
            </a:r>
            <a:r>
              <a:rPr lang="en-US" sz="2800" dirty="0">
                <a:effectLst/>
                <a:latin typeface="Aptos" panose="020B0004020202020204" pitchFamily="34" charset="0"/>
                <a:ea typeface="Times New Roman" panose="02020603050405020304" pitchFamily="18" charset="0"/>
                <a:cs typeface="Aptos" panose="020B0004020202020204" pitchFamily="34" charset="0"/>
              </a:rPr>
              <a:t> — entities with &gt;75% farm income exempt from the $900K AGI cap</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9555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335F-CD78-A9D9-AB01-6A32B3602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49FFD-31BE-AD7B-8E49-4AB46112C287}"/>
              </a:ext>
            </a:extLst>
          </p:cNvPr>
          <p:cNvSpPr>
            <a:spLocks noGrp="1"/>
          </p:cNvSpPr>
          <p:nvPr>
            <p:ph type="title"/>
          </p:nvPr>
        </p:nvSpPr>
        <p:spPr>
          <a:xfrm>
            <a:off x="838201" y="171297"/>
            <a:ext cx="10515600" cy="1325563"/>
          </a:xfrm>
        </p:spPr>
        <p:txBody>
          <a:bodyPr/>
          <a:lstStyle/>
          <a:p>
            <a:r>
              <a:rPr lang="en-US" dirty="0"/>
              <a:t>One Big Beautiful Bill – Farm Bill Provisions</a:t>
            </a:r>
          </a:p>
        </p:txBody>
      </p:sp>
      <p:sp>
        <p:nvSpPr>
          <p:cNvPr id="3" name="Content Placeholder 2">
            <a:extLst>
              <a:ext uri="{FF2B5EF4-FFF2-40B4-BE49-F238E27FC236}">
                <a16:creationId xmlns:a16="http://schemas.microsoft.com/office/drawing/2014/main" id="{49F5A310-DCF6-76AF-1829-E615854C196C}"/>
              </a:ext>
            </a:extLst>
          </p:cNvPr>
          <p:cNvSpPr>
            <a:spLocks noGrp="1"/>
          </p:cNvSpPr>
          <p:nvPr>
            <p:ph sz="half" idx="1"/>
          </p:nvPr>
        </p:nvSpPr>
        <p:spPr>
          <a:xfrm>
            <a:off x="838199" y="1496860"/>
            <a:ext cx="9846501" cy="4680103"/>
          </a:xfrm>
        </p:spPr>
        <p:txBody>
          <a:bodyPr>
            <a:normAutofit fontScale="85000" lnSpcReduction="20000"/>
          </a:bodyPr>
          <a:lstStyle/>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Conservation Funding</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Redirected IRA funds</a:t>
            </a:r>
            <a:r>
              <a:rPr lang="en-US" sz="2800" dirty="0">
                <a:effectLst/>
                <a:latin typeface="Aptos" panose="020B0004020202020204" pitchFamily="34" charset="0"/>
                <a:ea typeface="Times New Roman" panose="02020603050405020304" pitchFamily="18" charset="0"/>
                <a:cs typeface="Aptos" panose="020B0004020202020204" pitchFamily="34" charset="0"/>
              </a:rPr>
              <a:t> — shifting unspent Inflation Reduction Act funds into USDA’s farm bill baseline from 2026–2031</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Support for EQIP, CSP, ACEP, &amp; RCPP</a:t>
            </a:r>
            <a:r>
              <a:rPr lang="en-US" sz="2800" dirty="0">
                <a:effectLst/>
                <a:latin typeface="Aptos" panose="020B0004020202020204" pitchFamily="34" charset="0"/>
                <a:ea typeface="Times New Roman" panose="02020603050405020304" pitchFamily="18" charset="0"/>
                <a:cs typeface="Aptos" panose="020B0004020202020204" pitchFamily="34" charset="0"/>
              </a:rPr>
              <a:t> — new baseline funding, though broader climate targeting removed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Research</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Reauthorizes “stranded” farm programs</a:t>
            </a:r>
            <a:r>
              <a:rPr lang="en-US" sz="2800" dirty="0">
                <a:effectLst/>
                <a:latin typeface="Aptos" panose="020B0004020202020204" pitchFamily="34" charset="0"/>
                <a:ea typeface="Times New Roman" panose="02020603050405020304" pitchFamily="18" charset="0"/>
                <a:cs typeface="Aptos" panose="020B0004020202020204" pitchFamily="34" charset="0"/>
              </a:rPr>
              <a:t> — e.g. 1890 Scholarships, National Organic Cost‑Share, and Organic Data Initiative</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Specialty crop investment</a:t>
            </a:r>
            <a:r>
              <a:rPr lang="en-US" sz="2800" dirty="0">
                <a:effectLst/>
                <a:latin typeface="Aptos" panose="020B0004020202020204" pitchFamily="34" charset="0"/>
                <a:ea typeface="Times New Roman" panose="02020603050405020304" pitchFamily="18" charset="0"/>
                <a:cs typeface="Aptos" panose="020B0004020202020204" pitchFamily="34" charset="0"/>
              </a:rPr>
              <a:t> — public support for apples, nuts, pulses, citrus, sugar, sorghum, barley, etc., including boosted research, export funding, and updated safety nets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b="1" dirty="0">
                <a:effectLst/>
                <a:latin typeface="Aptos" panose="020B0004020202020204" pitchFamily="34" charset="0"/>
                <a:ea typeface="Times New Roman" panose="02020603050405020304" pitchFamily="18" charset="0"/>
                <a:cs typeface="Aptos" panose="020B0004020202020204" pitchFamily="34" charset="0"/>
              </a:rPr>
              <a:t>Research and market promotion</a:t>
            </a:r>
            <a:r>
              <a:rPr lang="en-US" sz="2800" dirty="0">
                <a:effectLst/>
                <a:latin typeface="Aptos" panose="020B0004020202020204" pitchFamily="34" charset="0"/>
                <a:ea typeface="Times New Roman" panose="02020603050405020304" pitchFamily="18" charset="0"/>
                <a:cs typeface="Aptos" panose="020B0004020202020204" pitchFamily="34" charset="0"/>
              </a:rPr>
              <a:t> — double-funding for MAP/FMD, grants for modernization, and stronger trade/export programs across commodities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6643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9683-A6F0-C1BF-1B08-29CC96E58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026C5-3ECA-96A2-D1E5-DD690639D1B0}"/>
              </a:ext>
            </a:extLst>
          </p:cNvPr>
          <p:cNvSpPr>
            <a:spLocks noGrp="1"/>
          </p:cNvSpPr>
          <p:nvPr>
            <p:ph type="title"/>
          </p:nvPr>
        </p:nvSpPr>
        <p:spPr>
          <a:xfrm>
            <a:off x="838200" y="365125"/>
            <a:ext cx="10515600" cy="674535"/>
          </a:xfrm>
        </p:spPr>
        <p:txBody>
          <a:bodyPr>
            <a:normAutofit fontScale="90000"/>
          </a:bodyPr>
          <a:lstStyle/>
          <a:p>
            <a:r>
              <a:rPr lang="en-US" dirty="0"/>
              <a:t>Rescissions Package</a:t>
            </a:r>
          </a:p>
        </p:txBody>
      </p:sp>
      <p:sp>
        <p:nvSpPr>
          <p:cNvPr id="3" name="Content Placeholder 2">
            <a:extLst>
              <a:ext uri="{FF2B5EF4-FFF2-40B4-BE49-F238E27FC236}">
                <a16:creationId xmlns:a16="http://schemas.microsoft.com/office/drawing/2014/main" id="{92717368-3362-C69B-B61F-DE0A1E48BF5A}"/>
              </a:ext>
            </a:extLst>
          </p:cNvPr>
          <p:cNvSpPr>
            <a:spLocks noGrp="1"/>
          </p:cNvSpPr>
          <p:nvPr>
            <p:ph sz="half" idx="1"/>
          </p:nvPr>
        </p:nvSpPr>
        <p:spPr>
          <a:xfrm>
            <a:off x="838199" y="1039660"/>
            <a:ext cx="9884079" cy="5137303"/>
          </a:xfrm>
        </p:spPr>
        <p:txBody>
          <a:bodyPr>
            <a:normAutofit fontScale="92500" lnSpcReduction="20000"/>
          </a:bodyPr>
          <a:lstStyle/>
          <a:p>
            <a:pPr>
              <a:buNone/>
            </a:pPr>
            <a:r>
              <a:rPr lang="en-US" b="1" dirty="0">
                <a:latin typeface="Aptos" panose="020B0004020202020204" pitchFamily="34" charset="0"/>
              </a:rPr>
              <a:t>What Is the Rescissions Package?</a:t>
            </a:r>
          </a:p>
          <a:p>
            <a:pPr>
              <a:buFont typeface="Arial" panose="020B0604020202020204" pitchFamily="34" charset="0"/>
              <a:buChar char="•"/>
            </a:pPr>
            <a:r>
              <a:rPr lang="en-US" dirty="0">
                <a:latin typeface="Aptos" panose="020B0004020202020204" pitchFamily="34" charset="0"/>
              </a:rPr>
              <a:t>It’s a bill (H.R. 4) from President Trump requesting Congress cancel </a:t>
            </a:r>
            <a:r>
              <a:rPr lang="en-US" b="1" dirty="0">
                <a:latin typeface="Aptos" panose="020B0004020202020204" pitchFamily="34" charset="0"/>
              </a:rPr>
              <a:t>$9billion</a:t>
            </a:r>
            <a:r>
              <a:rPr lang="en-US" dirty="0">
                <a:latin typeface="Aptos" panose="020B0004020202020204" pitchFamily="34" charset="0"/>
              </a:rPr>
              <a:t> in previously approved spending.</a:t>
            </a:r>
          </a:p>
          <a:p>
            <a:pPr>
              <a:buFont typeface="Arial" panose="020B0604020202020204" pitchFamily="34" charset="0"/>
              <a:buChar char="•"/>
            </a:pPr>
            <a:r>
              <a:rPr lang="en-US" dirty="0">
                <a:latin typeface="Aptos" panose="020B0004020202020204" pitchFamily="34" charset="0"/>
              </a:rPr>
              <a:t>Main targets:</a:t>
            </a:r>
          </a:p>
          <a:p>
            <a:pPr marL="742950" lvl="1" indent="-285750">
              <a:buFont typeface="Arial" panose="020B0604020202020204" pitchFamily="34" charset="0"/>
              <a:buChar char="•"/>
            </a:pPr>
            <a:r>
              <a:rPr lang="en-US" b="1" dirty="0">
                <a:latin typeface="Aptos" panose="020B0004020202020204" pitchFamily="34" charset="0"/>
              </a:rPr>
              <a:t>Around $7 billion </a:t>
            </a:r>
            <a:r>
              <a:rPr lang="en-US" dirty="0">
                <a:latin typeface="Aptos" panose="020B0004020202020204" pitchFamily="34" charset="0"/>
              </a:rPr>
              <a:t>in foreign aid (USAID, global health, migration, disaster relief, etc.)</a:t>
            </a:r>
          </a:p>
          <a:p>
            <a:pPr marL="742950" lvl="1" indent="-285750">
              <a:buFont typeface="Arial" panose="020B0604020202020204" pitchFamily="34" charset="0"/>
              <a:buChar char="•"/>
            </a:pPr>
            <a:r>
              <a:rPr lang="en-US" b="1" dirty="0">
                <a:latin typeface="Aptos" panose="020B0004020202020204" pitchFamily="34" charset="0"/>
              </a:rPr>
              <a:t>Also cuts about $1 billion </a:t>
            </a:r>
            <a:r>
              <a:rPr lang="en-US" dirty="0">
                <a:latin typeface="Aptos" panose="020B0004020202020204" pitchFamily="34" charset="0"/>
              </a:rPr>
              <a:t>for public broadcasting (NPR/PBS) </a:t>
            </a:r>
          </a:p>
          <a:p>
            <a:pPr marL="285750" indent="-285750"/>
            <a:r>
              <a:rPr lang="en-US" dirty="0">
                <a:latin typeface="Aptos" panose="020B0004020202020204" pitchFamily="34" charset="0"/>
              </a:rPr>
              <a:t>The package is unlikely to affect farm programs directly, but could impact global ag aid, conservation, and research.</a:t>
            </a:r>
          </a:p>
          <a:p>
            <a:pPr marL="285750" indent="-285750"/>
            <a:r>
              <a:rPr lang="en-US" dirty="0">
                <a:latin typeface="Aptos" panose="020B0004020202020204" pitchFamily="34" charset="0"/>
              </a:rPr>
              <a:t>Senators want transparency—waiting for details before committing.</a:t>
            </a:r>
          </a:p>
          <a:p>
            <a:pPr marL="285750" indent="-285750"/>
            <a:r>
              <a:rPr lang="en-US" dirty="0">
                <a:latin typeface="Aptos" panose="020B0004020202020204" pitchFamily="34" charset="0"/>
              </a:rPr>
              <a:t>If passed, the cuts are final and permanent—restraining future funding for certain programs.</a:t>
            </a:r>
          </a:p>
          <a:p>
            <a:pPr marL="285750" indent="-285750"/>
            <a:r>
              <a:rPr lang="en-US" dirty="0">
                <a:latin typeface="Aptos" panose="020B0004020202020204" pitchFamily="34" charset="0"/>
              </a:rPr>
              <a:t>Congress approved the </a:t>
            </a:r>
            <a:r>
              <a:rPr lang="en-US">
                <a:latin typeface="Aptos" panose="020B0004020202020204" pitchFamily="34" charset="0"/>
              </a:rPr>
              <a:t>recissions package on </a:t>
            </a:r>
            <a:r>
              <a:rPr lang="en-US" b="1" dirty="0">
                <a:latin typeface="Aptos" panose="020B0004020202020204" pitchFamily="34" charset="0"/>
              </a:rPr>
              <a:t>July 18 </a:t>
            </a:r>
            <a:r>
              <a:rPr lang="en-US" dirty="0">
                <a:latin typeface="Aptos" panose="020B0004020202020204" pitchFamily="34" charset="0"/>
              </a:rPr>
              <a:t>—otherwise the funds must be released</a:t>
            </a:r>
          </a:p>
          <a:p>
            <a:endParaRPr lang="en-US" dirty="0"/>
          </a:p>
        </p:txBody>
      </p:sp>
    </p:spTree>
    <p:extLst>
      <p:ext uri="{BB962C8B-B14F-4D97-AF65-F5344CB8AC3E}">
        <p14:creationId xmlns:p14="http://schemas.microsoft.com/office/powerpoint/2010/main" val="182906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05FB1-6A11-6266-3649-812C2E8F1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D88B3-25D1-A601-169D-03CAC7961790}"/>
              </a:ext>
            </a:extLst>
          </p:cNvPr>
          <p:cNvSpPr>
            <a:spLocks noGrp="1"/>
          </p:cNvSpPr>
          <p:nvPr>
            <p:ph type="title"/>
          </p:nvPr>
        </p:nvSpPr>
        <p:spPr/>
        <p:txBody>
          <a:bodyPr>
            <a:normAutofit/>
          </a:bodyPr>
          <a:lstStyle/>
          <a:p>
            <a:r>
              <a:rPr lang="en-US" dirty="0"/>
              <a:t>National Farm Security Action Plan</a:t>
            </a:r>
          </a:p>
        </p:txBody>
      </p:sp>
      <p:sp>
        <p:nvSpPr>
          <p:cNvPr id="3" name="Content Placeholder 2">
            <a:extLst>
              <a:ext uri="{FF2B5EF4-FFF2-40B4-BE49-F238E27FC236}">
                <a16:creationId xmlns:a16="http://schemas.microsoft.com/office/drawing/2014/main" id="{776B3BFA-D4BB-BB25-616C-1C908FB376D8}"/>
              </a:ext>
            </a:extLst>
          </p:cNvPr>
          <p:cNvSpPr>
            <a:spLocks noGrp="1"/>
          </p:cNvSpPr>
          <p:nvPr>
            <p:ph sz="half" idx="1"/>
          </p:nvPr>
        </p:nvSpPr>
        <p:spPr>
          <a:xfrm>
            <a:off x="838200" y="1825625"/>
            <a:ext cx="5181600" cy="4351338"/>
          </a:xfrm>
        </p:spPr>
        <p:txBody>
          <a:bodyPr>
            <a:normAutofit fontScale="92500" lnSpcReduction="20000"/>
          </a:bodyPr>
          <a:lstStyle/>
          <a:p>
            <a:pPr>
              <a:buNone/>
            </a:pPr>
            <a:r>
              <a:rPr lang="en-US" b="1" dirty="0">
                <a:latin typeface="Aptos" panose="020B0004020202020204" pitchFamily="34" charset="0"/>
              </a:rPr>
              <a:t>What It Could Mean for Agriculture</a:t>
            </a:r>
          </a:p>
          <a:p>
            <a:pPr>
              <a:buFont typeface="Arial" panose="020B0604020202020204" pitchFamily="34" charset="0"/>
              <a:buChar char="•"/>
            </a:pPr>
            <a:r>
              <a:rPr lang="en-US" b="1" dirty="0">
                <a:latin typeface="Aptos" panose="020B0004020202020204" pitchFamily="34" charset="0"/>
              </a:rPr>
              <a:t>Increased awareness</a:t>
            </a:r>
            <a:r>
              <a:rPr lang="en-US" dirty="0">
                <a:latin typeface="Aptos" panose="020B0004020202020204" pitchFamily="34" charset="0"/>
              </a:rPr>
              <a:t> and support for protecting critical ag inputs and systems.</a:t>
            </a:r>
          </a:p>
          <a:p>
            <a:pPr>
              <a:buFont typeface="Arial" panose="020B0604020202020204" pitchFamily="34" charset="0"/>
              <a:buChar char="•"/>
            </a:pPr>
            <a:r>
              <a:rPr lang="en-US" b="1" dirty="0">
                <a:latin typeface="Aptos" panose="020B0004020202020204" pitchFamily="34" charset="0"/>
              </a:rPr>
              <a:t>More federal resources</a:t>
            </a:r>
            <a:r>
              <a:rPr lang="en-US" dirty="0">
                <a:latin typeface="Aptos" panose="020B0004020202020204" pitchFamily="34" charset="0"/>
              </a:rPr>
              <a:t> for ag retailers, co-ops, and processors to boost site security and digital protections.</a:t>
            </a:r>
          </a:p>
          <a:p>
            <a:pPr>
              <a:buFont typeface="Arial" panose="020B0604020202020204" pitchFamily="34" charset="0"/>
              <a:buChar char="•"/>
            </a:pPr>
            <a:r>
              <a:rPr lang="en-US" dirty="0">
                <a:latin typeface="Aptos" panose="020B0004020202020204" pitchFamily="34" charset="0"/>
              </a:rPr>
              <a:t>Possible </a:t>
            </a:r>
            <a:r>
              <a:rPr lang="en-US" b="1" dirty="0">
                <a:latin typeface="Aptos" panose="020B0004020202020204" pitchFamily="34" charset="0"/>
              </a:rPr>
              <a:t>new compliance expectations</a:t>
            </a:r>
            <a:r>
              <a:rPr lang="en-US" dirty="0">
                <a:latin typeface="Aptos" panose="020B0004020202020204" pitchFamily="34" charset="0"/>
              </a:rPr>
              <a:t>, especially for larger operations tied into national supply chains.</a:t>
            </a:r>
          </a:p>
          <a:p>
            <a:endParaRPr lang="en-US" dirty="0"/>
          </a:p>
        </p:txBody>
      </p:sp>
      <p:pic>
        <p:nvPicPr>
          <p:cNvPr id="5" name="Content Placeholder 4">
            <a:extLst>
              <a:ext uri="{FF2B5EF4-FFF2-40B4-BE49-F238E27FC236}">
                <a16:creationId xmlns:a16="http://schemas.microsoft.com/office/drawing/2014/main" id="{36A6B404-444B-4295-C0E0-4B7A19E86D0A}"/>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b="-1"/>
          <a:stretch>
            <a:fillRect/>
          </a:stretch>
        </p:blipFill>
        <p:spPr>
          <a:xfrm>
            <a:off x="6172202" y="1825625"/>
            <a:ext cx="4789161" cy="4015690"/>
          </a:xfrm>
          <a:prstGeom prst="rect">
            <a:avLst/>
          </a:prstGeom>
          <a:noFill/>
          <a:effectLst>
            <a:softEdge rad="76200"/>
          </a:effectLst>
        </p:spPr>
      </p:pic>
    </p:spTree>
    <p:extLst>
      <p:ext uri="{BB962C8B-B14F-4D97-AF65-F5344CB8AC3E}">
        <p14:creationId xmlns:p14="http://schemas.microsoft.com/office/powerpoint/2010/main" val="371504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3626F-5811-8415-E0F4-82968FFE3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63077-A9EC-6C6A-F744-3F416DA34388}"/>
              </a:ext>
            </a:extLst>
          </p:cNvPr>
          <p:cNvSpPr>
            <a:spLocks noGrp="1"/>
          </p:cNvSpPr>
          <p:nvPr>
            <p:ph type="title"/>
          </p:nvPr>
        </p:nvSpPr>
        <p:spPr>
          <a:xfrm>
            <a:off x="838200" y="365127"/>
            <a:ext cx="10515600" cy="1325563"/>
          </a:xfrm>
        </p:spPr>
        <p:txBody>
          <a:bodyPr anchor="ctr">
            <a:normAutofit/>
          </a:bodyPr>
          <a:lstStyle/>
          <a:p>
            <a:r>
              <a:rPr lang="en-US"/>
              <a:t>Make America Healthy Again (MAHA) Commission Report</a:t>
            </a:r>
          </a:p>
        </p:txBody>
      </p:sp>
      <p:sp>
        <p:nvSpPr>
          <p:cNvPr id="3" name="Content Placeholder 2">
            <a:extLst>
              <a:ext uri="{FF2B5EF4-FFF2-40B4-BE49-F238E27FC236}">
                <a16:creationId xmlns:a16="http://schemas.microsoft.com/office/drawing/2014/main" id="{F253C58F-7513-AE12-EEB4-070C5D49AD2B}"/>
              </a:ext>
            </a:extLst>
          </p:cNvPr>
          <p:cNvSpPr>
            <a:spLocks noGrp="1"/>
          </p:cNvSpPr>
          <p:nvPr>
            <p:ph sz="half" idx="1"/>
          </p:nvPr>
        </p:nvSpPr>
        <p:spPr>
          <a:xfrm>
            <a:off x="838200" y="1596571"/>
            <a:ext cx="5692322" cy="4963886"/>
          </a:xfrm>
        </p:spPr>
        <p:txBody>
          <a:bodyPr>
            <a:normAutofit/>
          </a:bodyPr>
          <a:lstStyle/>
          <a:p>
            <a:pPr marL="0" marR="0" indent="0">
              <a:spcBef>
                <a:spcPts val="1800"/>
              </a:spcBef>
              <a:spcAft>
                <a:spcPts val="400"/>
              </a:spcAft>
              <a:buNone/>
            </a:pPr>
            <a:r>
              <a:rPr lang="en-US" sz="1600" b="1" kern="100" dirty="0">
                <a:effectLst/>
                <a:latin typeface="Aptos" panose="020B0004020202020204" pitchFamily="34" charset="0"/>
              </a:rPr>
              <a:t>Overview</a:t>
            </a:r>
          </a:p>
          <a:p>
            <a:pPr marL="0" marR="0" indent="0">
              <a:spcBef>
                <a:spcPts val="0"/>
              </a:spcBef>
              <a:spcAft>
                <a:spcPts val="800"/>
              </a:spcAft>
              <a:buNone/>
            </a:pPr>
            <a:r>
              <a:rPr lang="en-US" sz="1600" kern="100" dirty="0">
                <a:effectLst/>
                <a:latin typeface="Aptos" panose="020B0004020202020204" pitchFamily="34" charset="0"/>
              </a:rPr>
              <a:t>The MAHA Commission report issued on May 22, 2025, raises pressing concerns about the use of pesticides in American agriculture, particularly focusing on the implications of unreliable citations and the proliferation of junk science in shaping public policy and agricultural practices. These issues have spotlighted vulnerabilities within the regulatory and scientific evaluation processes, undermining informed decision-making and public trust.</a:t>
            </a:r>
          </a:p>
          <a:p>
            <a:pPr marL="0" marR="0" indent="0">
              <a:spcBef>
                <a:spcPts val="1800"/>
              </a:spcBef>
              <a:spcAft>
                <a:spcPts val="400"/>
              </a:spcAft>
              <a:buNone/>
            </a:pPr>
            <a:r>
              <a:rPr lang="en-US" sz="1600" b="1" kern="100" dirty="0">
                <a:effectLst/>
                <a:latin typeface="Aptos" panose="020B0004020202020204" pitchFamily="34" charset="0"/>
              </a:rPr>
              <a:t>Misleading and False Citations</a:t>
            </a:r>
          </a:p>
          <a:p>
            <a:pPr marL="0" marR="0" indent="0">
              <a:spcBef>
                <a:spcPts val="0"/>
              </a:spcBef>
              <a:spcAft>
                <a:spcPts val="800"/>
              </a:spcAft>
              <a:buNone/>
            </a:pPr>
            <a:r>
              <a:rPr lang="en-US" sz="1600" kern="100" dirty="0">
                <a:effectLst/>
                <a:latin typeface="Aptos" panose="020B0004020202020204" pitchFamily="34" charset="0"/>
              </a:rPr>
              <a:t>One of the central criticisms outlined in the report is the pervasive use of misleading and false citations in studies and publications advocating for pesticide usage. These citations often distort the findings of original research or reference outdated, irrelevant studies to substantiate claims. This practice weakens the credibility of the scientific discourse surrounding pesticide safety and efficacy, creating confusion among policymakers, farmers, and consumers.</a:t>
            </a:r>
          </a:p>
          <a:p>
            <a:pPr>
              <a:buFont typeface="Arial" panose="020B0604020202020204" pitchFamily="34" charset="0"/>
              <a:buChar char="•"/>
            </a:pPr>
            <a:endParaRPr lang="en-US" sz="1500" dirty="0"/>
          </a:p>
        </p:txBody>
      </p:sp>
      <p:pic>
        <p:nvPicPr>
          <p:cNvPr id="5" name="Picture 4">
            <a:extLst>
              <a:ext uri="{FF2B5EF4-FFF2-40B4-BE49-F238E27FC236}">
                <a16:creationId xmlns:a16="http://schemas.microsoft.com/office/drawing/2014/main" id="{6047F245-20D6-E368-7FC5-0BF730848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483" y="1690690"/>
            <a:ext cx="4707356" cy="3850617"/>
          </a:xfrm>
          <a:prstGeom prst="rect">
            <a:avLst/>
          </a:prstGeom>
          <a:effectLst>
            <a:softEdge rad="330200"/>
          </a:effectLst>
        </p:spPr>
      </p:pic>
    </p:spTree>
    <p:extLst>
      <p:ext uri="{BB962C8B-B14F-4D97-AF65-F5344CB8AC3E}">
        <p14:creationId xmlns:p14="http://schemas.microsoft.com/office/powerpoint/2010/main" val="75682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7C515AC-3D42-5DD8-872D-6E0A1F095B4F}"/>
              </a:ext>
            </a:extLst>
          </p:cNvPr>
          <p:cNvGraphicFramePr/>
          <p:nvPr/>
        </p:nvGraphicFramePr>
        <p:xfrm>
          <a:off x="2687053" y="727410"/>
          <a:ext cx="6791157" cy="47949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06D89A53-D689-BD7E-B982-F039D1E89ED7}"/>
              </a:ext>
            </a:extLst>
          </p:cNvPr>
          <p:cNvCxnSpPr/>
          <p:nvPr/>
        </p:nvCxnSpPr>
        <p:spPr>
          <a:xfrm flipH="1">
            <a:off x="4839369" y="3034632"/>
            <a:ext cx="1229894" cy="1644315"/>
          </a:xfrm>
          <a:prstGeom prst="straightConnector1">
            <a:avLst/>
          </a:prstGeom>
          <a:ln w="28575">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CBA98CF-C349-8B53-8124-D28E3FC549DD}"/>
              </a:ext>
            </a:extLst>
          </p:cNvPr>
          <p:cNvSpPr txBox="1"/>
          <p:nvPr/>
        </p:nvSpPr>
        <p:spPr>
          <a:xfrm>
            <a:off x="3415631" y="354931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Pesticides</a:t>
            </a:r>
          </a:p>
        </p:txBody>
      </p:sp>
      <p:sp>
        <p:nvSpPr>
          <p:cNvPr id="2" name="Title 1">
            <a:extLst>
              <a:ext uri="{FF2B5EF4-FFF2-40B4-BE49-F238E27FC236}">
                <a16:creationId xmlns:a16="http://schemas.microsoft.com/office/drawing/2014/main" id="{2C9E90D4-DBCB-78FB-3211-266338492709}"/>
              </a:ext>
            </a:extLst>
          </p:cNvPr>
          <p:cNvSpPr>
            <a:spLocks noGrp="1"/>
          </p:cNvSpPr>
          <p:nvPr>
            <p:ph type="title"/>
          </p:nvPr>
        </p:nvSpPr>
        <p:spPr>
          <a:xfrm>
            <a:off x="838200" y="46375"/>
            <a:ext cx="10515600" cy="786909"/>
          </a:xfrm>
        </p:spPr>
        <p:txBody>
          <a:bodyPr/>
          <a:lstStyle/>
          <a:p>
            <a:r>
              <a:rPr lang="en-US"/>
              <a:t>MAHA Report Makeup</a:t>
            </a:r>
          </a:p>
        </p:txBody>
      </p:sp>
      <p:sp>
        <p:nvSpPr>
          <p:cNvPr id="5" name="TextBox 4">
            <a:extLst>
              <a:ext uri="{FF2B5EF4-FFF2-40B4-BE49-F238E27FC236}">
                <a16:creationId xmlns:a16="http://schemas.microsoft.com/office/drawing/2014/main" id="{8CE6F235-1547-B510-14EA-D766535FECFA}"/>
              </a:ext>
            </a:extLst>
          </p:cNvPr>
          <p:cNvSpPr txBox="1"/>
          <p:nvPr/>
        </p:nvSpPr>
        <p:spPr>
          <a:xfrm>
            <a:off x="1194619" y="5943600"/>
            <a:ext cx="2671829" cy="369332"/>
          </a:xfrm>
          <a:prstGeom prst="rect">
            <a:avLst/>
          </a:prstGeom>
          <a:noFill/>
        </p:spPr>
        <p:txBody>
          <a:bodyPr wrap="square" rtlCol="0">
            <a:spAutoFit/>
          </a:bodyPr>
          <a:lstStyle/>
          <a:p>
            <a:r>
              <a:rPr lang="en-US"/>
              <a:t>Source: CropLife America</a:t>
            </a:r>
          </a:p>
        </p:txBody>
      </p:sp>
    </p:spTree>
    <p:extLst>
      <p:ext uri="{BB962C8B-B14F-4D97-AF65-F5344CB8AC3E}">
        <p14:creationId xmlns:p14="http://schemas.microsoft.com/office/powerpoint/2010/main" val="12450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D79F-F990-A0AE-D4C9-A92C0964E87E}"/>
              </a:ext>
            </a:extLst>
          </p:cNvPr>
          <p:cNvSpPr>
            <a:spLocks noGrp="1"/>
          </p:cNvSpPr>
          <p:nvPr>
            <p:ph type="title"/>
          </p:nvPr>
        </p:nvSpPr>
        <p:spPr>
          <a:xfrm>
            <a:off x="838200" y="365127"/>
            <a:ext cx="10515600" cy="1536244"/>
          </a:xfrm>
        </p:spPr>
        <p:txBody>
          <a:bodyPr anchor="ctr">
            <a:normAutofit fontScale="90000"/>
          </a:bodyPr>
          <a:lstStyle/>
          <a:p>
            <a:r>
              <a:rPr lang="en-US" sz="4000" dirty="0"/>
              <a:t>MAHA Commission Report: Consequences for Public Perception</a:t>
            </a:r>
            <a:br>
              <a:rPr lang="en-US" sz="3200" kern="100" dirty="0">
                <a:effectLst/>
              </a:rPr>
            </a:br>
            <a:endParaRPr lang="en-US" sz="3200" dirty="0"/>
          </a:p>
        </p:txBody>
      </p:sp>
      <p:sp>
        <p:nvSpPr>
          <p:cNvPr id="3" name="Content Placeholder 2">
            <a:extLst>
              <a:ext uri="{FF2B5EF4-FFF2-40B4-BE49-F238E27FC236}">
                <a16:creationId xmlns:a16="http://schemas.microsoft.com/office/drawing/2014/main" id="{F1C7BDB7-5EC6-86C6-05BC-388C62E091D4}"/>
              </a:ext>
            </a:extLst>
          </p:cNvPr>
          <p:cNvSpPr>
            <a:spLocks noGrp="1"/>
          </p:cNvSpPr>
          <p:nvPr>
            <p:ph sz="half" idx="1"/>
          </p:nvPr>
        </p:nvSpPr>
        <p:spPr>
          <a:xfrm>
            <a:off x="838199" y="1374441"/>
            <a:ext cx="5734147" cy="4351338"/>
          </a:xfrm>
        </p:spPr>
        <p:txBody>
          <a:bodyPr>
            <a:normAutofit fontScale="92500" lnSpcReduction="10000"/>
          </a:bodyPr>
          <a:lstStyle/>
          <a:p>
            <a:pPr marL="0" marR="0" indent="0">
              <a:spcBef>
                <a:spcPts val="0"/>
              </a:spcBef>
              <a:spcAft>
                <a:spcPts val="800"/>
              </a:spcAft>
              <a:buNone/>
            </a:pPr>
            <a:br>
              <a:rPr lang="en-US" kern="100" dirty="0">
                <a:effectLst/>
              </a:rPr>
            </a:br>
            <a:r>
              <a:rPr lang="en-US" sz="3000" kern="100" dirty="0">
                <a:effectLst/>
                <a:latin typeface="Aptos" panose="020B0004020202020204" pitchFamily="34" charset="0"/>
              </a:rPr>
              <a:t>For the general public, the prevalence of false citations in pesticide-related reports fosters mistrust toward scientific institutions and government agencies. This erosion of confidence can hinder educational efforts and the adoption of safer agricultural practices, ultimately affecting both consumer behavior and industry standards.</a:t>
            </a:r>
          </a:p>
          <a:p>
            <a:endParaRPr lang="en-US" dirty="0"/>
          </a:p>
        </p:txBody>
      </p:sp>
      <p:pic>
        <p:nvPicPr>
          <p:cNvPr id="5" name="Picture 4">
            <a:extLst>
              <a:ext uri="{FF2B5EF4-FFF2-40B4-BE49-F238E27FC236}">
                <a16:creationId xmlns:a16="http://schemas.microsoft.com/office/drawing/2014/main" id="{25A029F9-154E-8F2B-25A4-3B342DA10A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2347" y="1374441"/>
            <a:ext cx="4869589" cy="3672481"/>
          </a:xfrm>
          <a:prstGeom prst="rect">
            <a:avLst/>
          </a:prstGeom>
          <a:effectLst>
            <a:softEdge rad="241300"/>
          </a:effectLst>
        </p:spPr>
      </p:pic>
    </p:spTree>
    <p:extLst>
      <p:ext uri="{BB962C8B-B14F-4D97-AF65-F5344CB8AC3E}">
        <p14:creationId xmlns:p14="http://schemas.microsoft.com/office/powerpoint/2010/main" val="108468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2F072F-2BB8-798B-C53F-1782AFC42DF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31670" y="0"/>
            <a:ext cx="8265882" cy="6338334"/>
          </a:xfrm>
          <a:prstGeom prst="rect">
            <a:avLst/>
          </a:prstGeom>
        </p:spPr>
      </p:pic>
    </p:spTree>
    <p:extLst>
      <p:ext uri="{BB962C8B-B14F-4D97-AF65-F5344CB8AC3E}">
        <p14:creationId xmlns:p14="http://schemas.microsoft.com/office/powerpoint/2010/main" val="428658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120EF-7A63-4997-9E2E-812E09270C2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29B"/>
                </a:solidFill>
                <a:latin typeface="Arial" panose="020B0604020202020204" pitchFamily="34" charset="0"/>
                <a:ea typeface="+mj-ea"/>
                <a:cs typeface="Arial" panose="020B0604020202020204" pitchFamily="34" charset="0"/>
              </a:defRPr>
            </a:lvl1pPr>
          </a:lstStyle>
          <a:p>
            <a:pPr>
              <a:spcAft>
                <a:spcPts val="600"/>
              </a:spcAft>
            </a:pPr>
            <a:r>
              <a:rPr lang="en-US" kern="1200" dirty="0">
                <a:latin typeface="Arial" panose="020B0604020202020204" pitchFamily="34" charset="0"/>
                <a:ea typeface="+mj-ea"/>
                <a:cs typeface="Arial" panose="020B0604020202020204" pitchFamily="34" charset="0"/>
              </a:rPr>
              <a:t>Congressional Facility Visits</a:t>
            </a:r>
            <a:br>
              <a:rPr lang="en-US" kern="1200" dirty="0">
                <a:latin typeface="Arial" panose="020B0604020202020204" pitchFamily="34" charset="0"/>
                <a:ea typeface="+mj-ea"/>
                <a:cs typeface="Arial" panose="020B0604020202020204" pitchFamily="34" charset="0"/>
              </a:rPr>
            </a:br>
            <a:endParaRPr lang="en-US" kern="1200" dirty="0">
              <a:latin typeface="Arial" panose="020B0604020202020204" pitchFamily="34" charset="0"/>
              <a:ea typeface="+mj-ea"/>
              <a:cs typeface="Arial" panose="020B0604020202020204" pitchFamily="34" charset="0"/>
            </a:endParaRPr>
          </a:p>
        </p:txBody>
      </p:sp>
      <p:pic>
        <p:nvPicPr>
          <p:cNvPr id="7" name="Content Placeholder 4" descr="A group of men in a warehouse&#10;&#10;Description automatically generated">
            <a:extLst>
              <a:ext uri="{FF2B5EF4-FFF2-40B4-BE49-F238E27FC236}">
                <a16:creationId xmlns:a16="http://schemas.microsoft.com/office/drawing/2014/main" id="{6573C2A9-E71F-4EF1-90DA-C04077AD7A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838200" y="1825625"/>
            <a:ext cx="5181600" cy="4351338"/>
          </a:xfrm>
          <a:prstGeom prst="rect">
            <a:avLst/>
          </a:prstGeom>
          <a:noFill/>
          <a:effectLst>
            <a:softEdge rad="190500"/>
          </a:effectLst>
        </p:spPr>
      </p:pic>
      <p:sp>
        <p:nvSpPr>
          <p:cNvPr id="5" name="Content Placeholder 2">
            <a:extLst>
              <a:ext uri="{FF2B5EF4-FFF2-40B4-BE49-F238E27FC236}">
                <a16:creationId xmlns:a16="http://schemas.microsoft.com/office/drawing/2014/main" id="{A1F2CAAA-A79C-4267-8FE5-C1FED58A618A}"/>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Link the Industry to the Economy &amp; Jobs</a:t>
            </a:r>
          </a:p>
          <a:p>
            <a:r>
              <a:rPr lang="en-US" sz="2600"/>
              <a:t>Highlight a Specific Issue or Initiative</a:t>
            </a:r>
          </a:p>
          <a:p>
            <a:r>
              <a:rPr lang="en-US" sz="2600"/>
              <a:t>Explain Impacts of Proposed or Enacted Legislation</a:t>
            </a:r>
          </a:p>
          <a:p>
            <a:r>
              <a:rPr lang="en-US" sz="2600"/>
              <a:t>Clarify a Complex or Technical Issue</a:t>
            </a:r>
          </a:p>
          <a:p>
            <a:r>
              <a:rPr lang="en-US" sz="2600"/>
              <a:t>Preview, Prepare facility and people ahead of time</a:t>
            </a:r>
          </a:p>
        </p:txBody>
      </p:sp>
    </p:spTree>
    <p:extLst>
      <p:ext uri="{BB962C8B-B14F-4D97-AF65-F5344CB8AC3E}">
        <p14:creationId xmlns:p14="http://schemas.microsoft.com/office/powerpoint/2010/main" val="2327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A36B-E9CA-C03D-D8C7-1E3E31665965}"/>
              </a:ext>
            </a:extLst>
          </p:cNvPr>
          <p:cNvSpPr>
            <a:spLocks noGrp="1"/>
          </p:cNvSpPr>
          <p:nvPr>
            <p:ph type="title"/>
          </p:nvPr>
        </p:nvSpPr>
        <p:spPr/>
        <p:txBody>
          <a:bodyPr/>
          <a:lstStyle/>
          <a:p>
            <a:endParaRPr lang="en-US" dirty="0"/>
          </a:p>
        </p:txBody>
      </p:sp>
      <p:pic>
        <p:nvPicPr>
          <p:cNvPr id="9" name="Content Placeholder 8" descr="A screenshot of a website">
            <a:extLst>
              <a:ext uri="{FF2B5EF4-FFF2-40B4-BE49-F238E27FC236}">
                <a16:creationId xmlns:a16="http://schemas.microsoft.com/office/drawing/2014/main" id="{6EFDF3A5-7A82-0B1F-CC81-E3EE23EDC79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1999" cy="6857999"/>
          </a:xfrm>
        </p:spPr>
      </p:pic>
    </p:spTree>
    <p:extLst>
      <p:ext uri="{BB962C8B-B14F-4D97-AF65-F5344CB8AC3E}">
        <p14:creationId xmlns:p14="http://schemas.microsoft.com/office/powerpoint/2010/main" val="74588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439E8-250D-452B-80D4-8F0446F7E0E0}"/>
              </a:ext>
            </a:extLst>
          </p:cNvPr>
          <p:cNvSpPr>
            <a:spLocks noGrp="1"/>
          </p:cNvSpPr>
          <p:nvPr>
            <p:ph type="subTitle" idx="1"/>
          </p:nvPr>
        </p:nvSpPr>
        <p:spPr>
          <a:xfrm>
            <a:off x="4166150" y="3635683"/>
            <a:ext cx="7922931" cy="2325730"/>
          </a:xfrm>
        </p:spPr>
        <p:txBody>
          <a:bodyPr>
            <a:noAutofit/>
          </a:bodyPr>
          <a:lstStyle/>
          <a:p>
            <a:r>
              <a:rPr lang="en-US" b="0" dirty="0"/>
              <a:t>The Agricultural Retailers Association (ARA)</a:t>
            </a:r>
            <a:r>
              <a:rPr lang="en-US" dirty="0"/>
              <a:t> </a:t>
            </a:r>
            <a:r>
              <a:rPr lang="en-US" b="0" dirty="0"/>
              <a:t>unites its members and their interests to advocate and educate on their behalf, provide services to improve their businesses, and preserve their freedom to operate and innovate, ensuring a safe and plentiful food supply for all.</a:t>
            </a:r>
            <a:endParaRPr lang="en-US" dirty="0"/>
          </a:p>
        </p:txBody>
      </p:sp>
      <p:sp>
        <p:nvSpPr>
          <p:cNvPr id="2" name="Title 1">
            <a:extLst>
              <a:ext uri="{FF2B5EF4-FFF2-40B4-BE49-F238E27FC236}">
                <a16:creationId xmlns:a16="http://schemas.microsoft.com/office/drawing/2014/main" id="{A8C87645-DAA8-4447-BBB5-C1A5853A90DC}"/>
              </a:ext>
            </a:extLst>
          </p:cNvPr>
          <p:cNvSpPr>
            <a:spLocks noGrp="1"/>
          </p:cNvSpPr>
          <p:nvPr>
            <p:ph type="title"/>
          </p:nvPr>
        </p:nvSpPr>
        <p:spPr>
          <a:xfrm>
            <a:off x="4166150" y="1851526"/>
            <a:ext cx="7340602" cy="1325563"/>
          </a:xfrm>
        </p:spPr>
        <p:txBody>
          <a:bodyPr anchor="ctr">
            <a:normAutofit/>
          </a:bodyPr>
          <a:lstStyle/>
          <a:p>
            <a:r>
              <a:rPr lang="en-US" dirty="0"/>
              <a:t>Mission Statement</a:t>
            </a:r>
          </a:p>
        </p:txBody>
      </p:sp>
    </p:spTree>
    <p:extLst>
      <p:ext uri="{BB962C8B-B14F-4D97-AF65-F5344CB8AC3E}">
        <p14:creationId xmlns:p14="http://schemas.microsoft.com/office/powerpoint/2010/main" val="384048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CB2E-AE3A-4298-B5E3-338322A08C8C}"/>
              </a:ext>
            </a:extLst>
          </p:cNvPr>
          <p:cNvSpPr>
            <a:spLocks noGrp="1"/>
          </p:cNvSpPr>
          <p:nvPr>
            <p:ph type="title"/>
          </p:nvPr>
        </p:nvSpPr>
        <p:spPr/>
        <p:txBody>
          <a:bodyPr/>
          <a:lstStyle/>
          <a:p>
            <a:r>
              <a:rPr lang="en-US" dirty="0"/>
              <a:t>Why ARA?</a:t>
            </a:r>
          </a:p>
        </p:txBody>
      </p:sp>
      <p:pic>
        <p:nvPicPr>
          <p:cNvPr id="4" name="Graphic 3" descr="Money">
            <a:extLst>
              <a:ext uri="{FF2B5EF4-FFF2-40B4-BE49-F238E27FC236}">
                <a16:creationId xmlns:a16="http://schemas.microsoft.com/office/drawing/2014/main" id="{ABE2251E-D923-44BF-BBBB-BDB6489B9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120" y="5463702"/>
            <a:ext cx="763447" cy="763447"/>
          </a:xfrm>
          <a:prstGeom prst="rect">
            <a:avLst/>
          </a:prstGeom>
        </p:spPr>
      </p:pic>
      <p:pic>
        <p:nvPicPr>
          <p:cNvPr id="5" name="Graphic 4" descr="Marketing">
            <a:extLst>
              <a:ext uri="{FF2B5EF4-FFF2-40B4-BE49-F238E27FC236}">
                <a16:creationId xmlns:a16="http://schemas.microsoft.com/office/drawing/2014/main" id="{BC3FE3F4-F840-41D6-9498-AF10F054D6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894" y="1611169"/>
            <a:ext cx="763447" cy="763447"/>
          </a:xfrm>
          <a:prstGeom prst="rect">
            <a:avLst/>
          </a:prstGeom>
        </p:spPr>
      </p:pic>
      <p:pic>
        <p:nvPicPr>
          <p:cNvPr id="6" name="Graphic 5" descr="Target Audience with solid fill">
            <a:extLst>
              <a:ext uri="{FF2B5EF4-FFF2-40B4-BE49-F238E27FC236}">
                <a16:creationId xmlns:a16="http://schemas.microsoft.com/office/drawing/2014/main" id="{107D5B85-893E-4E1F-A224-A4CA4584E1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71643" y="3632455"/>
            <a:ext cx="763447" cy="763447"/>
          </a:xfrm>
          <a:prstGeom prst="rect">
            <a:avLst/>
          </a:prstGeom>
        </p:spPr>
      </p:pic>
      <p:pic>
        <p:nvPicPr>
          <p:cNvPr id="7" name="Graphic 6" descr="Trophy with solid fill">
            <a:extLst>
              <a:ext uri="{FF2B5EF4-FFF2-40B4-BE49-F238E27FC236}">
                <a16:creationId xmlns:a16="http://schemas.microsoft.com/office/drawing/2014/main" id="{21FD1087-ADC4-4CCD-B9D9-685C89355F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51687" y="4539463"/>
            <a:ext cx="763447" cy="763447"/>
          </a:xfrm>
          <a:prstGeom prst="rect">
            <a:avLst/>
          </a:prstGeom>
        </p:spPr>
      </p:pic>
      <p:sp>
        <p:nvSpPr>
          <p:cNvPr id="8" name="TextBox 7">
            <a:extLst>
              <a:ext uri="{FF2B5EF4-FFF2-40B4-BE49-F238E27FC236}">
                <a16:creationId xmlns:a16="http://schemas.microsoft.com/office/drawing/2014/main" id="{B3411B9C-5D7F-4CD5-9B90-1843F2218368}"/>
              </a:ext>
            </a:extLst>
          </p:cNvPr>
          <p:cNvSpPr txBox="1"/>
          <p:nvPr/>
        </p:nvSpPr>
        <p:spPr>
          <a:xfrm>
            <a:off x="1874151" y="1762059"/>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Leverage and magnify your Voice</a:t>
            </a:r>
          </a:p>
        </p:txBody>
      </p:sp>
      <p:sp>
        <p:nvSpPr>
          <p:cNvPr id="9" name="TextBox 8">
            <a:extLst>
              <a:ext uri="{FF2B5EF4-FFF2-40B4-BE49-F238E27FC236}">
                <a16:creationId xmlns:a16="http://schemas.microsoft.com/office/drawing/2014/main" id="{0547F5DE-7E1B-4869-A1E2-57D2D1DD7612}"/>
              </a:ext>
            </a:extLst>
          </p:cNvPr>
          <p:cNvSpPr txBox="1"/>
          <p:nvPr/>
        </p:nvSpPr>
        <p:spPr>
          <a:xfrm>
            <a:off x="1935925" y="3815464"/>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Industry visibility</a:t>
            </a:r>
          </a:p>
        </p:txBody>
      </p:sp>
      <p:sp>
        <p:nvSpPr>
          <p:cNvPr id="10" name="TextBox 9">
            <a:extLst>
              <a:ext uri="{FF2B5EF4-FFF2-40B4-BE49-F238E27FC236}">
                <a16:creationId xmlns:a16="http://schemas.microsoft.com/office/drawing/2014/main" id="{C1ABD4A9-0309-4B7A-8F53-4AF85BEFE05F}"/>
              </a:ext>
            </a:extLst>
          </p:cNvPr>
          <p:cNvSpPr txBox="1"/>
          <p:nvPr/>
        </p:nvSpPr>
        <p:spPr>
          <a:xfrm>
            <a:off x="1935925" y="4706007"/>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Be recognized for achievements</a:t>
            </a:r>
          </a:p>
        </p:txBody>
      </p:sp>
      <p:sp>
        <p:nvSpPr>
          <p:cNvPr id="11" name="TextBox 10">
            <a:extLst>
              <a:ext uri="{FF2B5EF4-FFF2-40B4-BE49-F238E27FC236}">
                <a16:creationId xmlns:a16="http://schemas.microsoft.com/office/drawing/2014/main" id="{5A864123-FB17-4B2C-9D67-122F649E186C}"/>
              </a:ext>
            </a:extLst>
          </p:cNvPr>
          <p:cNvSpPr txBox="1"/>
          <p:nvPr/>
        </p:nvSpPr>
        <p:spPr>
          <a:xfrm>
            <a:off x="1935925" y="5645370"/>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Cost effective extension of staff</a:t>
            </a:r>
          </a:p>
        </p:txBody>
      </p:sp>
      <p:pic>
        <p:nvPicPr>
          <p:cNvPr id="12" name="Graphic 11" descr="Brain in head">
            <a:extLst>
              <a:ext uri="{FF2B5EF4-FFF2-40B4-BE49-F238E27FC236}">
                <a16:creationId xmlns:a16="http://schemas.microsoft.com/office/drawing/2014/main" id="{FDFCF256-7A2F-4027-83B5-9B8879E81A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30511" y="3377294"/>
            <a:ext cx="763447" cy="763447"/>
          </a:xfrm>
          <a:prstGeom prst="rect">
            <a:avLst/>
          </a:prstGeom>
        </p:spPr>
      </p:pic>
      <p:pic>
        <p:nvPicPr>
          <p:cNvPr id="13" name="Graphic 12" descr="Signpost">
            <a:extLst>
              <a:ext uri="{FF2B5EF4-FFF2-40B4-BE49-F238E27FC236}">
                <a16:creationId xmlns:a16="http://schemas.microsoft.com/office/drawing/2014/main" id="{97CF1E1D-99AA-4396-86CB-66AD7FF945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30511" y="2435931"/>
            <a:ext cx="763447" cy="763447"/>
          </a:xfrm>
          <a:prstGeom prst="rect">
            <a:avLst/>
          </a:prstGeom>
        </p:spPr>
      </p:pic>
      <p:pic>
        <p:nvPicPr>
          <p:cNvPr id="14" name="Graphic 13" descr="Captain">
            <a:extLst>
              <a:ext uri="{FF2B5EF4-FFF2-40B4-BE49-F238E27FC236}">
                <a16:creationId xmlns:a16="http://schemas.microsoft.com/office/drawing/2014/main" id="{D50DC4C4-7711-4A2A-AC5F-A869306CC12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30511" y="5506226"/>
            <a:ext cx="763447" cy="763447"/>
          </a:xfrm>
          <a:prstGeom prst="rect">
            <a:avLst/>
          </a:prstGeom>
        </p:spPr>
      </p:pic>
      <p:pic>
        <p:nvPicPr>
          <p:cNvPr id="15" name="Graphic 14" descr="Muscular arm">
            <a:extLst>
              <a:ext uri="{FF2B5EF4-FFF2-40B4-BE49-F238E27FC236}">
                <a16:creationId xmlns:a16="http://schemas.microsoft.com/office/drawing/2014/main" id="{E7A1E81D-3EF5-4FF5-913B-984D496D0F5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28117" y="4487284"/>
            <a:ext cx="763447" cy="763447"/>
          </a:xfrm>
          <a:prstGeom prst="rect">
            <a:avLst/>
          </a:prstGeom>
        </p:spPr>
      </p:pic>
      <p:sp>
        <p:nvSpPr>
          <p:cNvPr id="16" name="TextBox 15">
            <a:extLst>
              <a:ext uri="{FF2B5EF4-FFF2-40B4-BE49-F238E27FC236}">
                <a16:creationId xmlns:a16="http://schemas.microsoft.com/office/drawing/2014/main" id="{3E9C1176-E994-44AA-A4C9-CFDE6E00027B}"/>
              </a:ext>
            </a:extLst>
          </p:cNvPr>
          <p:cNvSpPr txBox="1"/>
          <p:nvPr/>
        </p:nvSpPr>
        <p:spPr>
          <a:xfrm>
            <a:off x="7546160" y="5687894"/>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Leadership opportunities</a:t>
            </a:r>
          </a:p>
        </p:txBody>
      </p:sp>
      <p:sp>
        <p:nvSpPr>
          <p:cNvPr id="17" name="TextBox 16">
            <a:extLst>
              <a:ext uri="{FF2B5EF4-FFF2-40B4-BE49-F238E27FC236}">
                <a16:creationId xmlns:a16="http://schemas.microsoft.com/office/drawing/2014/main" id="{C1F4F088-AF87-4D5B-82E4-B2645F932003}"/>
              </a:ext>
            </a:extLst>
          </p:cNvPr>
          <p:cNvSpPr txBox="1"/>
          <p:nvPr/>
        </p:nvSpPr>
        <p:spPr>
          <a:xfrm>
            <a:off x="7546160" y="2631521"/>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Influence policy outcomes</a:t>
            </a:r>
          </a:p>
        </p:txBody>
      </p:sp>
      <p:sp>
        <p:nvSpPr>
          <p:cNvPr id="18" name="TextBox 17">
            <a:extLst>
              <a:ext uri="{FF2B5EF4-FFF2-40B4-BE49-F238E27FC236}">
                <a16:creationId xmlns:a16="http://schemas.microsoft.com/office/drawing/2014/main" id="{7D07EF91-2084-40D0-8F7C-7DADA88A7984}"/>
              </a:ext>
            </a:extLst>
          </p:cNvPr>
          <p:cNvSpPr txBox="1"/>
          <p:nvPr/>
        </p:nvSpPr>
        <p:spPr>
          <a:xfrm>
            <a:off x="7546160" y="3572884"/>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Expand knowledge network</a:t>
            </a:r>
          </a:p>
        </p:txBody>
      </p:sp>
      <p:sp>
        <p:nvSpPr>
          <p:cNvPr id="19" name="TextBox 18">
            <a:extLst>
              <a:ext uri="{FF2B5EF4-FFF2-40B4-BE49-F238E27FC236}">
                <a16:creationId xmlns:a16="http://schemas.microsoft.com/office/drawing/2014/main" id="{F200318B-E819-4227-8F0D-C2DF89D895CB}"/>
              </a:ext>
            </a:extLst>
          </p:cNvPr>
          <p:cNvSpPr txBox="1"/>
          <p:nvPr/>
        </p:nvSpPr>
        <p:spPr>
          <a:xfrm>
            <a:off x="7502354" y="4552119"/>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Professional development programs</a:t>
            </a:r>
          </a:p>
        </p:txBody>
      </p:sp>
      <p:sp>
        <p:nvSpPr>
          <p:cNvPr id="20" name="TextBox 19">
            <a:extLst>
              <a:ext uri="{FF2B5EF4-FFF2-40B4-BE49-F238E27FC236}">
                <a16:creationId xmlns:a16="http://schemas.microsoft.com/office/drawing/2014/main" id="{360E0356-A45C-431E-A919-93FB63F591DB}"/>
              </a:ext>
            </a:extLst>
          </p:cNvPr>
          <p:cNvSpPr txBox="1"/>
          <p:nvPr/>
        </p:nvSpPr>
        <p:spPr>
          <a:xfrm>
            <a:off x="7546160" y="1718899"/>
            <a:ext cx="4315968" cy="400110"/>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Networking opportunities</a:t>
            </a:r>
          </a:p>
        </p:txBody>
      </p:sp>
      <p:pic>
        <p:nvPicPr>
          <p:cNvPr id="21" name="Graphic 20" descr="Connections">
            <a:extLst>
              <a:ext uri="{FF2B5EF4-FFF2-40B4-BE49-F238E27FC236}">
                <a16:creationId xmlns:a16="http://schemas.microsoft.com/office/drawing/2014/main" id="{2C17DDC4-78E9-4412-BEB6-979F888DB58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28117" y="1523309"/>
            <a:ext cx="763447" cy="763447"/>
          </a:xfrm>
          <a:prstGeom prst="rect">
            <a:avLst/>
          </a:prstGeom>
        </p:spPr>
      </p:pic>
      <p:sp>
        <p:nvSpPr>
          <p:cNvPr id="22" name="TextBox 21">
            <a:extLst>
              <a:ext uri="{FF2B5EF4-FFF2-40B4-BE49-F238E27FC236}">
                <a16:creationId xmlns:a16="http://schemas.microsoft.com/office/drawing/2014/main" id="{AC9528C8-45C3-4BE1-A391-AE3AD0398293}"/>
              </a:ext>
            </a:extLst>
          </p:cNvPr>
          <p:cNvSpPr txBox="1"/>
          <p:nvPr/>
        </p:nvSpPr>
        <p:spPr>
          <a:xfrm>
            <a:off x="1887292" y="2446360"/>
            <a:ext cx="4315968" cy="707886"/>
          </a:xfrm>
          <a:prstGeom prst="rect">
            <a:avLst/>
          </a:prstGeom>
          <a:noFill/>
        </p:spPr>
        <p:txBody>
          <a:bodyPr wrap="square" rtlCol="0">
            <a:spAutoFit/>
          </a:bodyPr>
          <a:lstStyle/>
          <a:p>
            <a:r>
              <a:rPr lang="en-US" sz="2000" b="1" dirty="0">
                <a:latin typeface="Arial Nova Light" panose="020B0304020202020204" pitchFamily="34" charset="0"/>
                <a:cs typeface="Arial" panose="020B0604020202020204" pitchFamily="34" charset="0"/>
              </a:rPr>
              <a:t>Up-to-the-minute updates from Capitol Hill and regulatory agencies</a:t>
            </a:r>
          </a:p>
        </p:txBody>
      </p:sp>
      <p:pic>
        <p:nvPicPr>
          <p:cNvPr id="23" name="Graphic 22" descr="Newspaper with solid fill">
            <a:extLst>
              <a:ext uri="{FF2B5EF4-FFF2-40B4-BE49-F238E27FC236}">
                <a16:creationId xmlns:a16="http://schemas.microsoft.com/office/drawing/2014/main" id="{F43CC65A-7C3D-40BA-99EF-47718848B4E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37974" y="2588145"/>
            <a:ext cx="763447" cy="763447"/>
          </a:xfrm>
          <a:prstGeom prst="rect">
            <a:avLst/>
          </a:prstGeom>
        </p:spPr>
      </p:pic>
    </p:spTree>
    <p:extLst>
      <p:ext uri="{BB962C8B-B14F-4D97-AF65-F5344CB8AC3E}">
        <p14:creationId xmlns:p14="http://schemas.microsoft.com/office/powerpoint/2010/main" val="231144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CEC2-FABC-4A2F-8330-BA5987C904EC}"/>
              </a:ext>
            </a:extLst>
          </p:cNvPr>
          <p:cNvSpPr>
            <a:spLocks noGrp="1"/>
          </p:cNvSpPr>
          <p:nvPr>
            <p:ph type="title"/>
          </p:nvPr>
        </p:nvSpPr>
        <p:spPr/>
        <p:txBody>
          <a:bodyPr/>
          <a:lstStyle/>
          <a:p>
            <a:r>
              <a:rPr lang="en-US" dirty="0"/>
              <a:t>Connect with the Agricultural Retailers Association (ARA)</a:t>
            </a:r>
          </a:p>
        </p:txBody>
      </p:sp>
      <p:sp>
        <p:nvSpPr>
          <p:cNvPr id="3" name="Content Placeholder 2">
            <a:extLst>
              <a:ext uri="{FF2B5EF4-FFF2-40B4-BE49-F238E27FC236}">
                <a16:creationId xmlns:a16="http://schemas.microsoft.com/office/drawing/2014/main" id="{387064B7-D91C-47A4-BB37-8BCD7A260A03}"/>
              </a:ext>
            </a:extLst>
          </p:cNvPr>
          <p:cNvSpPr>
            <a:spLocks noGrp="1"/>
          </p:cNvSpPr>
          <p:nvPr>
            <p:ph idx="1"/>
          </p:nvPr>
        </p:nvSpPr>
        <p:spPr>
          <a:xfrm>
            <a:off x="838200" y="2169057"/>
            <a:ext cx="10515600" cy="2316445"/>
          </a:xfrm>
        </p:spPr>
        <p:txBody>
          <a:bodyPr>
            <a:normAutofit lnSpcReduction="10000"/>
          </a:bodyPr>
          <a:lstStyle/>
          <a:p>
            <a:r>
              <a:rPr lang="en-US" dirty="0"/>
              <a:t>Contact us at </a:t>
            </a:r>
            <a:r>
              <a:rPr lang="en-US" b="1" dirty="0">
                <a:hlinkClick r:id="rId2"/>
              </a:rPr>
              <a:t>info@aradc.org</a:t>
            </a:r>
            <a:r>
              <a:rPr lang="en-US" dirty="0"/>
              <a:t>.</a:t>
            </a:r>
          </a:p>
          <a:p>
            <a:endParaRPr lang="en-US" b="1" dirty="0"/>
          </a:p>
          <a:p>
            <a:r>
              <a:rPr lang="en-US" dirty="0"/>
              <a:t>Go to </a:t>
            </a:r>
            <a:r>
              <a:rPr lang="en-US" b="1" dirty="0">
                <a:hlinkClick r:id="rId3"/>
              </a:rPr>
              <a:t>www.aradc.org</a:t>
            </a:r>
            <a:r>
              <a:rPr lang="en-US" b="1" dirty="0"/>
              <a:t> </a:t>
            </a:r>
            <a:r>
              <a:rPr lang="en-US" dirty="0"/>
              <a:t>to learn more.</a:t>
            </a:r>
          </a:p>
          <a:p>
            <a:endParaRPr lang="en-US" dirty="0"/>
          </a:p>
          <a:p>
            <a:r>
              <a:rPr lang="en-US" dirty="0"/>
              <a:t>Follow us on social media.</a:t>
            </a:r>
          </a:p>
        </p:txBody>
      </p:sp>
      <p:pic>
        <p:nvPicPr>
          <p:cNvPr id="6" name="Picture 5" descr="Icon&#10;&#10;Description automatically generated">
            <a:hlinkClick r:id="rId4"/>
            <a:extLst>
              <a:ext uri="{FF2B5EF4-FFF2-40B4-BE49-F238E27FC236}">
                <a16:creationId xmlns:a16="http://schemas.microsoft.com/office/drawing/2014/main" id="{BE3FCAB3-6F53-4A86-A9FE-7F8CDF7000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8886" y="4823307"/>
            <a:ext cx="1290792" cy="1289903"/>
          </a:xfrm>
          <a:prstGeom prst="rect">
            <a:avLst/>
          </a:prstGeom>
        </p:spPr>
      </p:pic>
      <p:pic>
        <p:nvPicPr>
          <p:cNvPr id="7" name="Content Placeholder 16" descr="Icon&#10;&#10;Description automatically generated">
            <a:hlinkClick r:id="rId6"/>
            <a:extLst>
              <a:ext uri="{FF2B5EF4-FFF2-40B4-BE49-F238E27FC236}">
                <a16:creationId xmlns:a16="http://schemas.microsoft.com/office/drawing/2014/main" id="{579E22C2-0D2E-4DD4-B00A-2951A77546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01877" y="4782282"/>
            <a:ext cx="1355293" cy="1355293"/>
          </a:xfrm>
          <a:prstGeom prst="rect">
            <a:avLst/>
          </a:prstGeom>
        </p:spPr>
      </p:pic>
      <p:pic>
        <p:nvPicPr>
          <p:cNvPr id="8" name="Picture 7" descr="Logo, icon&#10;&#10;Description automatically generated">
            <a:hlinkClick r:id="rId8"/>
            <a:extLst>
              <a:ext uri="{FF2B5EF4-FFF2-40B4-BE49-F238E27FC236}">
                <a16:creationId xmlns:a16="http://schemas.microsoft.com/office/drawing/2014/main" id="{8A09CBD8-F9AA-4CFD-8774-C4C2F32561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4436" y="4729168"/>
            <a:ext cx="1384042" cy="1384042"/>
          </a:xfrm>
          <a:prstGeom prst="rect">
            <a:avLst/>
          </a:prstGeom>
        </p:spPr>
      </p:pic>
      <p:pic>
        <p:nvPicPr>
          <p:cNvPr id="9" name="Picture 8" descr="Logo&#10;&#10;Description automatically generated">
            <a:hlinkClick r:id="rId10"/>
            <a:extLst>
              <a:ext uri="{FF2B5EF4-FFF2-40B4-BE49-F238E27FC236}">
                <a16:creationId xmlns:a16="http://schemas.microsoft.com/office/drawing/2014/main" id="{B1D32945-55F7-4E9A-8502-65EA07BF0A5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6349" y="4641872"/>
            <a:ext cx="1693613" cy="1693613"/>
          </a:xfrm>
          <a:prstGeom prst="rect">
            <a:avLst/>
          </a:prstGeom>
        </p:spPr>
      </p:pic>
      <p:pic>
        <p:nvPicPr>
          <p:cNvPr id="10" name="Picture 9" descr="Logo&#10;&#10;Description automatically generated">
            <a:hlinkClick r:id="rId12"/>
            <a:extLst>
              <a:ext uri="{FF2B5EF4-FFF2-40B4-BE49-F238E27FC236}">
                <a16:creationId xmlns:a16="http://schemas.microsoft.com/office/drawing/2014/main" id="{003B316D-0819-43AA-B19E-1B135C73C82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50086" y="4824357"/>
            <a:ext cx="1328642" cy="1328642"/>
          </a:xfrm>
          <a:prstGeom prst="rect">
            <a:avLst/>
          </a:prstGeom>
        </p:spPr>
      </p:pic>
      <p:sp>
        <p:nvSpPr>
          <p:cNvPr id="11" name="Content Placeholder 2">
            <a:extLst>
              <a:ext uri="{FF2B5EF4-FFF2-40B4-BE49-F238E27FC236}">
                <a16:creationId xmlns:a16="http://schemas.microsoft.com/office/drawing/2014/main" id="{C1891966-4DFA-4989-9093-780259D8F35E}"/>
              </a:ext>
            </a:extLst>
          </p:cNvPr>
          <p:cNvSpPr txBox="1">
            <a:spLocks/>
          </p:cNvSpPr>
          <p:nvPr/>
        </p:nvSpPr>
        <p:spPr>
          <a:xfrm>
            <a:off x="3752337" y="6409990"/>
            <a:ext cx="10515600" cy="601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rPr>
              <a:t>4201 Wilson Blvd. Suite 700 Arlington, VA 22203            T 202.457.0825</a:t>
            </a:r>
          </a:p>
        </p:txBody>
      </p:sp>
      <p:sp>
        <p:nvSpPr>
          <p:cNvPr id="12" name="Oval 11">
            <a:extLst>
              <a:ext uri="{FF2B5EF4-FFF2-40B4-BE49-F238E27FC236}">
                <a16:creationId xmlns:a16="http://schemas.microsoft.com/office/drawing/2014/main" id="{C4B49F07-23C5-4131-8CB4-9E76B4D5DA0C}"/>
              </a:ext>
            </a:extLst>
          </p:cNvPr>
          <p:cNvSpPr/>
          <p:nvPr/>
        </p:nvSpPr>
        <p:spPr>
          <a:xfrm>
            <a:off x="8340000" y="6460964"/>
            <a:ext cx="174616" cy="1746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44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8A331-A0EB-C6E9-BC62-5793FEED43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0316" y="165592"/>
            <a:ext cx="9798148" cy="6153336"/>
          </a:xfrm>
          <a:prstGeom prst="rect">
            <a:avLst/>
          </a:prstGeom>
        </p:spPr>
      </p:pic>
    </p:spTree>
    <p:extLst>
      <p:ext uri="{BB962C8B-B14F-4D97-AF65-F5344CB8AC3E}">
        <p14:creationId xmlns:p14="http://schemas.microsoft.com/office/powerpoint/2010/main" val="29652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817961-667F-6018-313F-C22A2F281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1306" y="0"/>
            <a:ext cx="4869387" cy="6316394"/>
          </a:xfrm>
          <a:prstGeom prst="rect">
            <a:avLst/>
          </a:prstGeom>
        </p:spPr>
      </p:pic>
    </p:spTree>
    <p:extLst>
      <p:ext uri="{BB962C8B-B14F-4D97-AF65-F5344CB8AC3E}">
        <p14:creationId xmlns:p14="http://schemas.microsoft.com/office/powerpoint/2010/main" val="19340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F31475-87AF-49B5-BA25-1EF528E6B9B1}"/>
              </a:ext>
            </a:extLst>
          </p:cNvPr>
          <p:cNvSpPr>
            <a:spLocks noGrp="1"/>
          </p:cNvSpPr>
          <p:nvPr>
            <p:ph type="title"/>
          </p:nvPr>
        </p:nvSpPr>
        <p:spPr>
          <a:xfrm>
            <a:off x="838200" y="365125"/>
            <a:ext cx="10515600" cy="1325563"/>
          </a:xfrm>
        </p:spPr>
        <p:txBody>
          <a:bodyPr anchor="ctr">
            <a:normAutofit/>
          </a:bodyPr>
          <a:lstStyle/>
          <a:p>
            <a:pPr algn="ctr"/>
            <a:r>
              <a:rPr lang="en-US" dirty="0"/>
              <a:t>If you’re not at the table, </a:t>
            </a:r>
            <a:br>
              <a:rPr lang="en-US" dirty="0"/>
            </a:br>
            <a:r>
              <a:rPr lang="en-US" dirty="0"/>
              <a:t>you’re on the menu.</a:t>
            </a:r>
          </a:p>
        </p:txBody>
      </p:sp>
      <p:pic>
        <p:nvPicPr>
          <p:cNvPr id="2" name="Picture 1">
            <a:extLst>
              <a:ext uri="{FF2B5EF4-FFF2-40B4-BE49-F238E27FC236}">
                <a16:creationId xmlns:a16="http://schemas.microsoft.com/office/drawing/2014/main" id="{4AC4E3F7-D529-7ADF-0DC2-A3D9F2481BE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93520" y="1933625"/>
            <a:ext cx="9204960" cy="3808997"/>
          </a:xfrm>
          <a:prstGeom prst="rect">
            <a:avLst/>
          </a:prstGeom>
          <a:noFill/>
          <a:effectLst>
            <a:softEdge rad="368300"/>
          </a:effectLst>
        </p:spPr>
      </p:pic>
    </p:spTree>
    <p:extLst>
      <p:ext uri="{BB962C8B-B14F-4D97-AF65-F5344CB8AC3E}">
        <p14:creationId xmlns:p14="http://schemas.microsoft.com/office/powerpoint/2010/main" val="58644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6E24-B98F-7E6B-1177-DF46C2D62459}"/>
              </a:ext>
            </a:extLst>
          </p:cNvPr>
          <p:cNvSpPr>
            <a:spLocks noGrp="1"/>
          </p:cNvSpPr>
          <p:nvPr>
            <p:ph type="title"/>
          </p:nvPr>
        </p:nvSpPr>
        <p:spPr>
          <a:xfrm>
            <a:off x="838200" y="81281"/>
            <a:ext cx="10515600" cy="1320509"/>
          </a:xfrm>
        </p:spPr>
        <p:txBody>
          <a:bodyPr/>
          <a:lstStyle/>
          <a:p>
            <a:r>
              <a:rPr lang="en-US" dirty="0"/>
              <a:t>What is going on in DC?</a:t>
            </a:r>
          </a:p>
        </p:txBody>
      </p:sp>
      <p:sp>
        <p:nvSpPr>
          <p:cNvPr id="3" name="Content Placeholder 2">
            <a:extLst>
              <a:ext uri="{FF2B5EF4-FFF2-40B4-BE49-F238E27FC236}">
                <a16:creationId xmlns:a16="http://schemas.microsoft.com/office/drawing/2014/main" id="{A4AE5C21-1889-3143-B834-2B0319643604}"/>
              </a:ext>
            </a:extLst>
          </p:cNvPr>
          <p:cNvSpPr>
            <a:spLocks noGrp="1"/>
          </p:cNvSpPr>
          <p:nvPr>
            <p:ph sz="half" idx="1"/>
          </p:nvPr>
        </p:nvSpPr>
        <p:spPr>
          <a:xfrm>
            <a:off x="914399" y="1401789"/>
            <a:ext cx="6001657" cy="4969981"/>
          </a:xfrm>
        </p:spPr>
        <p:txBody>
          <a:bodyPr>
            <a:normAutofit fontScale="62500" lnSpcReduction="20000"/>
          </a:bodyPr>
          <a:lstStyle/>
          <a:p>
            <a:r>
              <a:rPr lang="en-US" sz="5800" dirty="0">
                <a:latin typeface="Aptos" panose="020B0004020202020204" pitchFamily="34" charset="0"/>
              </a:rPr>
              <a:t>One Big Beautiful Bill</a:t>
            </a:r>
          </a:p>
          <a:p>
            <a:r>
              <a:rPr lang="en-US" sz="5800" dirty="0">
                <a:latin typeface="Aptos" panose="020B0004020202020204" pitchFamily="34" charset="0"/>
              </a:rPr>
              <a:t>Farm Bill</a:t>
            </a:r>
          </a:p>
          <a:p>
            <a:r>
              <a:rPr lang="en-US" sz="5800" dirty="0">
                <a:latin typeface="Aptos" panose="020B0004020202020204" pitchFamily="34" charset="0"/>
              </a:rPr>
              <a:t>National Farm Security Action Plan</a:t>
            </a:r>
          </a:p>
          <a:p>
            <a:r>
              <a:rPr lang="en-US" sz="5800" dirty="0">
                <a:latin typeface="Aptos" panose="020B0004020202020204" pitchFamily="34" charset="0"/>
              </a:rPr>
              <a:t>MAHA Commission Report</a:t>
            </a:r>
          </a:p>
          <a:p>
            <a:r>
              <a:rPr lang="en-US" sz="5800" dirty="0">
                <a:latin typeface="Aptos" panose="020B0004020202020204" pitchFamily="34" charset="0"/>
              </a:rPr>
              <a:t>Transportation Issues</a:t>
            </a:r>
          </a:p>
          <a:p>
            <a:r>
              <a:rPr lang="en-US" sz="5800" dirty="0">
                <a:latin typeface="Aptos" panose="020B0004020202020204" pitchFamily="34" charset="0"/>
              </a:rPr>
              <a:t>EPA ESA Pesticide Mitigation Measures</a:t>
            </a:r>
          </a:p>
          <a:p>
            <a:pPr marL="0" indent="0">
              <a:buNone/>
            </a:pPr>
            <a:br>
              <a:rPr lang="en-US" sz="3600" dirty="0"/>
            </a:br>
            <a:endParaRPr lang="en-US" sz="3600" dirty="0"/>
          </a:p>
          <a:p>
            <a:endParaRPr lang="en-US" dirty="0"/>
          </a:p>
        </p:txBody>
      </p:sp>
      <p:pic>
        <p:nvPicPr>
          <p:cNvPr id="4" name="Picture 3" descr="Create an image of the US Capitol building with agricultural elements. Include images of crops, farming equipment, and rural landscapes integrated into the scene. Use a professional and clean style, with a focus on the connection between federal policy and agriculture. Incorporate colors that represent agriculture, such as green and brown, and ensure the overall mood is optimistic and forward-looking.">
            <a:extLst>
              <a:ext uri="{FF2B5EF4-FFF2-40B4-BE49-F238E27FC236}">
                <a16:creationId xmlns:a16="http://schemas.microsoft.com/office/drawing/2014/main" id="{BD6E7CF9-04D2-9D85-E778-15D3087875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3628" y="1401789"/>
            <a:ext cx="3537858" cy="3537858"/>
          </a:xfrm>
          <a:prstGeom prst="rect">
            <a:avLst/>
          </a:prstGeom>
          <a:noFill/>
          <a:effectLst>
            <a:softEdge rad="88900"/>
          </a:effectLst>
        </p:spPr>
      </p:pic>
    </p:spTree>
    <p:extLst>
      <p:ext uri="{BB962C8B-B14F-4D97-AF65-F5344CB8AC3E}">
        <p14:creationId xmlns:p14="http://schemas.microsoft.com/office/powerpoint/2010/main" val="176227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B1EF-3B58-E003-4D03-EAB85F870279}"/>
              </a:ext>
            </a:extLst>
          </p:cNvPr>
          <p:cNvSpPr>
            <a:spLocks noGrp="1"/>
          </p:cNvSpPr>
          <p:nvPr>
            <p:ph type="title"/>
          </p:nvPr>
        </p:nvSpPr>
        <p:spPr/>
        <p:txBody>
          <a:bodyPr>
            <a:normAutofit fontScale="90000"/>
          </a:bodyPr>
          <a:lstStyle/>
          <a:p>
            <a:r>
              <a:rPr lang="en-US" b="1" dirty="0"/>
              <a:t>These tax provisions directly support ag retail operators by:</a:t>
            </a:r>
            <a:br>
              <a:rPr lang="en-US" dirty="0"/>
            </a:br>
            <a:endParaRPr lang="en-US" dirty="0"/>
          </a:p>
        </p:txBody>
      </p:sp>
      <p:sp>
        <p:nvSpPr>
          <p:cNvPr id="3" name="Content Placeholder 2">
            <a:extLst>
              <a:ext uri="{FF2B5EF4-FFF2-40B4-BE49-F238E27FC236}">
                <a16:creationId xmlns:a16="http://schemas.microsoft.com/office/drawing/2014/main" id="{F0BC7256-E203-AA2F-4B78-270BC98D430E}"/>
              </a:ext>
            </a:extLst>
          </p:cNvPr>
          <p:cNvSpPr>
            <a:spLocks noGrp="1"/>
          </p:cNvSpPr>
          <p:nvPr>
            <p:ph sz="half" idx="1"/>
          </p:nvPr>
        </p:nvSpPr>
        <p:spPr>
          <a:xfrm>
            <a:off x="838200" y="1625600"/>
            <a:ext cx="5181600" cy="4551363"/>
          </a:xfrm>
        </p:spPr>
        <p:txBody>
          <a:bodyPr/>
          <a:lstStyle/>
          <a:p>
            <a:pPr lvl="0"/>
            <a:r>
              <a:rPr lang="en-US" dirty="0">
                <a:latin typeface="Aptos" panose="020B0004020202020204" pitchFamily="34" charset="0"/>
              </a:rPr>
              <a:t>Reducing tax burden on small- and mid-sized businesses.</a:t>
            </a:r>
          </a:p>
          <a:p>
            <a:pPr lvl="0"/>
            <a:r>
              <a:rPr lang="en-US" dirty="0">
                <a:latin typeface="Aptos" panose="020B0004020202020204" pitchFamily="34" charset="0"/>
              </a:rPr>
              <a:t>Encouraging investments in equipment, new facilities, and technology.</a:t>
            </a:r>
          </a:p>
          <a:p>
            <a:pPr lvl="0"/>
            <a:r>
              <a:rPr lang="en-US" dirty="0">
                <a:latin typeface="Aptos" panose="020B0004020202020204" pitchFamily="34" charset="0"/>
              </a:rPr>
              <a:t>Helping transition family-owned operations smoothly to the next generation.</a:t>
            </a:r>
          </a:p>
          <a:p>
            <a:pPr lvl="0"/>
            <a:r>
              <a:rPr lang="en-US" dirty="0">
                <a:latin typeface="Aptos" panose="020B0004020202020204" pitchFamily="34" charset="0"/>
              </a:rPr>
              <a:t>Supporting involvement in growing markets like biofuels</a:t>
            </a:r>
          </a:p>
          <a:p>
            <a:endParaRPr lang="en-US" dirty="0"/>
          </a:p>
        </p:txBody>
      </p:sp>
      <p:pic>
        <p:nvPicPr>
          <p:cNvPr id="5" name="Content Placeholder 4" descr="Money in Politics &amp; Elections - Democracy &amp; Donations in Elections">
            <a:extLst>
              <a:ext uri="{FF2B5EF4-FFF2-40B4-BE49-F238E27FC236}">
                <a16:creationId xmlns:a16="http://schemas.microsoft.com/office/drawing/2014/main" id="{E1B82564-30CB-5D8F-1CD5-4D252D9D4CC4}"/>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418943" y="1625600"/>
            <a:ext cx="5181600" cy="3451026"/>
          </a:xfrm>
          <a:prstGeom prst="rect">
            <a:avLst/>
          </a:prstGeom>
          <a:noFill/>
          <a:effectLst>
            <a:softEdge rad="203200"/>
          </a:effectLst>
        </p:spPr>
      </p:pic>
    </p:spTree>
    <p:extLst>
      <p:ext uri="{BB962C8B-B14F-4D97-AF65-F5344CB8AC3E}">
        <p14:creationId xmlns:p14="http://schemas.microsoft.com/office/powerpoint/2010/main" val="366564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6F6129E-BC09-CF55-0EB6-A24107FD0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AE6CB-C631-37E4-B3F0-EA4159E67F30}"/>
              </a:ext>
            </a:extLst>
          </p:cNvPr>
          <p:cNvSpPr>
            <a:spLocks noGrp="1"/>
          </p:cNvSpPr>
          <p:nvPr>
            <p:ph type="title"/>
          </p:nvPr>
        </p:nvSpPr>
        <p:spPr>
          <a:xfrm>
            <a:off x="838201" y="171298"/>
            <a:ext cx="10515600" cy="912204"/>
          </a:xfrm>
        </p:spPr>
        <p:txBody>
          <a:bodyPr/>
          <a:lstStyle/>
          <a:p>
            <a:r>
              <a:rPr lang="en-US" dirty="0"/>
              <a:t>One Big Beautiful Bill – Tax Provisions</a:t>
            </a:r>
          </a:p>
        </p:txBody>
      </p:sp>
      <p:sp>
        <p:nvSpPr>
          <p:cNvPr id="3" name="Content Placeholder 2">
            <a:extLst>
              <a:ext uri="{FF2B5EF4-FFF2-40B4-BE49-F238E27FC236}">
                <a16:creationId xmlns:a16="http://schemas.microsoft.com/office/drawing/2014/main" id="{1C9F26F6-1644-39BF-3BB9-707C4F6D82E8}"/>
              </a:ext>
            </a:extLst>
          </p:cNvPr>
          <p:cNvSpPr>
            <a:spLocks noGrp="1"/>
          </p:cNvSpPr>
          <p:nvPr>
            <p:ph sz="half" idx="1"/>
          </p:nvPr>
        </p:nvSpPr>
        <p:spPr>
          <a:xfrm>
            <a:off x="838199" y="983293"/>
            <a:ext cx="9846501" cy="5404981"/>
          </a:xfrm>
        </p:spPr>
        <p:txBody>
          <a:bodyPr>
            <a:normAutofit fontScale="62500" lnSpcReduction="20000"/>
          </a:bodyPr>
          <a:lstStyle/>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Other ARA tax priorities included in the OBBB:</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Stepped-Up Basis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Preserved in full.</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Heirs can continue to inherit assets at fair market value, avoiding capital gains on appreciated value prior to inheritance.</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This protects family-owned farms, ag retailers, and small businesses from facing immediate tax burdens on inherited land or equipment.</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Like-Kind Exchanges (1031)</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Fully preserved for real property.</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Landowners and businesses can still defer capital gains taxes when swapping land or other qualifying real estate for similar property.</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Critical for farm transitions, infrastructure reinvestment, and land consolidation.</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b="1" dirty="0">
                <a:effectLst/>
                <a:latin typeface="Aptos" panose="020B0004020202020204" pitchFamily="34" charset="0"/>
                <a:ea typeface="Aptos" panose="020B0004020202020204" pitchFamily="34" charset="0"/>
                <a:cs typeface="Aptos" panose="020B0004020202020204" pitchFamily="34" charset="0"/>
              </a:rPr>
              <a:t>20% Long-Term Capital Gains Rate</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Remains unchanged.</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The top capital gains tax rate for long-term investments remains at 20%, plus the 3.8% net investment income tax (for higher earners).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This maintains a favorable environment for investment in farmland, facilities, and business assets.</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520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527C-D761-6473-44F0-87983EF0D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301A4-9A48-D2ED-C25E-F141FE498FED}"/>
              </a:ext>
            </a:extLst>
          </p:cNvPr>
          <p:cNvSpPr>
            <a:spLocks noGrp="1"/>
          </p:cNvSpPr>
          <p:nvPr>
            <p:ph type="title"/>
          </p:nvPr>
        </p:nvSpPr>
        <p:spPr>
          <a:xfrm>
            <a:off x="838201" y="171297"/>
            <a:ext cx="10515600" cy="1325563"/>
          </a:xfrm>
        </p:spPr>
        <p:txBody>
          <a:bodyPr/>
          <a:lstStyle/>
          <a:p>
            <a:r>
              <a:rPr lang="en-US" dirty="0"/>
              <a:t>One Big Beautiful Bill – Farm Bill Provisions</a:t>
            </a:r>
          </a:p>
        </p:txBody>
      </p:sp>
      <p:sp>
        <p:nvSpPr>
          <p:cNvPr id="3" name="Content Placeholder 2">
            <a:extLst>
              <a:ext uri="{FF2B5EF4-FFF2-40B4-BE49-F238E27FC236}">
                <a16:creationId xmlns:a16="http://schemas.microsoft.com/office/drawing/2014/main" id="{F79273BF-4924-F639-2024-114AA8402BE8}"/>
              </a:ext>
            </a:extLst>
          </p:cNvPr>
          <p:cNvSpPr>
            <a:spLocks noGrp="1"/>
          </p:cNvSpPr>
          <p:nvPr>
            <p:ph sz="half" idx="1"/>
          </p:nvPr>
        </p:nvSpPr>
        <p:spPr>
          <a:xfrm>
            <a:off x="838199" y="1496860"/>
            <a:ext cx="9846501" cy="4680103"/>
          </a:xfrm>
        </p:spPr>
        <p:txBody>
          <a:bodyPr>
            <a:normAutofit fontScale="92500"/>
          </a:bodyPr>
          <a:lstStyle/>
          <a:p>
            <a:pPr marL="0" marR="0">
              <a:buNone/>
            </a:pPr>
            <a:r>
              <a:rPr lang="en-US" sz="2600" b="1" dirty="0">
                <a:effectLst/>
                <a:latin typeface="Aptos" panose="020B0004020202020204" pitchFamily="34" charset="0"/>
                <a:ea typeface="Aptos" panose="020B0004020202020204" pitchFamily="34" charset="0"/>
                <a:cs typeface="Aptos" panose="020B0004020202020204" pitchFamily="34" charset="0"/>
              </a:rPr>
              <a:t>Commodity Price Supports &amp; Safety Net</a:t>
            </a:r>
            <a:endParaRPr lang="en-US" sz="2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600" b="1" dirty="0">
                <a:effectLst/>
                <a:latin typeface="Aptos" panose="020B0004020202020204" pitchFamily="34" charset="0"/>
                <a:ea typeface="Times New Roman" panose="02020603050405020304" pitchFamily="18" charset="0"/>
                <a:cs typeface="Aptos" panose="020B0004020202020204" pitchFamily="34" charset="0"/>
              </a:rPr>
              <a:t>Extension of core programs</a:t>
            </a:r>
            <a:r>
              <a:rPr lang="en-US" sz="2600" dirty="0">
                <a:effectLst/>
                <a:latin typeface="Aptos" panose="020B0004020202020204" pitchFamily="34" charset="0"/>
                <a:ea typeface="Times New Roman" panose="02020603050405020304" pitchFamily="18" charset="0"/>
                <a:cs typeface="Aptos" panose="020B0004020202020204" pitchFamily="34" charset="0"/>
              </a:rPr>
              <a:t> — PLC, ARC, marketing assistance loans, and Dairy Margin Coverage extended through 2031, preventing lapse into outdated permanent law</a:t>
            </a:r>
            <a:endParaRPr lang="en-US" sz="2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600" b="1" dirty="0">
                <a:effectLst/>
                <a:latin typeface="Aptos" panose="020B0004020202020204" pitchFamily="34" charset="0"/>
                <a:ea typeface="Times New Roman" panose="02020603050405020304" pitchFamily="18" charset="0"/>
                <a:cs typeface="Aptos" panose="020B0004020202020204" pitchFamily="34" charset="0"/>
              </a:rPr>
              <a:t>Higher reference prices</a:t>
            </a:r>
            <a:r>
              <a:rPr lang="en-US" sz="2600" dirty="0">
                <a:effectLst/>
                <a:latin typeface="Aptos" panose="020B0004020202020204" pitchFamily="34" charset="0"/>
                <a:ea typeface="Times New Roman" panose="02020603050405020304" pitchFamily="18" charset="0"/>
                <a:cs typeface="Aptos" panose="020B0004020202020204" pitchFamily="34" charset="0"/>
              </a:rPr>
              <a:t> — boosted by approximately 11–21%, with an automatic escalator of +0.5% per year (capped at 113–115%)</a:t>
            </a:r>
            <a:endParaRPr lang="en-US" sz="2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600" b="1" dirty="0">
                <a:effectLst/>
                <a:latin typeface="Aptos" panose="020B0004020202020204" pitchFamily="34" charset="0"/>
                <a:ea typeface="Times New Roman" panose="02020603050405020304" pitchFamily="18" charset="0"/>
                <a:cs typeface="Aptos" panose="020B0004020202020204" pitchFamily="34" charset="0"/>
              </a:rPr>
              <a:t>ARC modifications</a:t>
            </a:r>
            <a:r>
              <a:rPr lang="en-US" sz="2600" dirty="0">
                <a:effectLst/>
                <a:latin typeface="Aptos" panose="020B0004020202020204" pitchFamily="34" charset="0"/>
                <a:ea typeface="Times New Roman" panose="02020603050405020304" pitchFamily="18" charset="0"/>
                <a:cs typeface="Aptos" panose="020B0004020202020204" pitchFamily="34" charset="0"/>
              </a:rPr>
              <a:t> — increased benchmark revenue cap and higher coverage (85→90%), inclusion of 12.5% benchmark in payments</a:t>
            </a:r>
            <a:endParaRPr lang="en-US" sz="2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600" b="1" dirty="0">
                <a:effectLst/>
                <a:latin typeface="Aptos" panose="020B0004020202020204" pitchFamily="34" charset="0"/>
                <a:ea typeface="Times New Roman" panose="02020603050405020304" pitchFamily="18" charset="0"/>
                <a:cs typeface="Aptos" panose="020B0004020202020204" pitchFamily="34" charset="0"/>
              </a:rPr>
              <a:t>Dairy Margin Coverage improvements</a:t>
            </a:r>
            <a:r>
              <a:rPr lang="en-US" sz="2600" dirty="0">
                <a:effectLst/>
                <a:latin typeface="Aptos" panose="020B0004020202020204" pitchFamily="34" charset="0"/>
                <a:ea typeface="Times New Roman" panose="02020603050405020304" pitchFamily="18" charset="0"/>
                <a:cs typeface="Aptos" panose="020B0004020202020204" pitchFamily="34" charset="0"/>
              </a:rPr>
              <a:t> — coverage limit raised to 6 million </a:t>
            </a:r>
            <a:r>
              <a:rPr lang="en-US" sz="2600" dirty="0" err="1">
                <a:effectLst/>
                <a:latin typeface="Aptos" panose="020B0004020202020204" pitchFamily="34" charset="0"/>
                <a:ea typeface="Times New Roman" panose="02020603050405020304" pitchFamily="18" charset="0"/>
                <a:cs typeface="Aptos" panose="020B0004020202020204" pitchFamily="34" charset="0"/>
              </a:rPr>
              <a:t>lbs</a:t>
            </a:r>
            <a:r>
              <a:rPr lang="en-US" sz="2600" dirty="0">
                <a:effectLst/>
                <a:latin typeface="Aptos" panose="020B0004020202020204" pitchFamily="34" charset="0"/>
                <a:ea typeface="Times New Roman" panose="02020603050405020304" pitchFamily="18" charset="0"/>
                <a:cs typeface="Aptos" panose="020B0004020202020204" pitchFamily="34" charset="0"/>
              </a:rPr>
              <a:t>, plus a one-time 25% premium discount for 2026–2031</a:t>
            </a:r>
            <a:endParaRPr lang="en-US" sz="26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864924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ARA PPT Template" id="{B0CF5603-F17A-441D-A92E-4840EAC0275F}" vid="{16741A47-1AFA-463C-9244-5EF94B9F2C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3D0DED412C6443BBBC0AB55D25743E" ma:contentTypeVersion="18" ma:contentTypeDescription="Create a new document." ma:contentTypeScope="" ma:versionID="5cc4d021093898195a70df62c679d1d5">
  <xsd:schema xmlns:xsd="http://www.w3.org/2001/XMLSchema" xmlns:xs="http://www.w3.org/2001/XMLSchema" xmlns:p="http://schemas.microsoft.com/office/2006/metadata/properties" xmlns:ns2="a182f6d4-b036-4d59-8130-cc931522fa71" xmlns:ns3="03e9a789-2531-4c41-b8c3-a918ffe676da" targetNamespace="http://schemas.microsoft.com/office/2006/metadata/properties" ma:root="true" ma:fieldsID="975d3bf352cd3e2e5e2d125e57a67c73" ns2:_="" ns3:_="">
    <xsd:import namespace="a182f6d4-b036-4d59-8130-cc931522fa71"/>
    <xsd:import namespace="03e9a789-2531-4c41-b8c3-a918ffe676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2f6d4-b036-4d59-8130-cc931522f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2ba6d14-ebaa-4767-9994-d45627fc09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9a789-2531-4c41-b8c3-a918ffe676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ed727f9-ecbc-470b-be2f-8052c472f2f8}" ma:internalName="TaxCatchAll" ma:showField="CatchAllData" ma:web="03e9a789-2531-4c41-b8c3-a918ffe676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82f6d4-b036-4d59-8130-cc931522fa71">
      <Terms xmlns="http://schemas.microsoft.com/office/infopath/2007/PartnerControls"/>
    </lcf76f155ced4ddcb4097134ff3c332f>
    <TaxCatchAll xmlns="03e9a789-2531-4c41-b8c3-a918ffe676da" xsi:nil="true"/>
    <SharedWithUsers xmlns="03e9a789-2531-4c41-b8c3-a918ffe676d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F97CE-C627-4D62-8A66-5A3F83281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2f6d4-b036-4d59-8130-cc931522fa71"/>
    <ds:schemaRef ds:uri="03e9a789-2531-4c41-b8c3-a918ffe67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0F52C-D19C-4D18-995B-5D680291A7EC}">
  <ds:schemaRefs>
    <ds:schemaRef ds:uri="http://schemas.microsoft.com/office/2006/metadata/properties"/>
    <ds:schemaRef ds:uri="http://schemas.microsoft.com/office/infopath/2007/PartnerControls"/>
    <ds:schemaRef ds:uri="a182f6d4-b036-4d59-8130-cc931522fa71"/>
    <ds:schemaRef ds:uri="03e9a789-2531-4c41-b8c3-a918ffe676da"/>
  </ds:schemaRefs>
</ds:datastoreItem>
</file>

<file path=customXml/itemProps3.xml><?xml version="1.0" encoding="utf-8"?>
<ds:datastoreItem xmlns:ds="http://schemas.openxmlformats.org/officeDocument/2006/customXml" ds:itemID="{CCD0809A-10F6-4C99-A90C-E7B23C0CAE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ARA PPT Template</Template>
  <TotalTime>317</TotalTime>
  <Words>1225</Words>
  <Application>Microsoft Office PowerPoint</Application>
  <PresentationFormat>Widescreen</PresentationFormat>
  <Paragraphs>106</Paragraphs>
  <Slides>21</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Arial Narrow</vt:lpstr>
      <vt:lpstr>Arial Nova Light</vt:lpstr>
      <vt:lpstr>Calibri</vt:lpstr>
      <vt:lpstr>Symbol</vt:lpstr>
      <vt:lpstr>Office Theme</vt:lpstr>
      <vt:lpstr>ICAA  Board  Meeting</vt:lpstr>
      <vt:lpstr>Mission Statement</vt:lpstr>
      <vt:lpstr>PowerPoint Presentation</vt:lpstr>
      <vt:lpstr>PowerPoint Presentation</vt:lpstr>
      <vt:lpstr>If you’re not at the table,  you’re on the menu.</vt:lpstr>
      <vt:lpstr>What is going on in DC?</vt:lpstr>
      <vt:lpstr>These tax provisions directly support ag retail operators by: </vt:lpstr>
      <vt:lpstr>One Big Beautiful Bill – Tax Provisions</vt:lpstr>
      <vt:lpstr>One Big Beautiful Bill – Farm Bill Provisions</vt:lpstr>
      <vt:lpstr>One Big Beautiful Bill – Farm Bill Provisions</vt:lpstr>
      <vt:lpstr>One Big Beautiful Bill – Farm Bill Provisions</vt:lpstr>
      <vt:lpstr>Rescissions Package</vt:lpstr>
      <vt:lpstr>National Farm Security Action Plan</vt:lpstr>
      <vt:lpstr>Make America Healthy Again (MAHA) Commission Report</vt:lpstr>
      <vt:lpstr>MAHA Report Makeup</vt:lpstr>
      <vt:lpstr>MAHA Commission Report: Consequences for Public Perception </vt:lpstr>
      <vt:lpstr>PowerPoint Presentation</vt:lpstr>
      <vt:lpstr>PowerPoint Presentation</vt:lpstr>
      <vt:lpstr>PowerPoint Presentation</vt:lpstr>
      <vt:lpstr>Why ARA?</vt:lpstr>
      <vt:lpstr>Connect with the Agricultural Retailers Association (ARA)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Mississippi Agricultural Industry Council Annual Convention</dc:title>
  <dc:creator>Richard Gupton</dc:creator>
  <cp:lastModifiedBy>Sara Uttech</cp:lastModifiedBy>
  <cp:revision>7</cp:revision>
  <dcterms:created xsi:type="dcterms:W3CDTF">2025-07-14T18:23:12Z</dcterms:created>
  <dcterms:modified xsi:type="dcterms:W3CDTF">2025-09-10T20:40:15Z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0x010100C33D0DED412C6443BBBC0AB55D25743E</vt:lpwstr>
  </property>
  <property fmtid="{D5CDD505-2E9C-101B-9397-08002B2CF9AE}" pid="3" name="Order">
    <vt:r8>68400</vt:r8>
  </property>
  <property fmtid="{D5CDD505-2E9C-101B-9397-08002B2CF9AE}" pid="4" name="MediaServiceImageTags">
    <vt:lpwstr/>
  </property>
</Properties>
</file>