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Balsamiq Sans" panose="020B0604020202020204" charset="0"/>
      <p:regular r:id="rId20"/>
    </p:embeddedFont>
    <p:embeddedFont>
      <p:font typeface="Balsamiq Sans Bold" panose="020B0604020202020204" charset="0"/>
      <p:regular r:id="rId21"/>
    </p:embeddedFont>
    <p:embeddedFont>
      <p:font typeface="Canva Sans" panose="020B0604020202020204" charset="0"/>
      <p:regular r:id="rId22"/>
    </p:embeddedFont>
    <p:embeddedFont>
      <p:font typeface="Canva Sans Bold" panose="020B0604020202020204" charset="0"/>
      <p:regular r:id="rId23"/>
    </p:embeddedFont>
    <p:embeddedFont>
      <p:font typeface="Funtastic"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45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10.09.2025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year of canadian experience</a:t>
            </a:r>
          </a:p>
          <a:p>
            <a:r>
              <a:rPr lang="en-US"/>
              <a:t>application fee</a:t>
            </a:r>
          </a:p>
          <a:p>
            <a:r>
              <a:rPr lang="en-US"/>
              <a:t>mentorship certification</a:t>
            </a:r>
          </a:p>
          <a:p>
            <a:r>
              <a:rPr lang="en-US"/>
              <a:t>jursiprudence and ethics</a:t>
            </a:r>
          </a:p>
          <a:p>
            <a:r>
              <a:rPr lang="en-US"/>
              <a:t>AGM</a:t>
            </a:r>
          </a:p>
          <a:p>
            <a:r>
              <a:rPr lang="en-US"/>
              <a:t>provide transcript</a:t>
            </a:r>
          </a:p>
          <a:p>
            <a:endParaRPr lang="en-US"/>
          </a:p>
          <a:p>
            <a:r>
              <a:rPr lang="en-US"/>
              <a:t>vs</a:t>
            </a:r>
          </a:p>
          <a:p>
            <a:r>
              <a:rPr lang="en-US"/>
              <a:t>2 years-  4 years crop advising experience</a:t>
            </a:r>
          </a:p>
          <a:p>
            <a:r>
              <a:rPr lang="en-US"/>
              <a:t>provide transcript</a:t>
            </a:r>
          </a:p>
          <a:p>
            <a:r>
              <a:rPr lang="en-US"/>
              <a:t>exam fees</a:t>
            </a:r>
          </a:p>
          <a:p>
            <a:r>
              <a:rPr lang="en-US"/>
              <a:t>registration fee</a:t>
            </a:r>
          </a:p>
          <a:p>
            <a:r>
              <a:rPr lang="en-US"/>
              <a:t>letter from employer</a:t>
            </a:r>
          </a:p>
          <a:p>
            <a:r>
              <a:rPr lang="en-US"/>
              <a:t>letter from farmer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year of canadian experience</a:t>
            </a:r>
          </a:p>
          <a:p>
            <a:r>
              <a:rPr lang="en-US"/>
              <a:t>application fee</a:t>
            </a:r>
          </a:p>
          <a:p>
            <a:r>
              <a:rPr lang="en-US"/>
              <a:t>mentorship certification</a:t>
            </a:r>
          </a:p>
          <a:p>
            <a:r>
              <a:rPr lang="en-US"/>
              <a:t>jursiprudence and ethics</a:t>
            </a:r>
          </a:p>
          <a:p>
            <a:r>
              <a:rPr lang="en-US"/>
              <a:t>AGM</a:t>
            </a:r>
          </a:p>
          <a:p>
            <a:r>
              <a:rPr lang="en-US"/>
              <a:t>provide transcript</a:t>
            </a:r>
          </a:p>
          <a:p>
            <a:endParaRPr lang="en-US"/>
          </a:p>
          <a:p>
            <a:r>
              <a:rPr lang="en-US"/>
              <a:t>vs</a:t>
            </a:r>
          </a:p>
          <a:p>
            <a:r>
              <a:rPr lang="en-US"/>
              <a:t>2 years-  4 years crop advising experience</a:t>
            </a:r>
          </a:p>
          <a:p>
            <a:r>
              <a:rPr lang="en-US"/>
              <a:t>provide transcript</a:t>
            </a:r>
          </a:p>
          <a:p>
            <a:r>
              <a:rPr lang="en-US"/>
              <a:t>exam fees</a:t>
            </a:r>
          </a:p>
          <a:p>
            <a:r>
              <a:rPr lang="en-US"/>
              <a:t>registration fee</a:t>
            </a:r>
          </a:p>
          <a:p>
            <a:r>
              <a:rPr lang="en-US"/>
              <a:t>letter from employer</a:t>
            </a:r>
          </a:p>
          <a:p>
            <a:r>
              <a:rPr lang="en-US"/>
              <a:t>letter from farmer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2257064" y="-159441"/>
            <a:ext cx="13429291" cy="10340554"/>
          </a:xfrm>
          <a:custGeom>
            <a:avLst/>
            <a:gdLst/>
            <a:ahLst/>
            <a:cxnLst/>
            <a:rect l="l" t="t" r="r" b="b"/>
            <a:pathLst>
              <a:path w="13429291" h="10340554">
                <a:moveTo>
                  <a:pt x="0" y="0"/>
                </a:moveTo>
                <a:lnTo>
                  <a:pt x="13429291" y="0"/>
                </a:lnTo>
                <a:lnTo>
                  <a:pt x="13429291" y="10340555"/>
                </a:lnTo>
                <a:lnTo>
                  <a:pt x="0" y="1034055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0972800" y="6580632"/>
            <a:ext cx="7315200" cy="3858768"/>
          </a:xfrm>
          <a:custGeom>
            <a:avLst/>
            <a:gdLst/>
            <a:ahLst/>
            <a:cxnLst/>
            <a:rect l="l" t="t" r="r" b="b"/>
            <a:pathLst>
              <a:path w="7315200" h="3858768">
                <a:moveTo>
                  <a:pt x="0" y="0"/>
                </a:moveTo>
                <a:lnTo>
                  <a:pt x="7315200" y="0"/>
                </a:lnTo>
                <a:lnTo>
                  <a:pt x="7315200" y="3858768"/>
                </a:lnTo>
                <a:lnTo>
                  <a:pt x="0" y="38587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0" y="6428232"/>
            <a:ext cx="7315200" cy="3858768"/>
          </a:xfrm>
          <a:custGeom>
            <a:avLst/>
            <a:gdLst/>
            <a:ahLst/>
            <a:cxnLst/>
            <a:rect l="l" t="t" r="r" b="b"/>
            <a:pathLst>
              <a:path w="7315200" h="3858768">
                <a:moveTo>
                  <a:pt x="0" y="0"/>
                </a:moveTo>
                <a:lnTo>
                  <a:pt x="7315200" y="0"/>
                </a:lnTo>
                <a:lnTo>
                  <a:pt x="7315200" y="3858768"/>
                </a:lnTo>
                <a:lnTo>
                  <a:pt x="0" y="38587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5" name="TextBox 5"/>
          <p:cNvSpPr txBox="1"/>
          <p:nvPr/>
        </p:nvSpPr>
        <p:spPr>
          <a:xfrm>
            <a:off x="1985623" y="-96024"/>
            <a:ext cx="13261261" cy="5340308"/>
          </a:xfrm>
          <a:prstGeom prst="rect">
            <a:avLst/>
          </a:prstGeom>
        </p:spPr>
        <p:txBody>
          <a:bodyPr lIns="0" tIns="0" rIns="0" bIns="0" rtlCol="0" anchor="t">
            <a:spAutoFit/>
          </a:bodyPr>
          <a:lstStyle/>
          <a:p>
            <a:pPr algn="ctr">
              <a:lnSpc>
                <a:spcPts val="22003"/>
              </a:lnSpc>
              <a:spcBef>
                <a:spcPct val="0"/>
              </a:spcBef>
            </a:pPr>
            <a:r>
              <a:rPr lang="en-US" sz="160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AGROLOGISTS</a:t>
            </a:r>
          </a:p>
          <a:p>
            <a:pPr algn="ctr">
              <a:lnSpc>
                <a:spcPts val="22003"/>
              </a:lnSpc>
              <a:spcBef>
                <a:spcPct val="0"/>
              </a:spcBef>
            </a:pPr>
            <a:endParaRPr lang="en-US" sz="15716" dirty="0">
              <a:solidFill>
                <a:srgbClr val="FFFFFF"/>
              </a:solidFill>
              <a:latin typeface="Funtastic"/>
              <a:ea typeface="Funtastic"/>
              <a:cs typeface="Funtastic"/>
              <a:sym typeface="Funtastic"/>
            </a:endParaRPr>
          </a:p>
        </p:txBody>
      </p:sp>
      <p:sp>
        <p:nvSpPr>
          <p:cNvPr id="6" name="TextBox 6"/>
          <p:cNvSpPr txBox="1"/>
          <p:nvPr/>
        </p:nvSpPr>
        <p:spPr>
          <a:xfrm>
            <a:off x="7509999" y="2850175"/>
            <a:ext cx="3023330" cy="2519023"/>
          </a:xfrm>
          <a:prstGeom prst="rect">
            <a:avLst/>
          </a:prstGeom>
        </p:spPr>
        <p:txBody>
          <a:bodyPr wrap="square" lIns="0" tIns="0" rIns="0" bIns="0" rtlCol="0" anchor="t">
            <a:spAutoFit/>
          </a:bodyPr>
          <a:lstStyle/>
          <a:p>
            <a:pPr algn="ctr">
              <a:lnSpc>
                <a:spcPts val="22003"/>
              </a:lnSpc>
              <a:spcBef>
                <a:spcPct val="0"/>
              </a:spcBef>
            </a:pPr>
            <a:r>
              <a:rPr lang="en-US" sz="15716"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IN</a:t>
            </a:r>
            <a:endParaRPr lang="en-US" sz="15716" dirty="0">
              <a:solidFill>
                <a:srgbClr val="FFFFFF"/>
              </a:solidFill>
              <a:effectLst>
                <a:outerShdw blurRad="50800" dist="38100" dir="10800000" algn="r" rotWithShape="0">
                  <a:prstClr val="black">
                    <a:alpha val="40000"/>
                  </a:prstClr>
                </a:outerShdw>
              </a:effectLst>
              <a:latin typeface="Funtastic"/>
              <a:ea typeface="Funtastic"/>
              <a:cs typeface="Funtastic"/>
              <a:sym typeface="Funtastic"/>
            </a:endParaRPr>
          </a:p>
        </p:txBody>
      </p:sp>
      <p:sp>
        <p:nvSpPr>
          <p:cNvPr id="7" name="TextBox 7"/>
          <p:cNvSpPr txBox="1"/>
          <p:nvPr/>
        </p:nvSpPr>
        <p:spPr>
          <a:xfrm>
            <a:off x="4511412" y="5733865"/>
            <a:ext cx="9204588" cy="2564805"/>
          </a:xfrm>
          <a:prstGeom prst="rect">
            <a:avLst/>
          </a:prstGeom>
        </p:spPr>
        <p:txBody>
          <a:bodyPr wrap="square" lIns="0" tIns="0" rIns="0" bIns="0" rtlCol="0" anchor="t">
            <a:spAutoFit/>
          </a:bodyPr>
          <a:lstStyle/>
          <a:p>
            <a:pPr algn="ctr">
              <a:lnSpc>
                <a:spcPts val="22003"/>
              </a:lnSpc>
              <a:spcBef>
                <a:spcPct val="0"/>
              </a:spcBef>
            </a:pPr>
            <a:r>
              <a:rPr lang="en-US" sz="1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CANADA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9026731" y="3620497"/>
            <a:ext cx="1696557" cy="941589"/>
          </a:xfrm>
          <a:custGeom>
            <a:avLst/>
            <a:gdLst/>
            <a:ahLst/>
            <a:cxnLst/>
            <a:rect l="l" t="t" r="r" b="b"/>
            <a:pathLst>
              <a:path w="1696557" h="941589">
                <a:moveTo>
                  <a:pt x="0" y="0"/>
                </a:moveTo>
                <a:lnTo>
                  <a:pt x="1696557" y="0"/>
                </a:lnTo>
                <a:lnTo>
                  <a:pt x="1696557" y="941589"/>
                </a:lnTo>
                <a:lnTo>
                  <a:pt x="0" y="941589"/>
                </a:lnTo>
                <a:lnTo>
                  <a:pt x="0" y="0"/>
                </a:lnTo>
                <a:close/>
              </a:path>
            </a:pathLst>
          </a:custGeom>
          <a:blipFill>
            <a:blip r:embed="rId2"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3" name="Freeform 3"/>
          <p:cNvSpPr/>
          <p:nvPr/>
        </p:nvSpPr>
        <p:spPr>
          <a:xfrm>
            <a:off x="321421" y="5731788"/>
            <a:ext cx="2135192" cy="637889"/>
          </a:xfrm>
          <a:custGeom>
            <a:avLst/>
            <a:gdLst/>
            <a:ahLst/>
            <a:cxnLst/>
            <a:rect l="l" t="t" r="r" b="b"/>
            <a:pathLst>
              <a:path w="2135192" h="637889">
                <a:moveTo>
                  <a:pt x="0" y="0"/>
                </a:moveTo>
                <a:lnTo>
                  <a:pt x="2135192" y="0"/>
                </a:lnTo>
                <a:lnTo>
                  <a:pt x="2135192" y="637888"/>
                </a:lnTo>
                <a:lnTo>
                  <a:pt x="0" y="6378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CA"/>
          </a:p>
        </p:txBody>
      </p:sp>
      <p:sp>
        <p:nvSpPr>
          <p:cNvPr id="4" name="Freeform 4"/>
          <p:cNvSpPr/>
          <p:nvPr/>
        </p:nvSpPr>
        <p:spPr>
          <a:xfrm>
            <a:off x="9026731" y="5342303"/>
            <a:ext cx="1019801" cy="1021077"/>
          </a:xfrm>
          <a:custGeom>
            <a:avLst/>
            <a:gdLst/>
            <a:ahLst/>
            <a:cxnLst/>
            <a:rect l="l" t="t" r="r" b="b"/>
            <a:pathLst>
              <a:path w="1019801" h="1021077">
                <a:moveTo>
                  <a:pt x="0" y="0"/>
                </a:moveTo>
                <a:lnTo>
                  <a:pt x="1019800" y="0"/>
                </a:lnTo>
                <a:lnTo>
                  <a:pt x="1019800" y="1021077"/>
                </a:lnTo>
                <a:lnTo>
                  <a:pt x="0" y="1021077"/>
                </a:lnTo>
                <a:lnTo>
                  <a:pt x="0" y="0"/>
                </a:lnTo>
                <a:close/>
              </a:path>
            </a:pathLst>
          </a:custGeom>
          <a:blipFill>
            <a:blip r:embed="rId5"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5" name="Freeform 5"/>
          <p:cNvSpPr/>
          <p:nvPr/>
        </p:nvSpPr>
        <p:spPr>
          <a:xfrm>
            <a:off x="346111" y="8009147"/>
            <a:ext cx="835517" cy="1138048"/>
          </a:xfrm>
          <a:custGeom>
            <a:avLst/>
            <a:gdLst/>
            <a:ahLst/>
            <a:cxnLst/>
            <a:rect l="l" t="t" r="r" b="b"/>
            <a:pathLst>
              <a:path w="835517" h="1138048">
                <a:moveTo>
                  <a:pt x="0" y="0"/>
                </a:moveTo>
                <a:lnTo>
                  <a:pt x="835517" y="0"/>
                </a:lnTo>
                <a:lnTo>
                  <a:pt x="835517" y="1138048"/>
                </a:lnTo>
                <a:lnTo>
                  <a:pt x="0" y="113804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6" name="TextBox 6"/>
          <p:cNvSpPr txBox="1"/>
          <p:nvPr/>
        </p:nvSpPr>
        <p:spPr>
          <a:xfrm>
            <a:off x="1369995" y="8382020"/>
            <a:ext cx="11405090" cy="765175"/>
          </a:xfrm>
          <a:prstGeom prst="rect">
            <a:avLst/>
          </a:prstGeom>
        </p:spPr>
        <p:txBody>
          <a:bodyPr lIns="0" tIns="0" rIns="0" bIns="0" rtlCol="0" anchor="t">
            <a:spAutoFit/>
          </a:bodyPr>
          <a:lstStyle/>
          <a:p>
            <a:pPr algn="l">
              <a:lnSpc>
                <a:spcPts val="5599"/>
              </a:lnSpc>
              <a:spcBef>
                <a:spcPct val="0"/>
              </a:spcBef>
            </a:pPr>
            <a:r>
              <a:rPr lang="en-US" sz="3999">
                <a:solidFill>
                  <a:srgbClr val="10867F"/>
                </a:solidFill>
                <a:latin typeface="Funtastic"/>
                <a:ea typeface="Funtastic"/>
                <a:cs typeface="Funtastic"/>
                <a:sym typeface="Funtastic"/>
              </a:rPr>
              <a:t>DESIGNATION - PUBLIC BENEFIT</a:t>
            </a:r>
          </a:p>
        </p:txBody>
      </p:sp>
      <p:sp>
        <p:nvSpPr>
          <p:cNvPr id="7" name="Freeform 7"/>
          <p:cNvSpPr/>
          <p:nvPr/>
        </p:nvSpPr>
        <p:spPr>
          <a:xfrm>
            <a:off x="9261269" y="8009147"/>
            <a:ext cx="785262" cy="1069596"/>
          </a:xfrm>
          <a:custGeom>
            <a:avLst/>
            <a:gdLst/>
            <a:ahLst/>
            <a:cxnLst/>
            <a:rect l="l" t="t" r="r" b="b"/>
            <a:pathLst>
              <a:path w="785262" h="1069596">
                <a:moveTo>
                  <a:pt x="0" y="0"/>
                </a:moveTo>
                <a:lnTo>
                  <a:pt x="785262" y="0"/>
                </a:lnTo>
                <a:lnTo>
                  <a:pt x="785262" y="1069596"/>
                </a:lnTo>
                <a:lnTo>
                  <a:pt x="0" y="10695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8" name="Freeform 8"/>
          <p:cNvSpPr/>
          <p:nvPr/>
        </p:nvSpPr>
        <p:spPr>
          <a:xfrm>
            <a:off x="640207" y="3601447"/>
            <a:ext cx="1730881" cy="960639"/>
          </a:xfrm>
          <a:custGeom>
            <a:avLst/>
            <a:gdLst/>
            <a:ahLst/>
            <a:cxnLst/>
            <a:rect l="l" t="t" r="r" b="b"/>
            <a:pathLst>
              <a:path w="1730881" h="960639">
                <a:moveTo>
                  <a:pt x="0" y="0"/>
                </a:moveTo>
                <a:lnTo>
                  <a:pt x="1730882" y="0"/>
                </a:lnTo>
                <a:lnTo>
                  <a:pt x="1730882" y="960639"/>
                </a:lnTo>
                <a:lnTo>
                  <a:pt x="0" y="960639"/>
                </a:lnTo>
                <a:lnTo>
                  <a:pt x="0" y="0"/>
                </a:lnTo>
                <a:close/>
              </a:path>
            </a:pathLst>
          </a:custGeom>
          <a:blipFill>
            <a:blip r:embed="rId8"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9" name="Freeform 9"/>
          <p:cNvSpPr/>
          <p:nvPr/>
        </p:nvSpPr>
        <p:spPr>
          <a:xfrm>
            <a:off x="9322312" y="3356810"/>
            <a:ext cx="1105394" cy="1468962"/>
          </a:xfrm>
          <a:custGeom>
            <a:avLst/>
            <a:gdLst/>
            <a:ahLst/>
            <a:cxnLst/>
            <a:rect l="l" t="t" r="r" b="b"/>
            <a:pathLst>
              <a:path w="1105394" h="1468962">
                <a:moveTo>
                  <a:pt x="0" y="0"/>
                </a:moveTo>
                <a:lnTo>
                  <a:pt x="1105394" y="0"/>
                </a:lnTo>
                <a:lnTo>
                  <a:pt x="1105394" y="1468962"/>
                </a:lnTo>
                <a:lnTo>
                  <a:pt x="0" y="146896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10" name="TextBox 10"/>
          <p:cNvSpPr txBox="1"/>
          <p:nvPr/>
        </p:nvSpPr>
        <p:spPr>
          <a:xfrm>
            <a:off x="10637997" y="839197"/>
            <a:ext cx="7009795" cy="2548775"/>
          </a:xfrm>
          <a:prstGeom prst="rect">
            <a:avLst/>
          </a:prstGeom>
        </p:spPr>
        <p:txBody>
          <a:bodyPr wrap="square" lIns="0" tIns="0" rIns="0" bIns="0" rtlCol="0" anchor="t">
            <a:spAutoFit/>
          </a:bodyPr>
          <a:lstStyle/>
          <a:p>
            <a:pPr algn="ctr">
              <a:lnSpc>
                <a:spcPts val="10500"/>
              </a:lnSpc>
              <a:spcBef>
                <a:spcPct val="0"/>
              </a:spcBef>
            </a:pP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ASSOCIATION</a:t>
            </a:r>
          </a:p>
          <a:p>
            <a:pPr algn="just">
              <a:lnSpc>
                <a:spcPts val="10500"/>
              </a:lnSpc>
              <a:spcBef>
                <a:spcPct val="0"/>
              </a:spcBef>
            </a:pPr>
            <a:endParaRPr lang="en-US" sz="7500" dirty="0">
              <a:solidFill>
                <a:srgbClr val="FFFFFF"/>
              </a:solidFill>
              <a:latin typeface="Funtastic"/>
              <a:ea typeface="Funtastic"/>
              <a:cs typeface="Funtastic"/>
              <a:sym typeface="Funtastic"/>
            </a:endParaRPr>
          </a:p>
        </p:txBody>
      </p:sp>
      <p:sp>
        <p:nvSpPr>
          <p:cNvPr id="11" name="TextBox 11"/>
          <p:cNvSpPr txBox="1"/>
          <p:nvPr/>
        </p:nvSpPr>
        <p:spPr>
          <a:xfrm>
            <a:off x="8305800" y="-70221"/>
            <a:ext cx="10820400" cy="3895297"/>
          </a:xfrm>
          <a:prstGeom prst="rect">
            <a:avLst/>
          </a:prstGeom>
        </p:spPr>
        <p:txBody>
          <a:bodyPr wrap="square" lIns="0" tIns="0" rIns="0" bIns="0" rtlCol="0" anchor="t">
            <a:spAutoFit/>
          </a:bodyPr>
          <a:lstStyle/>
          <a:p>
            <a:pPr algn="ctr">
              <a:lnSpc>
                <a:spcPts val="10500"/>
              </a:lnSpc>
              <a:spcBef>
                <a:spcPct val="0"/>
              </a:spcBef>
            </a:pP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VOLUNTARY</a:t>
            </a:r>
          </a:p>
          <a:p>
            <a:pPr algn="ctr">
              <a:lnSpc>
                <a:spcPts val="10500"/>
              </a:lnSpc>
              <a:spcBef>
                <a:spcPct val="0"/>
              </a:spcBef>
            </a:pPr>
            <a:endParaRPr lang="en-US" sz="7500" dirty="0">
              <a:solidFill>
                <a:srgbClr val="FFFFFF"/>
              </a:solidFill>
              <a:latin typeface="Funtastic"/>
              <a:ea typeface="Funtastic"/>
              <a:cs typeface="Funtastic"/>
              <a:sym typeface="Funtastic"/>
            </a:endParaRPr>
          </a:p>
          <a:p>
            <a:pPr algn="ctr">
              <a:lnSpc>
                <a:spcPts val="10500"/>
              </a:lnSpc>
              <a:spcBef>
                <a:spcPct val="0"/>
              </a:spcBef>
            </a:pPr>
            <a:endParaRPr lang="en-US" sz="7500" dirty="0">
              <a:solidFill>
                <a:srgbClr val="FFFFFF"/>
              </a:solidFill>
              <a:latin typeface="Funtastic"/>
              <a:ea typeface="Funtastic"/>
              <a:cs typeface="Funtastic"/>
              <a:sym typeface="Funtastic"/>
            </a:endParaRPr>
          </a:p>
        </p:txBody>
      </p:sp>
      <p:sp>
        <p:nvSpPr>
          <p:cNvPr id="12" name="TextBox 12"/>
          <p:cNvSpPr txBox="1"/>
          <p:nvPr/>
        </p:nvSpPr>
        <p:spPr>
          <a:xfrm>
            <a:off x="1181627" y="131695"/>
            <a:ext cx="5665101" cy="1202252"/>
          </a:xfrm>
          <a:prstGeom prst="rect">
            <a:avLst/>
          </a:prstGeom>
        </p:spPr>
        <p:txBody>
          <a:bodyPr wrap="square" lIns="0" tIns="0" rIns="0" bIns="0" rtlCol="0" anchor="t">
            <a:spAutoFit/>
          </a:bodyPr>
          <a:lstStyle/>
          <a:p>
            <a:pPr algn="ctr">
              <a:lnSpc>
                <a:spcPts val="10500"/>
              </a:lnSpc>
              <a:spcBef>
                <a:spcPct val="0"/>
              </a:spcBef>
            </a:pP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REGULATOR</a:t>
            </a:r>
          </a:p>
        </p:txBody>
      </p:sp>
      <p:sp>
        <p:nvSpPr>
          <p:cNvPr id="13" name="TextBox 13"/>
          <p:cNvSpPr txBox="1"/>
          <p:nvPr/>
        </p:nvSpPr>
        <p:spPr>
          <a:xfrm>
            <a:off x="2586859" y="5721152"/>
            <a:ext cx="11405090" cy="765175"/>
          </a:xfrm>
          <a:prstGeom prst="rect">
            <a:avLst/>
          </a:prstGeom>
        </p:spPr>
        <p:txBody>
          <a:bodyPr lIns="0" tIns="0" rIns="0" bIns="0" rtlCol="0" anchor="t">
            <a:spAutoFit/>
          </a:bodyPr>
          <a:lstStyle/>
          <a:p>
            <a:pPr algn="l">
              <a:lnSpc>
                <a:spcPts val="5599"/>
              </a:lnSpc>
              <a:spcBef>
                <a:spcPct val="0"/>
              </a:spcBef>
            </a:pPr>
            <a:r>
              <a:rPr lang="en-US" sz="3999">
                <a:solidFill>
                  <a:srgbClr val="10867F"/>
                </a:solidFill>
                <a:latin typeface="Funtastic"/>
                <a:ea typeface="Funtastic"/>
                <a:cs typeface="Funtastic"/>
                <a:sym typeface="Funtastic"/>
              </a:rPr>
              <a:t> PROTECTS THE PUBLIC</a:t>
            </a:r>
          </a:p>
        </p:txBody>
      </p:sp>
      <p:sp>
        <p:nvSpPr>
          <p:cNvPr id="14" name="TextBox 14"/>
          <p:cNvSpPr txBox="1"/>
          <p:nvPr/>
        </p:nvSpPr>
        <p:spPr>
          <a:xfrm>
            <a:off x="10322389" y="5721152"/>
            <a:ext cx="11405090" cy="765175"/>
          </a:xfrm>
          <a:prstGeom prst="rect">
            <a:avLst/>
          </a:prstGeom>
        </p:spPr>
        <p:txBody>
          <a:bodyPr lIns="0" tIns="0" rIns="0" bIns="0" rtlCol="0" anchor="t">
            <a:spAutoFit/>
          </a:bodyPr>
          <a:lstStyle/>
          <a:p>
            <a:pPr algn="l">
              <a:lnSpc>
                <a:spcPts val="5599"/>
              </a:lnSpc>
              <a:spcBef>
                <a:spcPct val="0"/>
              </a:spcBef>
            </a:pPr>
            <a:r>
              <a:rPr lang="en-US" sz="3999">
                <a:solidFill>
                  <a:srgbClr val="10867F"/>
                </a:solidFill>
                <a:latin typeface="Funtastic"/>
                <a:ea typeface="Funtastic"/>
                <a:cs typeface="Funtastic"/>
                <a:sym typeface="Funtastic"/>
              </a:rPr>
              <a:t>SUPPORTS MEMBER’S CAREERS</a:t>
            </a:r>
          </a:p>
        </p:txBody>
      </p:sp>
      <p:sp>
        <p:nvSpPr>
          <p:cNvPr id="15" name="TextBox 15"/>
          <p:cNvSpPr txBox="1"/>
          <p:nvPr/>
        </p:nvSpPr>
        <p:spPr>
          <a:xfrm>
            <a:off x="10322389" y="8362621"/>
            <a:ext cx="11405090" cy="765175"/>
          </a:xfrm>
          <a:prstGeom prst="rect">
            <a:avLst/>
          </a:prstGeom>
        </p:spPr>
        <p:txBody>
          <a:bodyPr lIns="0" tIns="0" rIns="0" bIns="0" rtlCol="0" anchor="t">
            <a:spAutoFit/>
          </a:bodyPr>
          <a:lstStyle/>
          <a:p>
            <a:pPr algn="l">
              <a:lnSpc>
                <a:spcPts val="5599"/>
              </a:lnSpc>
              <a:spcBef>
                <a:spcPct val="0"/>
              </a:spcBef>
            </a:pPr>
            <a:r>
              <a:rPr lang="en-US" sz="3999">
                <a:solidFill>
                  <a:srgbClr val="10867F"/>
                </a:solidFill>
                <a:latin typeface="Funtastic"/>
                <a:ea typeface="Funtastic"/>
                <a:cs typeface="Funtastic"/>
                <a:sym typeface="Funtastic"/>
              </a:rPr>
              <a:t>DESIGNATION - MEMBER BENEFIT</a:t>
            </a:r>
          </a:p>
        </p:txBody>
      </p:sp>
      <p:sp>
        <p:nvSpPr>
          <p:cNvPr id="16" name="TextBox 16"/>
          <p:cNvSpPr txBox="1"/>
          <p:nvPr/>
        </p:nvSpPr>
        <p:spPr>
          <a:xfrm>
            <a:off x="-569951" y="1490072"/>
            <a:ext cx="9144000" cy="873125"/>
          </a:xfrm>
          <a:prstGeom prst="rect">
            <a:avLst/>
          </a:prstGeom>
        </p:spPr>
        <p:txBody>
          <a:bodyPr lIns="0" tIns="0" rIns="0" bIns="0" rtlCol="0" anchor="t">
            <a:spAutoFit/>
          </a:bodyPr>
          <a:lstStyle/>
          <a:p>
            <a:pPr algn="ctr">
              <a:lnSpc>
                <a:spcPts val="7000"/>
              </a:lnSpc>
              <a:spcBef>
                <a:spcPct val="0"/>
              </a:spcBef>
            </a:pPr>
            <a:r>
              <a:rPr lang="en-US" sz="5000" b="1">
                <a:solidFill>
                  <a:srgbClr val="10867F"/>
                </a:solidFill>
                <a:latin typeface="Balsamiq Sans Bold"/>
                <a:ea typeface="Balsamiq Sans Bold"/>
                <a:cs typeface="Balsamiq Sans Bold"/>
                <a:sym typeface="Balsamiq Sans Bold"/>
              </a:rPr>
              <a:t>Agrologists Manitoba</a:t>
            </a:r>
          </a:p>
        </p:txBody>
      </p:sp>
      <p:sp>
        <p:nvSpPr>
          <p:cNvPr id="17" name="TextBox 17"/>
          <p:cNvSpPr txBox="1"/>
          <p:nvPr/>
        </p:nvSpPr>
        <p:spPr>
          <a:xfrm>
            <a:off x="9419949" y="2248897"/>
            <a:ext cx="9144000" cy="873125"/>
          </a:xfrm>
          <a:prstGeom prst="rect">
            <a:avLst/>
          </a:prstGeom>
        </p:spPr>
        <p:txBody>
          <a:bodyPr lIns="0" tIns="0" rIns="0" bIns="0" rtlCol="0" anchor="t">
            <a:spAutoFit/>
          </a:bodyPr>
          <a:lstStyle/>
          <a:p>
            <a:pPr algn="ctr">
              <a:lnSpc>
                <a:spcPts val="7000"/>
              </a:lnSpc>
              <a:spcBef>
                <a:spcPct val="0"/>
              </a:spcBef>
            </a:pPr>
            <a:r>
              <a:rPr lang="en-US" sz="5000" b="1" dirty="0">
                <a:solidFill>
                  <a:srgbClr val="10867F"/>
                </a:solidFill>
                <a:latin typeface="Balsamiq Sans Bold"/>
                <a:ea typeface="Balsamiq Sans Bold"/>
                <a:cs typeface="Balsamiq Sans Bold"/>
                <a:sym typeface="Balsamiq Sans Bold"/>
              </a:rPr>
              <a:t>CCA</a:t>
            </a:r>
          </a:p>
        </p:txBody>
      </p:sp>
      <p:sp>
        <p:nvSpPr>
          <p:cNvPr id="18" name="TextBox 18"/>
          <p:cNvSpPr txBox="1"/>
          <p:nvPr/>
        </p:nvSpPr>
        <p:spPr>
          <a:xfrm>
            <a:off x="2867340" y="3301629"/>
            <a:ext cx="2542859" cy="1295400"/>
          </a:xfrm>
          <a:prstGeom prst="rect">
            <a:avLst/>
          </a:prstGeom>
        </p:spPr>
        <p:txBody>
          <a:bodyPr wrap="square" lIns="0" tIns="0" rIns="0" bIns="0" rtlCol="0" anchor="t">
            <a:spAutoFit/>
          </a:bodyPr>
          <a:lstStyle/>
          <a:p>
            <a:pPr algn="ctr">
              <a:lnSpc>
                <a:spcPts val="10500"/>
              </a:lnSpc>
              <a:spcBef>
                <a:spcPct val="0"/>
              </a:spcBef>
            </a:pP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Balsamiq Sans"/>
                <a:ea typeface="Balsamiq Sans"/>
                <a:cs typeface="Balsamiq Sans"/>
                <a:sym typeface="Balsamiq Sans"/>
              </a:rPr>
              <a:t>LAW</a:t>
            </a:r>
          </a:p>
        </p:txBody>
      </p:sp>
      <p:sp>
        <p:nvSpPr>
          <p:cNvPr id="19" name="TextBox 19"/>
          <p:cNvSpPr txBox="1"/>
          <p:nvPr/>
        </p:nvSpPr>
        <p:spPr>
          <a:xfrm>
            <a:off x="12097069" y="3301629"/>
            <a:ext cx="5727382" cy="1295400"/>
          </a:xfrm>
          <a:prstGeom prst="rect">
            <a:avLst/>
          </a:prstGeom>
        </p:spPr>
        <p:txBody>
          <a:bodyPr wrap="square" lIns="0" tIns="0" rIns="0" bIns="0" rtlCol="0" anchor="t">
            <a:spAutoFit/>
          </a:bodyPr>
          <a:lstStyle/>
          <a:p>
            <a:pPr algn="ctr">
              <a:lnSpc>
                <a:spcPts val="10500"/>
              </a:lnSpc>
              <a:spcBef>
                <a:spcPct val="0"/>
              </a:spcBef>
            </a:pP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Balsamiq Sans"/>
                <a:ea typeface="Balsamiq Sans"/>
                <a:cs typeface="Balsamiq Sans"/>
                <a:sym typeface="Balsamiq Sans"/>
              </a:rPr>
              <a:t>NO LAW</a:t>
            </a:r>
          </a:p>
        </p:txBody>
      </p:sp>
      <p:sp>
        <p:nvSpPr>
          <p:cNvPr id="20" name="TextBox 20"/>
          <p:cNvSpPr txBox="1"/>
          <p:nvPr/>
        </p:nvSpPr>
        <p:spPr>
          <a:xfrm>
            <a:off x="10427706" y="9096375"/>
            <a:ext cx="11405090" cy="765175"/>
          </a:xfrm>
          <a:prstGeom prst="rect">
            <a:avLst/>
          </a:prstGeom>
        </p:spPr>
        <p:txBody>
          <a:bodyPr lIns="0" tIns="0" rIns="0" bIns="0" rtlCol="0" anchor="t">
            <a:spAutoFit/>
          </a:bodyPr>
          <a:lstStyle/>
          <a:p>
            <a:pPr algn="l">
              <a:lnSpc>
                <a:spcPts val="5599"/>
              </a:lnSpc>
              <a:spcBef>
                <a:spcPct val="0"/>
              </a:spcBef>
            </a:pPr>
            <a:r>
              <a:rPr lang="en-US" sz="3999">
                <a:solidFill>
                  <a:srgbClr val="10867F"/>
                </a:solidFill>
                <a:latin typeface="Funtastic"/>
                <a:ea typeface="Funtastic"/>
                <a:cs typeface="Funtastic"/>
                <a:sym typeface="Funtastic"/>
              </a:rPr>
              <a:t>EXCELLENT ADDITIONAL TRAINING</a:t>
            </a:r>
          </a:p>
        </p:txBody>
      </p:sp>
      <p:sp>
        <p:nvSpPr>
          <p:cNvPr id="21" name="TextBox 21"/>
          <p:cNvSpPr txBox="1"/>
          <p:nvPr/>
        </p:nvSpPr>
        <p:spPr>
          <a:xfrm>
            <a:off x="10322389" y="7574172"/>
            <a:ext cx="11405090" cy="663575"/>
          </a:xfrm>
          <a:prstGeom prst="rect">
            <a:avLst/>
          </a:prstGeom>
        </p:spPr>
        <p:txBody>
          <a:bodyPr lIns="0" tIns="0" rIns="0" bIns="0" rtlCol="0" anchor="t">
            <a:spAutoFit/>
          </a:bodyPr>
          <a:lstStyle/>
          <a:p>
            <a:pPr algn="l">
              <a:lnSpc>
                <a:spcPts val="4900"/>
              </a:lnSpc>
              <a:spcBef>
                <a:spcPct val="0"/>
              </a:spcBef>
            </a:pPr>
            <a:r>
              <a:rPr lang="en-US" sz="3500">
                <a:solidFill>
                  <a:srgbClr val="10867F"/>
                </a:solidFill>
                <a:latin typeface="Funtastic"/>
                <a:ea typeface="Funtastic"/>
                <a:cs typeface="Funtastic"/>
                <a:sym typeface="Funtastic"/>
              </a:rPr>
              <a:t>VALUABLE LEARNING OPPORTUNITIES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028700" y="4998666"/>
            <a:ext cx="11405090" cy="765175"/>
          </a:xfrm>
          <a:prstGeom prst="rect">
            <a:avLst/>
          </a:prstGeom>
        </p:spPr>
        <p:txBody>
          <a:bodyPr lIns="0" tIns="0" rIns="0" bIns="0" rtlCol="0" anchor="t">
            <a:spAutoFit/>
          </a:bodyPr>
          <a:lstStyle/>
          <a:p>
            <a:pPr algn="l">
              <a:lnSpc>
                <a:spcPts val="5599"/>
              </a:lnSpc>
              <a:spcBef>
                <a:spcPct val="0"/>
              </a:spcBef>
            </a:pPr>
            <a:r>
              <a:rPr lang="en-US" sz="3999">
                <a:solidFill>
                  <a:srgbClr val="E91F1B"/>
                </a:solidFill>
                <a:latin typeface="Funtastic"/>
                <a:ea typeface="Funtastic"/>
                <a:cs typeface="Funtastic"/>
                <a:sym typeface="Funtastic"/>
              </a:rPr>
              <a:t>NO</a:t>
            </a:r>
            <a:r>
              <a:rPr lang="en-US" sz="3999">
                <a:solidFill>
                  <a:srgbClr val="10867F"/>
                </a:solidFill>
                <a:latin typeface="Funtastic"/>
                <a:ea typeface="Funtastic"/>
                <a:cs typeface="Funtastic"/>
                <a:sym typeface="Funtastic"/>
              </a:rPr>
              <a:t> TESTING</a:t>
            </a:r>
          </a:p>
        </p:txBody>
      </p:sp>
      <p:sp>
        <p:nvSpPr>
          <p:cNvPr id="3" name="TextBox 3"/>
          <p:cNvSpPr txBox="1"/>
          <p:nvPr/>
        </p:nvSpPr>
        <p:spPr>
          <a:xfrm>
            <a:off x="11052175" y="839197"/>
            <a:ext cx="6471955" cy="2548775"/>
          </a:xfrm>
          <a:prstGeom prst="rect">
            <a:avLst/>
          </a:prstGeom>
        </p:spPr>
        <p:txBody>
          <a:bodyPr wrap="square" lIns="0" tIns="0" rIns="0" bIns="0" rtlCol="0" anchor="t">
            <a:spAutoFit/>
          </a:bodyPr>
          <a:lstStyle/>
          <a:p>
            <a:pPr algn="ctr">
              <a:lnSpc>
                <a:spcPts val="10500"/>
              </a:lnSpc>
              <a:spcBef>
                <a:spcPct val="0"/>
              </a:spcBef>
            </a:pP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ASSOCIATION</a:t>
            </a:r>
          </a:p>
          <a:p>
            <a:pPr algn="just">
              <a:lnSpc>
                <a:spcPts val="10500"/>
              </a:lnSpc>
              <a:spcBef>
                <a:spcPct val="0"/>
              </a:spcBef>
            </a:pPr>
            <a:endParaRPr lang="en-US" sz="7500" dirty="0">
              <a:solidFill>
                <a:srgbClr val="FFFFFF"/>
              </a:solidFill>
              <a:latin typeface="Funtastic"/>
              <a:ea typeface="Funtastic"/>
              <a:cs typeface="Funtastic"/>
              <a:sym typeface="Funtastic"/>
            </a:endParaRPr>
          </a:p>
        </p:txBody>
      </p:sp>
      <p:sp>
        <p:nvSpPr>
          <p:cNvPr id="4" name="TextBox 4"/>
          <p:cNvSpPr txBox="1"/>
          <p:nvPr/>
        </p:nvSpPr>
        <p:spPr>
          <a:xfrm>
            <a:off x="11171288" y="-70221"/>
            <a:ext cx="5935084" cy="3895297"/>
          </a:xfrm>
          <a:prstGeom prst="rect">
            <a:avLst/>
          </a:prstGeom>
        </p:spPr>
        <p:txBody>
          <a:bodyPr wrap="square" lIns="0" tIns="0" rIns="0" bIns="0" rtlCol="0" anchor="t">
            <a:spAutoFit/>
          </a:bodyPr>
          <a:lstStyle/>
          <a:p>
            <a:pPr algn="ctr">
              <a:lnSpc>
                <a:spcPts val="10500"/>
              </a:lnSpc>
              <a:spcBef>
                <a:spcPct val="0"/>
              </a:spcBef>
            </a:pP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VOLUNTARY</a:t>
            </a:r>
          </a:p>
          <a:p>
            <a:pPr algn="ctr">
              <a:lnSpc>
                <a:spcPts val="10500"/>
              </a:lnSpc>
              <a:spcBef>
                <a:spcPct val="0"/>
              </a:spcBef>
            </a:pPr>
            <a:endParaRPr lang="en-US" sz="7500" dirty="0">
              <a:solidFill>
                <a:srgbClr val="FFFFFF"/>
              </a:solidFill>
              <a:latin typeface="Funtastic"/>
              <a:ea typeface="Funtastic"/>
              <a:cs typeface="Funtastic"/>
              <a:sym typeface="Funtastic"/>
            </a:endParaRPr>
          </a:p>
          <a:p>
            <a:pPr algn="ctr">
              <a:lnSpc>
                <a:spcPts val="10500"/>
              </a:lnSpc>
              <a:spcBef>
                <a:spcPct val="0"/>
              </a:spcBef>
            </a:pPr>
            <a:endParaRPr lang="en-US" sz="7500" dirty="0">
              <a:solidFill>
                <a:srgbClr val="FFFFFF"/>
              </a:solidFill>
              <a:latin typeface="Funtastic"/>
              <a:ea typeface="Funtastic"/>
              <a:cs typeface="Funtastic"/>
              <a:sym typeface="Funtastic"/>
            </a:endParaRPr>
          </a:p>
        </p:txBody>
      </p:sp>
      <p:sp>
        <p:nvSpPr>
          <p:cNvPr id="5" name="TextBox 5"/>
          <p:cNvSpPr txBox="1"/>
          <p:nvPr/>
        </p:nvSpPr>
        <p:spPr>
          <a:xfrm>
            <a:off x="1181628" y="131695"/>
            <a:ext cx="5676372" cy="1202252"/>
          </a:xfrm>
          <a:prstGeom prst="rect">
            <a:avLst/>
          </a:prstGeom>
        </p:spPr>
        <p:txBody>
          <a:bodyPr wrap="square" lIns="0" tIns="0" rIns="0" bIns="0" rtlCol="0" anchor="t">
            <a:spAutoFit/>
          </a:bodyPr>
          <a:lstStyle/>
          <a:p>
            <a:pPr algn="ctr">
              <a:lnSpc>
                <a:spcPts val="10500"/>
              </a:lnSpc>
              <a:spcBef>
                <a:spcPct val="0"/>
              </a:spcBef>
            </a:pP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REGULATOR</a:t>
            </a:r>
          </a:p>
        </p:txBody>
      </p:sp>
      <p:sp>
        <p:nvSpPr>
          <p:cNvPr id="6" name="TextBox 6"/>
          <p:cNvSpPr txBox="1"/>
          <p:nvPr/>
        </p:nvSpPr>
        <p:spPr>
          <a:xfrm>
            <a:off x="1028700" y="4233491"/>
            <a:ext cx="11405090" cy="765175"/>
          </a:xfrm>
          <a:prstGeom prst="rect">
            <a:avLst/>
          </a:prstGeom>
        </p:spPr>
        <p:txBody>
          <a:bodyPr lIns="0" tIns="0" rIns="0" bIns="0" rtlCol="0" anchor="t">
            <a:spAutoFit/>
          </a:bodyPr>
          <a:lstStyle/>
          <a:p>
            <a:pPr algn="l">
              <a:lnSpc>
                <a:spcPts val="5599"/>
              </a:lnSpc>
              <a:spcBef>
                <a:spcPct val="0"/>
              </a:spcBef>
            </a:pPr>
            <a:r>
              <a:rPr lang="en-US" sz="3999">
                <a:solidFill>
                  <a:srgbClr val="10867F"/>
                </a:solidFill>
                <a:latin typeface="Funtastic"/>
                <a:ea typeface="Funtastic"/>
                <a:cs typeface="Funtastic"/>
                <a:sym typeface="Funtastic"/>
              </a:rPr>
              <a:t>POST SECONDARY REQUIRED</a:t>
            </a:r>
          </a:p>
        </p:txBody>
      </p:sp>
      <p:sp>
        <p:nvSpPr>
          <p:cNvPr id="7" name="TextBox 7"/>
          <p:cNvSpPr txBox="1"/>
          <p:nvPr/>
        </p:nvSpPr>
        <p:spPr>
          <a:xfrm>
            <a:off x="10046531" y="4228729"/>
            <a:ext cx="11405090" cy="765175"/>
          </a:xfrm>
          <a:prstGeom prst="rect">
            <a:avLst/>
          </a:prstGeom>
        </p:spPr>
        <p:txBody>
          <a:bodyPr lIns="0" tIns="0" rIns="0" bIns="0" rtlCol="0" anchor="t">
            <a:spAutoFit/>
          </a:bodyPr>
          <a:lstStyle/>
          <a:p>
            <a:pPr algn="l">
              <a:lnSpc>
                <a:spcPts val="5599"/>
              </a:lnSpc>
              <a:spcBef>
                <a:spcPct val="0"/>
              </a:spcBef>
            </a:pPr>
            <a:r>
              <a:rPr lang="en-US" sz="3999">
                <a:solidFill>
                  <a:srgbClr val="10867F"/>
                </a:solidFill>
                <a:latin typeface="Funtastic"/>
                <a:ea typeface="Funtastic"/>
                <a:cs typeface="Funtastic"/>
                <a:sym typeface="Funtastic"/>
              </a:rPr>
              <a:t>POST SECONDARY </a:t>
            </a:r>
            <a:r>
              <a:rPr lang="en-US" sz="3999">
                <a:solidFill>
                  <a:srgbClr val="E91F1B"/>
                </a:solidFill>
                <a:latin typeface="Funtastic"/>
                <a:ea typeface="Funtastic"/>
                <a:cs typeface="Funtastic"/>
                <a:sym typeface="Funtastic"/>
              </a:rPr>
              <a:t>NOT</a:t>
            </a:r>
            <a:r>
              <a:rPr lang="en-US" sz="3999">
                <a:solidFill>
                  <a:srgbClr val="10867F"/>
                </a:solidFill>
                <a:latin typeface="Funtastic"/>
                <a:ea typeface="Funtastic"/>
                <a:cs typeface="Funtastic"/>
                <a:sym typeface="Funtastic"/>
              </a:rPr>
              <a:t> REQUIRED</a:t>
            </a:r>
          </a:p>
        </p:txBody>
      </p:sp>
      <p:sp>
        <p:nvSpPr>
          <p:cNvPr id="8" name="TextBox 8"/>
          <p:cNvSpPr txBox="1"/>
          <p:nvPr/>
        </p:nvSpPr>
        <p:spPr>
          <a:xfrm>
            <a:off x="10046531" y="4981575"/>
            <a:ext cx="11405090" cy="765175"/>
          </a:xfrm>
          <a:prstGeom prst="rect">
            <a:avLst/>
          </a:prstGeom>
        </p:spPr>
        <p:txBody>
          <a:bodyPr lIns="0" tIns="0" rIns="0" bIns="0" rtlCol="0" anchor="t">
            <a:spAutoFit/>
          </a:bodyPr>
          <a:lstStyle/>
          <a:p>
            <a:pPr algn="l">
              <a:lnSpc>
                <a:spcPts val="5599"/>
              </a:lnSpc>
              <a:spcBef>
                <a:spcPct val="0"/>
              </a:spcBef>
            </a:pPr>
            <a:r>
              <a:rPr lang="en-US" sz="3999">
                <a:solidFill>
                  <a:srgbClr val="10867F"/>
                </a:solidFill>
                <a:latin typeface="Funtastic"/>
                <a:ea typeface="Funtastic"/>
                <a:cs typeface="Funtastic"/>
                <a:sym typeface="Funtastic"/>
              </a:rPr>
              <a:t>STANDARDIZED TESTING</a:t>
            </a:r>
          </a:p>
        </p:txBody>
      </p:sp>
      <p:sp>
        <p:nvSpPr>
          <p:cNvPr id="9" name="TextBox 9"/>
          <p:cNvSpPr txBox="1"/>
          <p:nvPr/>
        </p:nvSpPr>
        <p:spPr>
          <a:xfrm>
            <a:off x="-569951" y="1490072"/>
            <a:ext cx="9144000" cy="873125"/>
          </a:xfrm>
          <a:prstGeom prst="rect">
            <a:avLst/>
          </a:prstGeom>
        </p:spPr>
        <p:txBody>
          <a:bodyPr lIns="0" tIns="0" rIns="0" bIns="0" rtlCol="0" anchor="t">
            <a:spAutoFit/>
          </a:bodyPr>
          <a:lstStyle/>
          <a:p>
            <a:pPr algn="ctr">
              <a:lnSpc>
                <a:spcPts val="7000"/>
              </a:lnSpc>
              <a:spcBef>
                <a:spcPct val="0"/>
              </a:spcBef>
            </a:pPr>
            <a:r>
              <a:rPr lang="en-US" sz="5000" b="1">
                <a:solidFill>
                  <a:srgbClr val="10867F"/>
                </a:solidFill>
                <a:latin typeface="Balsamiq Sans Bold"/>
                <a:ea typeface="Balsamiq Sans Bold"/>
                <a:cs typeface="Balsamiq Sans Bold"/>
                <a:sym typeface="Balsamiq Sans Bold"/>
              </a:rPr>
              <a:t>Agrologists Manitoba</a:t>
            </a:r>
          </a:p>
        </p:txBody>
      </p:sp>
      <p:sp>
        <p:nvSpPr>
          <p:cNvPr id="10" name="TextBox 10"/>
          <p:cNvSpPr txBox="1"/>
          <p:nvPr/>
        </p:nvSpPr>
        <p:spPr>
          <a:xfrm>
            <a:off x="9419949" y="2248897"/>
            <a:ext cx="9144000" cy="873125"/>
          </a:xfrm>
          <a:prstGeom prst="rect">
            <a:avLst/>
          </a:prstGeom>
        </p:spPr>
        <p:txBody>
          <a:bodyPr lIns="0" tIns="0" rIns="0" bIns="0" rtlCol="0" anchor="t">
            <a:spAutoFit/>
          </a:bodyPr>
          <a:lstStyle/>
          <a:p>
            <a:pPr algn="ctr">
              <a:lnSpc>
                <a:spcPts val="7000"/>
              </a:lnSpc>
              <a:spcBef>
                <a:spcPct val="0"/>
              </a:spcBef>
            </a:pPr>
            <a:r>
              <a:rPr lang="en-US" sz="5000" b="1">
                <a:solidFill>
                  <a:srgbClr val="10867F"/>
                </a:solidFill>
                <a:latin typeface="Balsamiq Sans Bold"/>
                <a:ea typeface="Balsamiq Sans Bold"/>
                <a:cs typeface="Balsamiq Sans Bold"/>
                <a:sym typeface="Balsamiq Sans Bold"/>
              </a:rPr>
              <a:t>CCA</a:t>
            </a:r>
          </a:p>
        </p:txBody>
      </p:sp>
      <p:sp>
        <p:nvSpPr>
          <p:cNvPr id="11" name="TextBox 11"/>
          <p:cNvSpPr txBox="1"/>
          <p:nvPr/>
        </p:nvSpPr>
        <p:spPr>
          <a:xfrm>
            <a:off x="425925" y="3368304"/>
            <a:ext cx="7508246" cy="688975"/>
          </a:xfrm>
          <a:prstGeom prst="rect">
            <a:avLst/>
          </a:prstGeom>
        </p:spPr>
        <p:txBody>
          <a:bodyPr wrap="square" lIns="0" tIns="0" rIns="0" bIns="0" rtlCol="0" anchor="t">
            <a:spAutoFit/>
          </a:bodyPr>
          <a:lstStyle/>
          <a:p>
            <a:pPr algn="ctr">
              <a:lnSpc>
                <a:spcPts val="5599"/>
              </a:lnSpc>
              <a:spcBef>
                <a:spcPct val="0"/>
              </a:spcBef>
            </a:pPr>
            <a:r>
              <a:rPr lang="en-US" sz="3999" dirty="0">
                <a:solidFill>
                  <a:srgbClr val="10867F"/>
                </a:solidFill>
                <a:latin typeface="Balsamiq Sans"/>
                <a:ea typeface="Balsamiq Sans"/>
                <a:cs typeface="Balsamiq Sans"/>
                <a:sym typeface="Balsamiq Sans"/>
              </a:rPr>
              <a:t>ALL AREAS OF AGRICULTURE</a:t>
            </a:r>
          </a:p>
        </p:txBody>
      </p:sp>
      <p:sp>
        <p:nvSpPr>
          <p:cNvPr id="12" name="TextBox 12"/>
          <p:cNvSpPr txBox="1"/>
          <p:nvPr/>
        </p:nvSpPr>
        <p:spPr>
          <a:xfrm>
            <a:off x="9144001" y="3339729"/>
            <a:ext cx="8718076" cy="688975"/>
          </a:xfrm>
          <a:prstGeom prst="rect">
            <a:avLst/>
          </a:prstGeom>
        </p:spPr>
        <p:txBody>
          <a:bodyPr wrap="square" lIns="0" tIns="0" rIns="0" bIns="0" rtlCol="0" anchor="t">
            <a:spAutoFit/>
          </a:bodyPr>
          <a:lstStyle/>
          <a:p>
            <a:pPr algn="ctr">
              <a:lnSpc>
                <a:spcPts val="5599"/>
              </a:lnSpc>
              <a:spcBef>
                <a:spcPct val="0"/>
              </a:spcBef>
            </a:pPr>
            <a:r>
              <a:rPr lang="en-US" sz="3999" dirty="0">
                <a:solidFill>
                  <a:srgbClr val="10867F"/>
                </a:solidFill>
                <a:latin typeface="Balsamiq Sans"/>
                <a:ea typeface="Balsamiq Sans"/>
                <a:cs typeface="Balsamiq Sans"/>
                <a:sym typeface="Balsamiq Sans"/>
              </a:rPr>
              <a:t>FOCUSED ON CROP PRODUCTION</a:t>
            </a:r>
          </a:p>
        </p:txBody>
      </p:sp>
      <p:sp>
        <p:nvSpPr>
          <p:cNvPr id="13" name="TextBox 13"/>
          <p:cNvSpPr txBox="1"/>
          <p:nvPr/>
        </p:nvSpPr>
        <p:spPr>
          <a:xfrm>
            <a:off x="2133600" y="6609979"/>
            <a:ext cx="13938729" cy="692434"/>
          </a:xfrm>
          <a:prstGeom prst="rect">
            <a:avLst/>
          </a:prstGeom>
        </p:spPr>
        <p:txBody>
          <a:bodyPr wrap="square" lIns="0" tIns="0" rIns="0" bIns="0" rtlCol="0" anchor="t">
            <a:spAutoFit/>
          </a:bodyPr>
          <a:lstStyle/>
          <a:p>
            <a:pPr algn="ctr">
              <a:lnSpc>
                <a:spcPts val="5599"/>
              </a:lnSpc>
              <a:spcBef>
                <a:spcPct val="0"/>
              </a:spcBef>
            </a:pPr>
            <a:r>
              <a:rPr lang="en-US" sz="3999" dirty="0">
                <a:solidFill>
                  <a:srgbClr val="FFFFFF"/>
                </a:solidFill>
                <a:latin typeface="Balsamiq Sans"/>
                <a:ea typeface="Balsamiq Sans"/>
                <a:cs typeface="Balsamiq Sans"/>
                <a:sym typeface="Balsamiq Sans"/>
              </a:rPr>
              <a:t> </a:t>
            </a:r>
            <a:r>
              <a:rPr lang="en-US" sz="3999"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Balsamiq Sans"/>
                <a:ea typeface="Balsamiq Sans"/>
                <a:cs typeface="Balsamiq Sans"/>
                <a:sym typeface="Balsamiq Sans"/>
              </a:rPr>
              <a:t>ADHERE TO HIGH LEVEL OF INTERGRITY AND ETHICS</a:t>
            </a:r>
            <a:endParaRPr lang="en-US" sz="3999" dirty="0">
              <a:solidFill>
                <a:srgbClr val="FFFFFF"/>
              </a:solidFill>
              <a:effectLst>
                <a:outerShdw blurRad="50800" dist="38100" dir="10800000" algn="r" rotWithShape="0">
                  <a:prstClr val="black">
                    <a:alpha val="40000"/>
                  </a:prstClr>
                </a:outerShdw>
              </a:effectLst>
              <a:latin typeface="Balsamiq Sans"/>
              <a:ea typeface="Balsamiq Sans"/>
              <a:cs typeface="Balsamiq Sans"/>
              <a:sym typeface="Balsamiq Sans"/>
            </a:endParaRPr>
          </a:p>
        </p:txBody>
      </p:sp>
      <p:sp>
        <p:nvSpPr>
          <p:cNvPr id="14" name="TextBox 14"/>
          <p:cNvSpPr txBox="1"/>
          <p:nvPr/>
        </p:nvSpPr>
        <p:spPr>
          <a:xfrm>
            <a:off x="1720275" y="7546604"/>
            <a:ext cx="14847451" cy="688975"/>
          </a:xfrm>
          <a:prstGeom prst="rect">
            <a:avLst/>
          </a:prstGeom>
        </p:spPr>
        <p:txBody>
          <a:bodyPr lIns="0" tIns="0" rIns="0" bIns="0" rtlCol="0" anchor="t">
            <a:spAutoFit/>
          </a:bodyPr>
          <a:lstStyle/>
          <a:p>
            <a:pPr algn="ctr">
              <a:lnSpc>
                <a:spcPts val="5599"/>
              </a:lnSpc>
              <a:spcBef>
                <a:spcPct val="0"/>
              </a:spcBef>
            </a:pPr>
            <a:r>
              <a:rPr lang="en-US" sz="3999"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Balsamiq Sans"/>
                <a:ea typeface="Balsamiq Sans"/>
                <a:cs typeface="Balsamiq Sans"/>
                <a:sym typeface="Balsamiq Sans"/>
              </a:rPr>
              <a:t>ON GOING EDUCATION AND PROFESSIONAL DEVELOPMENT</a:t>
            </a:r>
          </a:p>
        </p:txBody>
      </p:sp>
      <p:sp>
        <p:nvSpPr>
          <p:cNvPr id="15" name="TextBox 15"/>
          <p:cNvSpPr txBox="1"/>
          <p:nvPr/>
        </p:nvSpPr>
        <p:spPr>
          <a:xfrm>
            <a:off x="7643515" y="8563477"/>
            <a:ext cx="3000970" cy="688975"/>
          </a:xfrm>
          <a:prstGeom prst="rect">
            <a:avLst/>
          </a:prstGeom>
        </p:spPr>
        <p:txBody>
          <a:bodyPr lIns="0" tIns="0" rIns="0" bIns="0" rtlCol="0" anchor="t">
            <a:spAutoFit/>
          </a:bodyPr>
          <a:lstStyle/>
          <a:p>
            <a:pPr algn="ctr">
              <a:lnSpc>
                <a:spcPts val="5599"/>
              </a:lnSpc>
              <a:spcBef>
                <a:spcPct val="0"/>
              </a:spcBef>
            </a:pPr>
            <a:r>
              <a:rPr lang="en-US" sz="3999"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Balsamiq Sans"/>
                <a:ea typeface="Balsamiq Sans"/>
                <a:cs typeface="Balsamiq Sans"/>
                <a:sym typeface="Balsamiq Sans"/>
              </a:rPr>
              <a:t>YEARLY FEE</a:t>
            </a:r>
          </a:p>
        </p:txBody>
      </p:sp>
      <p:sp>
        <p:nvSpPr>
          <p:cNvPr id="16" name="TextBox 16"/>
          <p:cNvSpPr txBox="1"/>
          <p:nvPr/>
        </p:nvSpPr>
        <p:spPr>
          <a:xfrm>
            <a:off x="195422" y="8245104"/>
            <a:ext cx="3790454" cy="1456384"/>
          </a:xfrm>
          <a:prstGeom prst="rect">
            <a:avLst/>
          </a:prstGeom>
        </p:spPr>
        <p:txBody>
          <a:bodyPr lIns="0" tIns="0" rIns="0" bIns="0" rtlCol="0" anchor="t">
            <a:spAutoFit/>
          </a:bodyPr>
          <a:lstStyle/>
          <a:p>
            <a:pPr algn="ctr">
              <a:lnSpc>
                <a:spcPts val="2335"/>
              </a:lnSpc>
              <a:spcBef>
                <a:spcPct val="0"/>
              </a:spcBef>
            </a:pPr>
            <a:r>
              <a:rPr lang="en-US" sz="1668">
                <a:solidFill>
                  <a:srgbClr val="000000"/>
                </a:solidFill>
                <a:latin typeface="Canva Sans"/>
                <a:ea typeface="Canva Sans"/>
                <a:cs typeface="Canva Sans"/>
                <a:sym typeface="Canva Sans"/>
              </a:rPr>
              <a:t>In MB, Full-Status Agrology Professionals record examples of effort towards remaining competent, there is not a specific time/hours/credit requirement. </a:t>
            </a:r>
          </a:p>
        </p:txBody>
      </p:sp>
      <p:sp>
        <p:nvSpPr>
          <p:cNvPr id="17" name="TextBox 17"/>
          <p:cNvSpPr txBox="1"/>
          <p:nvPr/>
        </p:nvSpPr>
        <p:spPr>
          <a:xfrm>
            <a:off x="762000" y="5768604"/>
            <a:ext cx="4925616" cy="641201"/>
          </a:xfrm>
          <a:prstGeom prst="rect">
            <a:avLst/>
          </a:prstGeom>
        </p:spPr>
        <p:txBody>
          <a:bodyPr wrap="square" lIns="0" tIns="0" rIns="0" bIns="0" rtlCol="0" anchor="t">
            <a:spAutoFit/>
          </a:bodyPr>
          <a:lstStyle/>
          <a:p>
            <a:pPr algn="ctr">
              <a:lnSpc>
                <a:spcPts val="5599"/>
              </a:lnSpc>
              <a:spcBef>
                <a:spcPct val="0"/>
              </a:spcBef>
            </a:pPr>
            <a:r>
              <a:rPr lang="en-US" sz="3999" dirty="0">
                <a:solidFill>
                  <a:srgbClr val="000000"/>
                </a:solidFill>
                <a:latin typeface="Funtastic"/>
                <a:ea typeface="Funtastic"/>
                <a:cs typeface="Funtastic"/>
                <a:sym typeface="Funtastic"/>
              </a:rPr>
              <a:t>AREAS OF PRACTICE</a:t>
            </a:r>
          </a:p>
        </p:txBody>
      </p:sp>
      <p:sp>
        <p:nvSpPr>
          <p:cNvPr id="18" name="TextBox 18"/>
          <p:cNvSpPr txBox="1"/>
          <p:nvPr/>
        </p:nvSpPr>
        <p:spPr>
          <a:xfrm>
            <a:off x="10078377" y="5744791"/>
            <a:ext cx="4710827" cy="765175"/>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Funtastic"/>
                <a:ea typeface="Funtastic"/>
                <a:cs typeface="Funtastic"/>
                <a:sym typeface="Funtastic"/>
              </a:rPr>
              <a:t>CEU REQUIREMENTS </a:t>
            </a:r>
          </a:p>
        </p:txBody>
      </p:sp>
      <p:sp>
        <p:nvSpPr>
          <p:cNvPr id="19" name="TextBox 19"/>
          <p:cNvSpPr txBox="1"/>
          <p:nvPr/>
        </p:nvSpPr>
        <p:spPr>
          <a:xfrm>
            <a:off x="5059087" y="8056312"/>
            <a:ext cx="2454817" cy="1470025"/>
          </a:xfrm>
          <a:prstGeom prst="rect">
            <a:avLst/>
          </a:prstGeom>
        </p:spPr>
        <p:txBody>
          <a:bodyPr lIns="0" tIns="0" rIns="0" bIns="0" rtlCol="0" anchor="t">
            <a:spAutoFit/>
          </a:bodyPr>
          <a:lstStyle/>
          <a:p>
            <a:pPr algn="ctr">
              <a:lnSpc>
                <a:spcPts val="5599"/>
              </a:lnSpc>
            </a:pPr>
            <a:r>
              <a:rPr lang="en-US" sz="3999">
                <a:solidFill>
                  <a:srgbClr val="000000"/>
                </a:solidFill>
                <a:latin typeface="Funtastic"/>
                <a:ea typeface="Funtastic"/>
                <a:cs typeface="Funtastic"/>
                <a:sym typeface="Funtastic"/>
              </a:rPr>
              <a:t>$400</a:t>
            </a:r>
          </a:p>
          <a:p>
            <a:pPr algn="ctr">
              <a:lnSpc>
                <a:spcPts val="5599"/>
              </a:lnSpc>
              <a:spcBef>
                <a:spcPct val="0"/>
              </a:spcBef>
            </a:pPr>
            <a:r>
              <a:rPr lang="en-US" sz="3999">
                <a:solidFill>
                  <a:srgbClr val="000000"/>
                </a:solidFill>
                <a:latin typeface="Funtastic"/>
                <a:ea typeface="Funtastic"/>
                <a:cs typeface="Funtastic"/>
                <a:sym typeface="Funtastic"/>
              </a:rPr>
              <a:t>CDN</a:t>
            </a:r>
          </a:p>
        </p:txBody>
      </p:sp>
      <p:sp>
        <p:nvSpPr>
          <p:cNvPr id="20" name="TextBox 20"/>
          <p:cNvSpPr txBox="1"/>
          <p:nvPr/>
        </p:nvSpPr>
        <p:spPr>
          <a:xfrm>
            <a:off x="3709928" y="9454779"/>
            <a:ext cx="10868145" cy="688975"/>
          </a:xfrm>
          <a:prstGeom prst="rect">
            <a:avLst/>
          </a:prstGeom>
        </p:spPr>
        <p:txBody>
          <a:bodyPr lIns="0" tIns="0" rIns="0" bIns="0" rtlCol="0" anchor="t">
            <a:spAutoFit/>
          </a:bodyPr>
          <a:lstStyle/>
          <a:p>
            <a:pPr algn="ctr">
              <a:lnSpc>
                <a:spcPts val="5599"/>
              </a:lnSpc>
              <a:spcBef>
                <a:spcPct val="0"/>
              </a:spcBef>
            </a:pPr>
            <a:r>
              <a:rPr lang="en-US" sz="3999"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Balsamiq Sans"/>
                <a:ea typeface="Balsamiq Sans"/>
                <a:cs typeface="Balsamiq Sans"/>
                <a:sym typeface="Balsamiq Sans"/>
              </a:rPr>
              <a:t>ONLINE SEARCHABLE MEMBER DIRECTORY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219588" y="4981575"/>
            <a:ext cx="11405090" cy="765175"/>
          </a:xfrm>
          <a:prstGeom prst="rect">
            <a:avLst/>
          </a:prstGeom>
        </p:spPr>
        <p:txBody>
          <a:bodyPr lIns="0" tIns="0" rIns="0" bIns="0" rtlCol="0" anchor="t">
            <a:spAutoFit/>
          </a:bodyPr>
          <a:lstStyle/>
          <a:p>
            <a:pPr algn="l">
              <a:lnSpc>
                <a:spcPts val="5599"/>
              </a:lnSpc>
              <a:spcBef>
                <a:spcPct val="0"/>
              </a:spcBef>
            </a:pPr>
            <a:r>
              <a:rPr lang="en-US" sz="3999">
                <a:solidFill>
                  <a:srgbClr val="E91F1B"/>
                </a:solidFill>
                <a:latin typeface="Funtastic"/>
                <a:ea typeface="Funtastic"/>
                <a:cs typeface="Funtastic"/>
                <a:sym typeface="Funtastic"/>
              </a:rPr>
              <a:t>MENTORSHIP CERTIFICATION FORM</a:t>
            </a:r>
          </a:p>
        </p:txBody>
      </p:sp>
      <p:sp>
        <p:nvSpPr>
          <p:cNvPr id="3" name="TextBox 3"/>
          <p:cNvSpPr txBox="1"/>
          <p:nvPr/>
        </p:nvSpPr>
        <p:spPr>
          <a:xfrm>
            <a:off x="11052176" y="839197"/>
            <a:ext cx="6362172" cy="2548775"/>
          </a:xfrm>
          <a:prstGeom prst="rect">
            <a:avLst/>
          </a:prstGeom>
        </p:spPr>
        <p:txBody>
          <a:bodyPr wrap="square" lIns="0" tIns="0" rIns="0" bIns="0" rtlCol="0" anchor="t">
            <a:spAutoFit/>
          </a:bodyPr>
          <a:lstStyle/>
          <a:p>
            <a:pPr algn="ctr">
              <a:lnSpc>
                <a:spcPts val="10500"/>
              </a:lnSpc>
              <a:spcBef>
                <a:spcPct val="0"/>
              </a:spcBef>
            </a:pP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ASSOCIATION</a:t>
            </a:r>
          </a:p>
          <a:p>
            <a:pPr algn="just">
              <a:lnSpc>
                <a:spcPts val="10500"/>
              </a:lnSpc>
              <a:spcBef>
                <a:spcPct val="0"/>
              </a:spcBef>
            </a:pPr>
            <a:endParaRPr lang="en-US" sz="7500" dirty="0">
              <a:solidFill>
                <a:srgbClr val="FFFFFF"/>
              </a:solidFill>
              <a:latin typeface="Funtastic"/>
              <a:ea typeface="Funtastic"/>
              <a:cs typeface="Funtastic"/>
              <a:sym typeface="Funtastic"/>
            </a:endParaRPr>
          </a:p>
        </p:txBody>
      </p:sp>
      <p:sp>
        <p:nvSpPr>
          <p:cNvPr id="4" name="TextBox 4"/>
          <p:cNvSpPr txBox="1"/>
          <p:nvPr/>
        </p:nvSpPr>
        <p:spPr>
          <a:xfrm>
            <a:off x="11441272" y="-70221"/>
            <a:ext cx="5925916" cy="3895297"/>
          </a:xfrm>
          <a:prstGeom prst="rect">
            <a:avLst/>
          </a:prstGeom>
        </p:spPr>
        <p:txBody>
          <a:bodyPr wrap="square" lIns="0" tIns="0" rIns="0" bIns="0" rtlCol="0" anchor="t">
            <a:spAutoFit/>
          </a:bodyPr>
          <a:lstStyle/>
          <a:p>
            <a:pPr algn="ctr">
              <a:lnSpc>
                <a:spcPts val="10500"/>
              </a:lnSpc>
              <a:spcBef>
                <a:spcPct val="0"/>
              </a:spcBef>
            </a:pP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VOLUNTARY</a:t>
            </a:r>
          </a:p>
          <a:p>
            <a:pPr algn="ctr">
              <a:lnSpc>
                <a:spcPts val="10500"/>
              </a:lnSpc>
              <a:spcBef>
                <a:spcPct val="0"/>
              </a:spcBef>
            </a:pPr>
            <a:endParaRPr lang="en-US" sz="7500" dirty="0">
              <a:solidFill>
                <a:srgbClr val="FFFFFF"/>
              </a:solidFill>
              <a:latin typeface="Funtastic"/>
              <a:ea typeface="Funtastic"/>
              <a:cs typeface="Funtastic"/>
              <a:sym typeface="Funtastic"/>
            </a:endParaRPr>
          </a:p>
          <a:p>
            <a:pPr algn="ctr">
              <a:lnSpc>
                <a:spcPts val="10500"/>
              </a:lnSpc>
              <a:spcBef>
                <a:spcPct val="0"/>
              </a:spcBef>
            </a:pPr>
            <a:endParaRPr lang="en-US" sz="7500" dirty="0">
              <a:solidFill>
                <a:srgbClr val="FFFFFF"/>
              </a:solidFill>
              <a:latin typeface="Funtastic"/>
              <a:ea typeface="Funtastic"/>
              <a:cs typeface="Funtastic"/>
              <a:sym typeface="Funtastic"/>
            </a:endParaRPr>
          </a:p>
        </p:txBody>
      </p:sp>
      <p:sp>
        <p:nvSpPr>
          <p:cNvPr id="5" name="TextBox 5"/>
          <p:cNvSpPr txBox="1"/>
          <p:nvPr/>
        </p:nvSpPr>
        <p:spPr>
          <a:xfrm>
            <a:off x="1181628" y="131695"/>
            <a:ext cx="6362172" cy="1202252"/>
          </a:xfrm>
          <a:prstGeom prst="rect">
            <a:avLst/>
          </a:prstGeom>
        </p:spPr>
        <p:txBody>
          <a:bodyPr wrap="square" lIns="0" tIns="0" rIns="0" bIns="0" rtlCol="0" anchor="t">
            <a:spAutoFit/>
          </a:bodyPr>
          <a:lstStyle/>
          <a:p>
            <a:pPr algn="ctr">
              <a:lnSpc>
                <a:spcPts val="10500"/>
              </a:lnSpc>
              <a:spcBef>
                <a:spcPct val="0"/>
              </a:spcBef>
            </a:pP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REGULATOR</a:t>
            </a:r>
          </a:p>
        </p:txBody>
      </p:sp>
      <p:sp>
        <p:nvSpPr>
          <p:cNvPr id="6" name="TextBox 6"/>
          <p:cNvSpPr txBox="1"/>
          <p:nvPr/>
        </p:nvSpPr>
        <p:spPr>
          <a:xfrm>
            <a:off x="572366" y="4214441"/>
            <a:ext cx="11405090" cy="765175"/>
          </a:xfrm>
          <a:prstGeom prst="rect">
            <a:avLst/>
          </a:prstGeom>
        </p:spPr>
        <p:txBody>
          <a:bodyPr lIns="0" tIns="0" rIns="0" bIns="0" rtlCol="0" anchor="t">
            <a:spAutoFit/>
          </a:bodyPr>
          <a:lstStyle/>
          <a:p>
            <a:pPr algn="l">
              <a:lnSpc>
                <a:spcPts val="5599"/>
              </a:lnSpc>
              <a:spcBef>
                <a:spcPct val="0"/>
              </a:spcBef>
            </a:pPr>
            <a:r>
              <a:rPr lang="en-US" sz="3999">
                <a:solidFill>
                  <a:srgbClr val="10867F"/>
                </a:solidFill>
                <a:latin typeface="Funtastic"/>
                <a:ea typeface="Funtastic"/>
                <a:cs typeface="Funtastic"/>
                <a:sym typeface="Funtastic"/>
              </a:rPr>
              <a:t>PAY APPLICATION FEE</a:t>
            </a:r>
          </a:p>
        </p:txBody>
      </p:sp>
      <p:sp>
        <p:nvSpPr>
          <p:cNvPr id="7" name="TextBox 7"/>
          <p:cNvSpPr txBox="1"/>
          <p:nvPr/>
        </p:nvSpPr>
        <p:spPr>
          <a:xfrm>
            <a:off x="9144000" y="4235450"/>
            <a:ext cx="11405090" cy="765175"/>
          </a:xfrm>
          <a:prstGeom prst="rect">
            <a:avLst/>
          </a:prstGeom>
        </p:spPr>
        <p:txBody>
          <a:bodyPr lIns="0" tIns="0" rIns="0" bIns="0" rtlCol="0" anchor="t">
            <a:spAutoFit/>
          </a:bodyPr>
          <a:lstStyle/>
          <a:p>
            <a:pPr algn="l">
              <a:lnSpc>
                <a:spcPts val="5599"/>
              </a:lnSpc>
              <a:spcBef>
                <a:spcPct val="0"/>
              </a:spcBef>
            </a:pPr>
            <a:r>
              <a:rPr lang="en-US" sz="3999">
                <a:solidFill>
                  <a:srgbClr val="10867F"/>
                </a:solidFill>
                <a:latin typeface="Funtastic"/>
                <a:ea typeface="Funtastic"/>
                <a:cs typeface="Funtastic"/>
                <a:sym typeface="Funtastic"/>
              </a:rPr>
              <a:t>REGISTER &amp; PAY EXAM FEES</a:t>
            </a:r>
          </a:p>
        </p:txBody>
      </p:sp>
      <p:sp>
        <p:nvSpPr>
          <p:cNvPr id="8" name="TextBox 8"/>
          <p:cNvSpPr txBox="1"/>
          <p:nvPr/>
        </p:nvSpPr>
        <p:spPr>
          <a:xfrm>
            <a:off x="8875527" y="4990121"/>
            <a:ext cx="11405090" cy="765175"/>
          </a:xfrm>
          <a:prstGeom prst="rect">
            <a:avLst/>
          </a:prstGeom>
        </p:spPr>
        <p:txBody>
          <a:bodyPr lIns="0" tIns="0" rIns="0" bIns="0" rtlCol="0" anchor="t">
            <a:spAutoFit/>
          </a:bodyPr>
          <a:lstStyle/>
          <a:p>
            <a:pPr algn="l">
              <a:lnSpc>
                <a:spcPts val="5599"/>
              </a:lnSpc>
              <a:spcBef>
                <a:spcPct val="0"/>
              </a:spcBef>
            </a:pPr>
            <a:r>
              <a:rPr lang="en-US" sz="3999">
                <a:solidFill>
                  <a:srgbClr val="E91F1B"/>
                </a:solidFill>
                <a:latin typeface="Funtastic"/>
                <a:ea typeface="Funtastic"/>
                <a:cs typeface="Funtastic"/>
                <a:sym typeface="Funtastic"/>
              </a:rPr>
              <a:t>SUPERVISOR &amp; CLIENT REFERNCE LETTER</a:t>
            </a:r>
          </a:p>
        </p:txBody>
      </p:sp>
      <p:sp>
        <p:nvSpPr>
          <p:cNvPr id="9" name="TextBox 9"/>
          <p:cNvSpPr txBox="1"/>
          <p:nvPr/>
        </p:nvSpPr>
        <p:spPr>
          <a:xfrm>
            <a:off x="-569951" y="1490072"/>
            <a:ext cx="9144000" cy="873125"/>
          </a:xfrm>
          <a:prstGeom prst="rect">
            <a:avLst/>
          </a:prstGeom>
        </p:spPr>
        <p:txBody>
          <a:bodyPr lIns="0" tIns="0" rIns="0" bIns="0" rtlCol="0" anchor="t">
            <a:spAutoFit/>
          </a:bodyPr>
          <a:lstStyle/>
          <a:p>
            <a:pPr algn="ctr">
              <a:lnSpc>
                <a:spcPts val="7000"/>
              </a:lnSpc>
              <a:spcBef>
                <a:spcPct val="0"/>
              </a:spcBef>
            </a:pPr>
            <a:r>
              <a:rPr lang="en-US" sz="5000" b="1">
                <a:solidFill>
                  <a:srgbClr val="10867F"/>
                </a:solidFill>
                <a:latin typeface="Balsamiq Sans Bold"/>
                <a:ea typeface="Balsamiq Sans Bold"/>
                <a:cs typeface="Balsamiq Sans Bold"/>
                <a:sym typeface="Balsamiq Sans Bold"/>
              </a:rPr>
              <a:t>Agrologists Manitoba</a:t>
            </a:r>
          </a:p>
        </p:txBody>
      </p:sp>
      <p:sp>
        <p:nvSpPr>
          <p:cNvPr id="10" name="TextBox 10"/>
          <p:cNvSpPr txBox="1"/>
          <p:nvPr/>
        </p:nvSpPr>
        <p:spPr>
          <a:xfrm>
            <a:off x="9419949" y="2248897"/>
            <a:ext cx="9144000" cy="873125"/>
          </a:xfrm>
          <a:prstGeom prst="rect">
            <a:avLst/>
          </a:prstGeom>
        </p:spPr>
        <p:txBody>
          <a:bodyPr lIns="0" tIns="0" rIns="0" bIns="0" rtlCol="0" anchor="t">
            <a:spAutoFit/>
          </a:bodyPr>
          <a:lstStyle/>
          <a:p>
            <a:pPr algn="ctr">
              <a:lnSpc>
                <a:spcPts val="7000"/>
              </a:lnSpc>
              <a:spcBef>
                <a:spcPct val="0"/>
              </a:spcBef>
            </a:pPr>
            <a:r>
              <a:rPr lang="en-US" sz="5000" b="1">
                <a:solidFill>
                  <a:srgbClr val="10867F"/>
                </a:solidFill>
                <a:latin typeface="Balsamiq Sans Bold"/>
                <a:ea typeface="Balsamiq Sans Bold"/>
                <a:cs typeface="Balsamiq Sans Bold"/>
                <a:sym typeface="Balsamiq Sans Bold"/>
              </a:rPr>
              <a:t>CCA</a:t>
            </a:r>
          </a:p>
        </p:txBody>
      </p:sp>
      <p:sp>
        <p:nvSpPr>
          <p:cNvPr id="11" name="TextBox 11"/>
          <p:cNvSpPr txBox="1"/>
          <p:nvPr/>
        </p:nvSpPr>
        <p:spPr>
          <a:xfrm>
            <a:off x="57128" y="3377829"/>
            <a:ext cx="8406395" cy="606425"/>
          </a:xfrm>
          <a:prstGeom prst="rect">
            <a:avLst/>
          </a:prstGeom>
        </p:spPr>
        <p:txBody>
          <a:bodyPr wrap="square" lIns="0" tIns="0" rIns="0" bIns="0" rtlCol="0" anchor="t">
            <a:spAutoFit/>
          </a:bodyPr>
          <a:lstStyle/>
          <a:p>
            <a:pPr algn="ctr">
              <a:lnSpc>
                <a:spcPts val="4900"/>
              </a:lnSpc>
              <a:spcBef>
                <a:spcPct val="0"/>
              </a:spcBef>
            </a:pPr>
            <a:r>
              <a:rPr lang="en-US" sz="3500" dirty="0">
                <a:solidFill>
                  <a:srgbClr val="10867F"/>
                </a:solidFill>
                <a:latin typeface="Balsamiq Sans"/>
                <a:ea typeface="Balsamiq Sans"/>
                <a:cs typeface="Balsamiq Sans"/>
                <a:sym typeface="Balsamiq Sans"/>
              </a:rPr>
              <a:t>ONE YEAR OF CANADIAN EXPERIENCE</a:t>
            </a:r>
          </a:p>
        </p:txBody>
      </p:sp>
      <p:sp>
        <p:nvSpPr>
          <p:cNvPr id="12" name="TextBox 12"/>
          <p:cNvSpPr txBox="1"/>
          <p:nvPr/>
        </p:nvSpPr>
        <p:spPr>
          <a:xfrm>
            <a:off x="8574049" y="3349254"/>
            <a:ext cx="9656823" cy="573405"/>
          </a:xfrm>
          <a:prstGeom prst="rect">
            <a:avLst/>
          </a:prstGeom>
        </p:spPr>
        <p:txBody>
          <a:bodyPr wrap="square" lIns="0" tIns="0" rIns="0" bIns="0" rtlCol="0" anchor="t">
            <a:spAutoFit/>
          </a:bodyPr>
          <a:lstStyle/>
          <a:p>
            <a:pPr algn="ctr">
              <a:lnSpc>
                <a:spcPts val="4620"/>
              </a:lnSpc>
              <a:spcBef>
                <a:spcPct val="0"/>
              </a:spcBef>
            </a:pPr>
            <a:r>
              <a:rPr lang="en-US" sz="3300" dirty="0">
                <a:solidFill>
                  <a:srgbClr val="10867F"/>
                </a:solidFill>
                <a:latin typeface="Balsamiq Sans"/>
                <a:ea typeface="Balsamiq Sans"/>
                <a:cs typeface="Balsamiq Sans"/>
                <a:sym typeface="Balsamiq Sans"/>
              </a:rPr>
              <a:t>2 - 4 YEARS  OF CROP ADVISING EXPERIENCE</a:t>
            </a:r>
          </a:p>
        </p:txBody>
      </p:sp>
      <p:sp>
        <p:nvSpPr>
          <p:cNvPr id="13" name="TextBox 13"/>
          <p:cNvSpPr txBox="1"/>
          <p:nvPr/>
        </p:nvSpPr>
        <p:spPr>
          <a:xfrm>
            <a:off x="370249" y="7543429"/>
            <a:ext cx="5551884" cy="692434"/>
          </a:xfrm>
          <a:prstGeom prst="rect">
            <a:avLst/>
          </a:prstGeom>
        </p:spPr>
        <p:txBody>
          <a:bodyPr wrap="square" lIns="0" tIns="0" rIns="0" bIns="0" rtlCol="0" anchor="t">
            <a:spAutoFit/>
          </a:bodyPr>
          <a:lstStyle/>
          <a:p>
            <a:pPr algn="ctr">
              <a:lnSpc>
                <a:spcPts val="5599"/>
              </a:lnSpc>
              <a:spcBef>
                <a:spcPct val="0"/>
              </a:spcBef>
            </a:pPr>
            <a:r>
              <a:rPr lang="en-US" sz="3999"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Balsamiq Sans"/>
                <a:ea typeface="Balsamiq Sans"/>
                <a:cs typeface="Balsamiq Sans"/>
                <a:sym typeface="Balsamiq Sans"/>
              </a:rPr>
              <a:t>PROVIDE TRANSCRIPT</a:t>
            </a:r>
          </a:p>
        </p:txBody>
      </p:sp>
      <p:sp>
        <p:nvSpPr>
          <p:cNvPr id="14" name="TextBox 14"/>
          <p:cNvSpPr txBox="1"/>
          <p:nvPr/>
        </p:nvSpPr>
        <p:spPr>
          <a:xfrm>
            <a:off x="0" y="5768604"/>
            <a:ext cx="6716316" cy="1470025"/>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Funtastic"/>
                <a:ea typeface="Funtastic"/>
                <a:cs typeface="Funtastic"/>
                <a:sym typeface="Funtastic"/>
              </a:rPr>
              <a:t>JURISPRUDENCE &amp; ETHICS SEMINAR &amp; ASSIGNMENT</a:t>
            </a:r>
          </a:p>
        </p:txBody>
      </p:sp>
      <p:sp>
        <p:nvSpPr>
          <p:cNvPr id="15" name="TextBox 15"/>
          <p:cNvSpPr txBox="1"/>
          <p:nvPr/>
        </p:nvSpPr>
        <p:spPr>
          <a:xfrm>
            <a:off x="9051153" y="5736246"/>
            <a:ext cx="8301990" cy="765175"/>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Funtastic"/>
                <a:ea typeface="Funtastic"/>
                <a:cs typeface="Funtastic"/>
                <a:sym typeface="Funtastic"/>
              </a:rPr>
              <a:t>SIGN &amp; AGREE CCA CODE OF ETHICS</a:t>
            </a:r>
          </a:p>
        </p:txBody>
      </p:sp>
      <p:sp>
        <p:nvSpPr>
          <p:cNvPr id="16" name="TextBox 16"/>
          <p:cNvSpPr txBox="1"/>
          <p:nvPr/>
        </p:nvSpPr>
        <p:spPr>
          <a:xfrm>
            <a:off x="9419949" y="7548191"/>
            <a:ext cx="5551884" cy="688975"/>
          </a:xfrm>
          <a:prstGeom prst="rect">
            <a:avLst/>
          </a:prstGeom>
        </p:spPr>
        <p:txBody>
          <a:bodyPr lIns="0" tIns="0" rIns="0" bIns="0" rtlCol="0" anchor="t">
            <a:spAutoFit/>
          </a:bodyPr>
          <a:lstStyle/>
          <a:p>
            <a:pPr algn="ctr">
              <a:lnSpc>
                <a:spcPts val="5599"/>
              </a:lnSpc>
              <a:spcBef>
                <a:spcPct val="0"/>
              </a:spcBef>
            </a:pPr>
            <a:r>
              <a:rPr lang="en-US" sz="3999"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Balsamiq Sans"/>
                <a:ea typeface="Balsamiq Sans"/>
                <a:cs typeface="Balsamiq Sans"/>
                <a:sym typeface="Balsamiq Sans"/>
              </a:rPr>
              <a:t>PROVIDE TRANSCRIPT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201375" y="3548905"/>
            <a:ext cx="3543998" cy="4715688"/>
          </a:xfrm>
          <a:custGeom>
            <a:avLst/>
            <a:gdLst/>
            <a:ahLst/>
            <a:cxnLst/>
            <a:rect l="l" t="t" r="r" b="b"/>
            <a:pathLst>
              <a:path w="3543998" h="4715688">
                <a:moveTo>
                  <a:pt x="0" y="0"/>
                </a:moveTo>
                <a:lnTo>
                  <a:pt x="3543998" y="0"/>
                </a:lnTo>
                <a:lnTo>
                  <a:pt x="3543998" y="4715688"/>
                </a:lnTo>
                <a:lnTo>
                  <a:pt x="0" y="4715688"/>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n-CA"/>
          </a:p>
        </p:txBody>
      </p:sp>
      <p:sp>
        <p:nvSpPr>
          <p:cNvPr id="3" name="Freeform 3"/>
          <p:cNvSpPr/>
          <p:nvPr/>
        </p:nvSpPr>
        <p:spPr>
          <a:xfrm>
            <a:off x="5495253" y="3548905"/>
            <a:ext cx="11764047" cy="4715688"/>
          </a:xfrm>
          <a:custGeom>
            <a:avLst/>
            <a:gdLst/>
            <a:ahLst/>
            <a:cxnLst/>
            <a:rect l="l" t="t" r="r" b="b"/>
            <a:pathLst>
              <a:path w="11764047" h="4715688">
                <a:moveTo>
                  <a:pt x="0" y="0"/>
                </a:moveTo>
                <a:lnTo>
                  <a:pt x="11764047" y="0"/>
                </a:lnTo>
                <a:lnTo>
                  <a:pt x="11764047" y="4715688"/>
                </a:lnTo>
                <a:lnTo>
                  <a:pt x="0" y="4715688"/>
                </a:lnTo>
                <a:lnTo>
                  <a:pt x="0" y="0"/>
                </a:lnTo>
                <a:close/>
              </a:path>
            </a:pathLst>
          </a:custGeom>
          <a:blipFill>
            <a:blip r:embed="rId3"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4" name="TextBox 4"/>
          <p:cNvSpPr txBox="1"/>
          <p:nvPr/>
        </p:nvSpPr>
        <p:spPr>
          <a:xfrm>
            <a:off x="390190" y="1275"/>
            <a:ext cx="16230600" cy="2762250"/>
          </a:xfrm>
          <a:prstGeom prst="rect">
            <a:avLst/>
          </a:prstGeom>
        </p:spPr>
        <p:txBody>
          <a:bodyPr lIns="0" tIns="0" rIns="0" bIns="0" rtlCol="0" anchor="t">
            <a:spAutoFit/>
          </a:bodyPr>
          <a:lstStyle/>
          <a:p>
            <a:pPr algn="ctr">
              <a:lnSpc>
                <a:spcPts val="10500"/>
              </a:lnSpc>
              <a:spcBef>
                <a:spcPct val="0"/>
              </a:spcBef>
            </a:pPr>
            <a:r>
              <a:rPr lang="en-US" sz="7500">
                <a:solidFill>
                  <a:srgbClr val="000000"/>
                </a:solidFill>
                <a:latin typeface="Funtastic"/>
                <a:ea typeface="Funtastic"/>
                <a:cs typeface="Funtastic"/>
                <a:sym typeface="Funtastic"/>
              </a:rPr>
              <a:t>PRACTICING WITHOUT BEING REGISTERED IS ILLEGAL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461135" y="5905087"/>
            <a:ext cx="3986212" cy="4114800"/>
          </a:xfrm>
          <a:custGeom>
            <a:avLst/>
            <a:gdLst/>
            <a:ahLst/>
            <a:cxnLst/>
            <a:rect l="l" t="t" r="r" b="b"/>
            <a:pathLst>
              <a:path w="3986212" h="4114800">
                <a:moveTo>
                  <a:pt x="0" y="0"/>
                </a:moveTo>
                <a:lnTo>
                  <a:pt x="3986213" y="0"/>
                </a:lnTo>
                <a:lnTo>
                  <a:pt x="3986213"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12849231" y="5905087"/>
            <a:ext cx="4224614" cy="4114800"/>
          </a:xfrm>
          <a:custGeom>
            <a:avLst/>
            <a:gdLst/>
            <a:ahLst/>
            <a:cxnLst/>
            <a:rect l="l" t="t" r="r" b="b"/>
            <a:pathLst>
              <a:path w="4224614" h="4114800">
                <a:moveTo>
                  <a:pt x="0" y="0"/>
                </a:moveTo>
                <a:lnTo>
                  <a:pt x="4224615" y="0"/>
                </a:lnTo>
                <a:lnTo>
                  <a:pt x="422461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4" name="Freeform 4"/>
          <p:cNvSpPr/>
          <p:nvPr/>
        </p:nvSpPr>
        <p:spPr>
          <a:xfrm>
            <a:off x="5210062" y="6955124"/>
            <a:ext cx="7147787" cy="2303176"/>
          </a:xfrm>
          <a:custGeom>
            <a:avLst/>
            <a:gdLst/>
            <a:ahLst/>
            <a:cxnLst/>
            <a:rect l="l" t="t" r="r" b="b"/>
            <a:pathLst>
              <a:path w="7147787" h="2303176">
                <a:moveTo>
                  <a:pt x="0" y="0"/>
                </a:moveTo>
                <a:lnTo>
                  <a:pt x="7147787" y="0"/>
                </a:lnTo>
                <a:lnTo>
                  <a:pt x="7147787" y="2303176"/>
                </a:lnTo>
                <a:lnTo>
                  <a:pt x="0" y="2303176"/>
                </a:lnTo>
                <a:lnTo>
                  <a:pt x="0" y="0"/>
                </a:lnTo>
                <a:close/>
              </a:path>
            </a:pathLst>
          </a:custGeom>
          <a:blipFill>
            <a:blip r:embed="rId6">
              <a:extLst>
                <a:ext uri="{28A0092B-C50C-407E-A947-70E740481C1C}">
                  <a14:useLocalDpi xmlns:a14="http://schemas.microsoft.com/office/drawing/2010/main" val="0"/>
                </a:ext>
              </a:extLst>
            </a:blip>
            <a:stretch>
              <a:fillRect/>
            </a:stretch>
          </a:blipFill>
        </p:spPr>
        <p:txBody>
          <a:bodyPr/>
          <a:lstStyle/>
          <a:p>
            <a:endParaRPr lang="en-CA"/>
          </a:p>
        </p:txBody>
      </p:sp>
      <p:sp>
        <p:nvSpPr>
          <p:cNvPr id="5" name="TextBox 5"/>
          <p:cNvSpPr txBox="1"/>
          <p:nvPr/>
        </p:nvSpPr>
        <p:spPr>
          <a:xfrm>
            <a:off x="1413595" y="693006"/>
            <a:ext cx="14740720" cy="5212081"/>
          </a:xfrm>
          <a:prstGeom prst="rect">
            <a:avLst/>
          </a:prstGeom>
        </p:spPr>
        <p:txBody>
          <a:bodyPr lIns="0" tIns="0" rIns="0" bIns="0" rtlCol="0" anchor="t">
            <a:spAutoFit/>
          </a:bodyPr>
          <a:lstStyle/>
          <a:p>
            <a:pPr algn="ctr">
              <a:lnSpc>
                <a:spcPts val="4619"/>
              </a:lnSpc>
              <a:spcBef>
                <a:spcPct val="0"/>
              </a:spcBef>
            </a:pPr>
            <a:r>
              <a:rPr lang="en-US" sz="3299">
                <a:solidFill>
                  <a:srgbClr val="000000"/>
                </a:solidFill>
                <a:latin typeface="Canva Sans"/>
                <a:ea typeface="Canva Sans"/>
                <a:cs typeface="Canva Sans"/>
                <a:sym typeface="Canva Sans"/>
              </a:rPr>
              <a:t>When they do identify someone, who may be in breach of “The Agrologists Act”, they make contact with the person or employer, determine what the situation is, and point to registration requirements if the circumstances warrant. </a:t>
            </a:r>
          </a:p>
          <a:p>
            <a:pPr algn="ctr">
              <a:lnSpc>
                <a:spcPts val="4619"/>
              </a:lnSpc>
              <a:spcBef>
                <a:spcPct val="0"/>
              </a:spcBef>
            </a:pPr>
            <a:r>
              <a:rPr lang="en-US" sz="3299">
                <a:solidFill>
                  <a:srgbClr val="000000"/>
                </a:solidFill>
                <a:latin typeface="Canva Sans"/>
                <a:ea typeface="Canva Sans"/>
                <a:cs typeface="Canva Sans"/>
                <a:sym typeface="Canva Sans"/>
              </a:rPr>
              <a:t>They have found that some individuals are </a:t>
            </a:r>
            <a:r>
              <a:rPr lang="en-US" sz="3299" b="1">
                <a:solidFill>
                  <a:srgbClr val="000000"/>
                </a:solidFill>
                <a:latin typeface="Canva Sans Bold"/>
                <a:ea typeface="Canva Sans Bold"/>
                <a:cs typeface="Canva Sans Bold"/>
                <a:sym typeface="Canva Sans Bold"/>
              </a:rPr>
              <a:t>unaware of the difference between the license/registration requirement, and a voluntary certification</a:t>
            </a:r>
            <a:r>
              <a:rPr lang="en-US" sz="3299">
                <a:solidFill>
                  <a:srgbClr val="000000"/>
                </a:solidFill>
                <a:latin typeface="Canva Sans"/>
                <a:ea typeface="Canva Sans"/>
                <a:cs typeface="Canva Sans"/>
                <a:sym typeface="Canva Sans"/>
              </a:rPr>
              <a:t> that may assist in marketing products and services. </a:t>
            </a:r>
          </a:p>
          <a:p>
            <a:pPr algn="ctr">
              <a:lnSpc>
                <a:spcPts val="4619"/>
              </a:lnSpc>
              <a:spcBef>
                <a:spcPct val="0"/>
              </a:spcBef>
            </a:pPr>
            <a:r>
              <a:rPr lang="en-US" sz="3299">
                <a:solidFill>
                  <a:srgbClr val="000000"/>
                </a:solidFill>
                <a:latin typeface="Canva Sans"/>
                <a:ea typeface="Canva Sans"/>
                <a:cs typeface="Canva Sans"/>
                <a:sym typeface="Canva Sans"/>
              </a:rPr>
              <a:t>It is also worth noting that individuals (not companies) are accountable under “The Agrologists Act” of Manitoba.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241559" y="606425"/>
            <a:ext cx="15308285" cy="7258050"/>
          </a:xfrm>
          <a:prstGeom prst="rect">
            <a:avLst/>
          </a:prstGeom>
        </p:spPr>
        <p:txBody>
          <a:bodyPr lIns="0" tIns="0" rIns="0" bIns="0" rtlCol="0" anchor="t">
            <a:spAutoFit/>
          </a:bodyPr>
          <a:lstStyle/>
          <a:p>
            <a:pPr algn="ctr">
              <a:lnSpc>
                <a:spcPts val="6300"/>
              </a:lnSpc>
              <a:spcBef>
                <a:spcPct val="0"/>
              </a:spcBef>
            </a:pPr>
            <a:r>
              <a:rPr lang="en-US" sz="4500">
                <a:solidFill>
                  <a:srgbClr val="000000"/>
                </a:solidFill>
                <a:latin typeface="Funtastic"/>
                <a:ea typeface="Funtastic"/>
                <a:cs typeface="Funtastic"/>
                <a:sym typeface="Funtastic"/>
              </a:rPr>
              <a:t>AT THE CORE OF </a:t>
            </a:r>
            <a:r>
              <a:rPr lang="en-US" sz="4500">
                <a:solidFill>
                  <a:srgbClr val="00BF63"/>
                </a:solidFill>
                <a:latin typeface="Funtastic"/>
                <a:ea typeface="Funtastic"/>
                <a:cs typeface="Funtastic"/>
                <a:sym typeface="Funtastic"/>
              </a:rPr>
              <a:t>AGROLOGY</a:t>
            </a:r>
            <a:r>
              <a:rPr lang="en-US" sz="4500">
                <a:solidFill>
                  <a:srgbClr val="000000"/>
                </a:solidFill>
                <a:latin typeface="Funtastic"/>
                <a:ea typeface="Funtastic"/>
                <a:cs typeface="Funtastic"/>
                <a:sym typeface="Funtastic"/>
              </a:rPr>
              <a:t> THERE IS AN UNDERSTANDING OF </a:t>
            </a:r>
            <a:r>
              <a:rPr lang="en-US" sz="4500">
                <a:solidFill>
                  <a:srgbClr val="7ED957"/>
                </a:solidFill>
                <a:latin typeface="Funtastic"/>
                <a:ea typeface="Funtastic"/>
                <a:cs typeface="Funtastic"/>
                <a:sym typeface="Funtastic"/>
              </a:rPr>
              <a:t>AGRICULTURE </a:t>
            </a:r>
            <a:r>
              <a:rPr lang="en-US" sz="4500">
                <a:solidFill>
                  <a:srgbClr val="000000"/>
                </a:solidFill>
                <a:latin typeface="Funtastic"/>
                <a:ea typeface="Funtastic"/>
                <a:cs typeface="Funtastic"/>
                <a:sym typeface="Funtastic"/>
              </a:rPr>
              <a:t>AND </a:t>
            </a:r>
            <a:r>
              <a:rPr lang="en-US" sz="4500">
                <a:solidFill>
                  <a:srgbClr val="7ED957"/>
                </a:solidFill>
                <a:latin typeface="Funtastic"/>
                <a:ea typeface="Funtastic"/>
                <a:cs typeface="Funtastic"/>
                <a:sym typeface="Funtastic"/>
              </a:rPr>
              <a:t>AGRI-FOOD</a:t>
            </a:r>
            <a:r>
              <a:rPr lang="en-US" sz="4500">
                <a:solidFill>
                  <a:srgbClr val="000000"/>
                </a:solidFill>
                <a:latin typeface="Funtastic"/>
                <a:ea typeface="Funtastic"/>
                <a:cs typeface="Funtastic"/>
                <a:sym typeface="Funtastic"/>
              </a:rPr>
              <a:t>, THE </a:t>
            </a:r>
            <a:r>
              <a:rPr lang="en-US" sz="4500">
                <a:solidFill>
                  <a:srgbClr val="7ED957"/>
                </a:solidFill>
                <a:latin typeface="Funtastic"/>
                <a:ea typeface="Funtastic"/>
                <a:cs typeface="Funtastic"/>
                <a:sym typeface="Funtastic"/>
              </a:rPr>
              <a:t>ENVIRONMENT</a:t>
            </a:r>
            <a:r>
              <a:rPr lang="en-US" sz="4500">
                <a:solidFill>
                  <a:srgbClr val="000000"/>
                </a:solidFill>
                <a:latin typeface="Funtastic"/>
                <a:ea typeface="Funtastic"/>
                <a:cs typeface="Funtastic"/>
                <a:sym typeface="Funtastic"/>
              </a:rPr>
              <a:t> AND THE </a:t>
            </a:r>
            <a:r>
              <a:rPr lang="en-US" sz="4500">
                <a:solidFill>
                  <a:srgbClr val="7ED957"/>
                </a:solidFill>
                <a:latin typeface="Funtastic"/>
                <a:ea typeface="Funtastic"/>
                <a:cs typeface="Funtastic"/>
                <a:sym typeface="Funtastic"/>
              </a:rPr>
              <a:t>ECONOMY</a:t>
            </a:r>
            <a:r>
              <a:rPr lang="en-US" sz="4500">
                <a:solidFill>
                  <a:srgbClr val="000000"/>
                </a:solidFill>
                <a:latin typeface="Funtastic"/>
                <a:ea typeface="Funtastic"/>
                <a:cs typeface="Funtastic"/>
                <a:sym typeface="Funtastic"/>
              </a:rPr>
              <a:t>. </a:t>
            </a:r>
          </a:p>
          <a:p>
            <a:pPr algn="ctr">
              <a:lnSpc>
                <a:spcPts val="6300"/>
              </a:lnSpc>
              <a:spcBef>
                <a:spcPct val="0"/>
              </a:spcBef>
            </a:pPr>
            <a:endParaRPr lang="en-US" sz="4500">
              <a:solidFill>
                <a:srgbClr val="000000"/>
              </a:solidFill>
              <a:latin typeface="Funtastic"/>
              <a:ea typeface="Funtastic"/>
              <a:cs typeface="Funtastic"/>
              <a:sym typeface="Funtastic"/>
            </a:endParaRPr>
          </a:p>
          <a:p>
            <a:pPr algn="ctr">
              <a:lnSpc>
                <a:spcPts val="6300"/>
              </a:lnSpc>
              <a:spcBef>
                <a:spcPct val="0"/>
              </a:spcBef>
            </a:pPr>
            <a:endParaRPr lang="en-US" sz="4500">
              <a:solidFill>
                <a:srgbClr val="000000"/>
              </a:solidFill>
              <a:latin typeface="Funtastic"/>
              <a:ea typeface="Funtastic"/>
              <a:cs typeface="Funtastic"/>
              <a:sym typeface="Funtastic"/>
            </a:endParaRPr>
          </a:p>
          <a:p>
            <a:pPr algn="ctr">
              <a:lnSpc>
                <a:spcPts val="6300"/>
              </a:lnSpc>
              <a:spcBef>
                <a:spcPct val="0"/>
              </a:spcBef>
            </a:pPr>
            <a:endParaRPr lang="en-US" sz="4500">
              <a:solidFill>
                <a:srgbClr val="000000"/>
              </a:solidFill>
              <a:latin typeface="Funtastic"/>
              <a:ea typeface="Funtastic"/>
              <a:cs typeface="Funtastic"/>
              <a:sym typeface="Funtastic"/>
            </a:endParaRPr>
          </a:p>
          <a:p>
            <a:pPr algn="ctr">
              <a:lnSpc>
                <a:spcPts val="6300"/>
              </a:lnSpc>
              <a:spcBef>
                <a:spcPct val="0"/>
              </a:spcBef>
            </a:pPr>
            <a:r>
              <a:rPr lang="en-US" sz="4500">
                <a:solidFill>
                  <a:srgbClr val="000000"/>
                </a:solidFill>
                <a:latin typeface="Funtastic"/>
                <a:ea typeface="Funtastic"/>
                <a:cs typeface="Funtastic"/>
                <a:sym typeface="Funtastic"/>
              </a:rPr>
              <a:t>THE PUBLIC RELIES ON </a:t>
            </a:r>
            <a:r>
              <a:rPr lang="en-US" sz="4500">
                <a:solidFill>
                  <a:srgbClr val="00BF63"/>
                </a:solidFill>
                <a:latin typeface="Funtastic"/>
                <a:ea typeface="Funtastic"/>
                <a:cs typeface="Funtastic"/>
                <a:sym typeface="Funtastic"/>
              </a:rPr>
              <a:t>AGROLOGY</a:t>
            </a:r>
            <a:r>
              <a:rPr lang="en-US" sz="4500">
                <a:solidFill>
                  <a:srgbClr val="000000"/>
                </a:solidFill>
                <a:latin typeface="Funtastic"/>
                <a:ea typeface="Funtastic"/>
                <a:cs typeface="Funtastic"/>
                <a:sym typeface="Funtastic"/>
              </a:rPr>
              <a:t> PROFESSIONALS FOR THEIR </a:t>
            </a:r>
            <a:r>
              <a:rPr lang="en-US" sz="4500">
                <a:solidFill>
                  <a:srgbClr val="DECC4A"/>
                </a:solidFill>
                <a:latin typeface="Funtastic"/>
                <a:ea typeface="Funtastic"/>
                <a:cs typeface="Funtastic"/>
                <a:sym typeface="Funtastic"/>
              </a:rPr>
              <a:t>ETHICAL</a:t>
            </a:r>
            <a:r>
              <a:rPr lang="en-US" sz="4500">
                <a:solidFill>
                  <a:srgbClr val="000000"/>
                </a:solidFill>
                <a:latin typeface="Funtastic"/>
                <a:ea typeface="Funtastic"/>
                <a:cs typeface="Funtastic"/>
                <a:sym typeface="Funtastic"/>
              </a:rPr>
              <a:t> LEADERSHIP IN PROVIDING </a:t>
            </a:r>
            <a:r>
              <a:rPr lang="en-US" sz="4500">
                <a:solidFill>
                  <a:srgbClr val="DECC4A"/>
                </a:solidFill>
                <a:latin typeface="Funtastic"/>
                <a:ea typeface="Funtastic"/>
                <a:cs typeface="Funtastic"/>
                <a:sym typeface="Funtastic"/>
              </a:rPr>
              <a:t>SUSTAINABLE</a:t>
            </a:r>
            <a:r>
              <a:rPr lang="en-US" sz="4500">
                <a:solidFill>
                  <a:srgbClr val="000000"/>
                </a:solidFill>
                <a:latin typeface="Funtastic"/>
                <a:ea typeface="Funtastic"/>
                <a:cs typeface="Funtastic"/>
                <a:sym typeface="Funtastic"/>
              </a:rPr>
              <a:t>, </a:t>
            </a:r>
            <a:r>
              <a:rPr lang="en-US" sz="4500">
                <a:solidFill>
                  <a:srgbClr val="DECC4A"/>
                </a:solidFill>
                <a:latin typeface="Funtastic"/>
                <a:ea typeface="Funtastic"/>
                <a:cs typeface="Funtastic"/>
                <a:sym typeface="Funtastic"/>
              </a:rPr>
              <a:t>SCIENCE-BASED</a:t>
            </a:r>
            <a:r>
              <a:rPr lang="en-US" sz="4500">
                <a:solidFill>
                  <a:srgbClr val="000000"/>
                </a:solidFill>
                <a:latin typeface="Funtastic"/>
                <a:ea typeface="Funtastic"/>
                <a:cs typeface="Funtastic"/>
                <a:sym typeface="Funtastic"/>
              </a:rPr>
              <a:t> SOLUTIONS AND ADVICE.</a:t>
            </a:r>
          </a:p>
        </p:txBody>
      </p:sp>
      <p:sp>
        <p:nvSpPr>
          <p:cNvPr id="3" name="Freeform 3"/>
          <p:cNvSpPr/>
          <p:nvPr/>
        </p:nvSpPr>
        <p:spPr>
          <a:xfrm>
            <a:off x="7382375" y="3154080"/>
            <a:ext cx="2537162" cy="2334189"/>
          </a:xfrm>
          <a:custGeom>
            <a:avLst/>
            <a:gdLst/>
            <a:ahLst/>
            <a:cxnLst/>
            <a:rect l="l" t="t" r="r" b="b"/>
            <a:pathLst>
              <a:path w="2537162" h="2334189">
                <a:moveTo>
                  <a:pt x="0" y="0"/>
                </a:moveTo>
                <a:lnTo>
                  <a:pt x="2537162" y="0"/>
                </a:lnTo>
                <a:lnTo>
                  <a:pt x="2537162" y="2334190"/>
                </a:lnTo>
                <a:lnTo>
                  <a:pt x="0" y="2334190"/>
                </a:lnTo>
                <a:lnTo>
                  <a:pt x="0" y="0"/>
                </a:lnTo>
                <a:close/>
              </a:path>
            </a:pathLst>
          </a:custGeom>
          <a:blipFill>
            <a:blip r:embed="rId2"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4" name="TextBox 4"/>
          <p:cNvSpPr txBox="1"/>
          <p:nvPr/>
        </p:nvSpPr>
        <p:spPr>
          <a:xfrm>
            <a:off x="780402" y="8445586"/>
            <a:ext cx="16230600" cy="1180465"/>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Canva Sans"/>
                <a:ea typeface="Canva Sans"/>
                <a:cs typeface="Canva Sans"/>
                <a:sym typeface="Canva Sans"/>
              </a:rPr>
              <a:t>Agrology professionals help feed Canada and the world, protect the environment, and boost the economy.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028700" y="380313"/>
            <a:ext cx="13011633" cy="9526374"/>
          </a:xfrm>
          <a:custGeom>
            <a:avLst/>
            <a:gdLst/>
            <a:ahLst/>
            <a:cxnLst/>
            <a:rect l="l" t="t" r="r" b="b"/>
            <a:pathLst>
              <a:path w="13011633" h="9526374">
                <a:moveTo>
                  <a:pt x="0" y="0"/>
                </a:moveTo>
                <a:lnTo>
                  <a:pt x="13011633" y="0"/>
                </a:lnTo>
                <a:lnTo>
                  <a:pt x="13011633" y="9526374"/>
                </a:lnTo>
                <a:lnTo>
                  <a:pt x="0" y="9526374"/>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n-CA"/>
          </a:p>
        </p:txBody>
      </p:sp>
      <p:sp>
        <p:nvSpPr>
          <p:cNvPr id="3" name="Freeform 3"/>
          <p:cNvSpPr/>
          <p:nvPr/>
        </p:nvSpPr>
        <p:spPr>
          <a:xfrm>
            <a:off x="11619030" y="1735318"/>
            <a:ext cx="5924053" cy="3823707"/>
          </a:xfrm>
          <a:custGeom>
            <a:avLst/>
            <a:gdLst/>
            <a:ahLst/>
            <a:cxnLst/>
            <a:rect l="l" t="t" r="r" b="b"/>
            <a:pathLst>
              <a:path w="5924053" h="3823707">
                <a:moveTo>
                  <a:pt x="0" y="0"/>
                </a:moveTo>
                <a:lnTo>
                  <a:pt x="5924052" y="0"/>
                </a:lnTo>
                <a:lnTo>
                  <a:pt x="5924052" y="3823707"/>
                </a:lnTo>
                <a:lnTo>
                  <a:pt x="0" y="3823707"/>
                </a:lnTo>
                <a:lnTo>
                  <a:pt x="0" y="0"/>
                </a:lnTo>
                <a:close/>
              </a:path>
            </a:pathLst>
          </a:custGeom>
          <a:blipFill>
            <a:blip r:embed="rId3">
              <a:extLst>
                <a:ext uri="{28A0092B-C50C-407E-A947-70E740481C1C}">
                  <a14:useLocalDpi xmlns:a14="http://schemas.microsoft.com/office/drawing/2010/main" val="0"/>
                </a:ext>
              </a:extLst>
            </a:blip>
            <a:stretch>
              <a:fillRect/>
            </a:stretch>
          </a:blipFill>
        </p:spPr>
        <p:txBody>
          <a:bodyPr/>
          <a:lstStyle/>
          <a:p>
            <a:endParaRPr lang="en-C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68996" y="-866246"/>
            <a:ext cx="18573547" cy="7923692"/>
          </a:xfrm>
          <a:custGeom>
            <a:avLst/>
            <a:gdLst/>
            <a:ahLst/>
            <a:cxnLst/>
            <a:rect l="l" t="t" r="r" b="b"/>
            <a:pathLst>
              <a:path w="18573547" h="7923692">
                <a:moveTo>
                  <a:pt x="0" y="0"/>
                </a:moveTo>
                <a:lnTo>
                  <a:pt x="18573547" y="0"/>
                </a:lnTo>
                <a:lnTo>
                  <a:pt x="18573547" y="7923692"/>
                </a:lnTo>
                <a:lnTo>
                  <a:pt x="0" y="7923692"/>
                </a:lnTo>
                <a:lnTo>
                  <a:pt x="0" y="0"/>
                </a:lnTo>
                <a:close/>
              </a:path>
            </a:pathLst>
          </a:custGeom>
          <a:blipFill>
            <a:blip r:embed="rId2" cstate="email">
              <a:alphaModFix amt="64000"/>
              <a:extLst>
                <a:ext uri="{28A0092B-C50C-407E-A947-70E740481C1C}">
                  <a14:useLocalDpi xmlns:a14="http://schemas.microsoft.com/office/drawing/2010/main" val="0"/>
                </a:ext>
              </a:extLst>
            </a:blip>
            <a:stretch>
              <a:fillRect/>
            </a:stretch>
          </a:blipFill>
        </p:spPr>
        <p:txBody>
          <a:bodyPr/>
          <a:lstStyle/>
          <a:p>
            <a:endParaRPr lang="en-CA"/>
          </a:p>
        </p:txBody>
      </p:sp>
      <p:sp>
        <p:nvSpPr>
          <p:cNvPr id="4" name="Freeform 4"/>
          <p:cNvSpPr/>
          <p:nvPr/>
        </p:nvSpPr>
        <p:spPr>
          <a:xfrm rot="-544539" flipH="1">
            <a:off x="9508260" y="1196790"/>
            <a:ext cx="10627961" cy="6230642"/>
          </a:xfrm>
          <a:custGeom>
            <a:avLst/>
            <a:gdLst/>
            <a:ahLst/>
            <a:cxnLst/>
            <a:rect l="l" t="t" r="r" b="b"/>
            <a:pathLst>
              <a:path w="10627961" h="6230642">
                <a:moveTo>
                  <a:pt x="10627961" y="0"/>
                </a:moveTo>
                <a:lnTo>
                  <a:pt x="0" y="0"/>
                </a:lnTo>
                <a:lnTo>
                  <a:pt x="0" y="6230642"/>
                </a:lnTo>
                <a:lnTo>
                  <a:pt x="10627961" y="6230642"/>
                </a:lnTo>
                <a:lnTo>
                  <a:pt x="10627961" y="0"/>
                </a:lnTo>
                <a:close/>
              </a:path>
            </a:pathLst>
          </a:custGeom>
          <a:blipFill>
            <a:blip r:embed="rId3"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5" name="Freeform 5"/>
          <p:cNvSpPr/>
          <p:nvPr/>
        </p:nvSpPr>
        <p:spPr>
          <a:xfrm>
            <a:off x="11582378" y="5108591"/>
            <a:ext cx="6452398" cy="1168014"/>
          </a:xfrm>
          <a:custGeom>
            <a:avLst/>
            <a:gdLst/>
            <a:ahLst/>
            <a:cxnLst/>
            <a:rect l="l" t="t" r="r" b="b"/>
            <a:pathLst>
              <a:path w="6452398" h="1168014">
                <a:moveTo>
                  <a:pt x="0" y="0"/>
                </a:moveTo>
                <a:lnTo>
                  <a:pt x="6452398" y="0"/>
                </a:lnTo>
                <a:lnTo>
                  <a:pt x="6452398" y="1168014"/>
                </a:lnTo>
                <a:lnTo>
                  <a:pt x="0" y="1168014"/>
                </a:lnTo>
                <a:lnTo>
                  <a:pt x="0" y="0"/>
                </a:lnTo>
                <a:close/>
              </a:path>
            </a:pathLst>
          </a:custGeom>
          <a:blipFill>
            <a:blip r:embed="rId4"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6" name="Freeform 6"/>
          <p:cNvSpPr/>
          <p:nvPr/>
        </p:nvSpPr>
        <p:spPr>
          <a:xfrm>
            <a:off x="1939226" y="5256890"/>
            <a:ext cx="6452398" cy="1168014"/>
          </a:xfrm>
          <a:custGeom>
            <a:avLst/>
            <a:gdLst/>
            <a:ahLst/>
            <a:cxnLst/>
            <a:rect l="l" t="t" r="r" b="b"/>
            <a:pathLst>
              <a:path w="6452398" h="1168014">
                <a:moveTo>
                  <a:pt x="0" y="0"/>
                </a:moveTo>
                <a:lnTo>
                  <a:pt x="6452398" y="0"/>
                </a:lnTo>
                <a:lnTo>
                  <a:pt x="6452398" y="1168014"/>
                </a:lnTo>
                <a:lnTo>
                  <a:pt x="0" y="1168014"/>
                </a:lnTo>
                <a:lnTo>
                  <a:pt x="0" y="0"/>
                </a:lnTo>
                <a:close/>
              </a:path>
            </a:pathLst>
          </a:custGeom>
          <a:blipFill>
            <a:blip r:embed="rId4"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7" name="Freeform 7"/>
          <p:cNvSpPr/>
          <p:nvPr/>
        </p:nvSpPr>
        <p:spPr>
          <a:xfrm>
            <a:off x="4076563" y="5108591"/>
            <a:ext cx="10282429" cy="1861326"/>
          </a:xfrm>
          <a:custGeom>
            <a:avLst/>
            <a:gdLst/>
            <a:ahLst/>
            <a:cxnLst/>
            <a:rect l="l" t="t" r="r" b="b"/>
            <a:pathLst>
              <a:path w="10282429" h="1861326">
                <a:moveTo>
                  <a:pt x="0" y="0"/>
                </a:moveTo>
                <a:lnTo>
                  <a:pt x="10282429" y="0"/>
                </a:lnTo>
                <a:lnTo>
                  <a:pt x="10282429" y="1861326"/>
                </a:lnTo>
                <a:lnTo>
                  <a:pt x="0" y="1861326"/>
                </a:lnTo>
                <a:lnTo>
                  <a:pt x="0" y="0"/>
                </a:lnTo>
                <a:close/>
              </a:path>
            </a:pathLst>
          </a:custGeom>
          <a:blipFill>
            <a:blip r:embed="rId5"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8" name="Freeform 8"/>
          <p:cNvSpPr/>
          <p:nvPr/>
        </p:nvSpPr>
        <p:spPr>
          <a:xfrm>
            <a:off x="10574713" y="4293783"/>
            <a:ext cx="9172285" cy="4262242"/>
          </a:xfrm>
          <a:custGeom>
            <a:avLst/>
            <a:gdLst/>
            <a:ahLst/>
            <a:cxnLst/>
            <a:rect l="l" t="t" r="r" b="b"/>
            <a:pathLst>
              <a:path w="9172285" h="4262242">
                <a:moveTo>
                  <a:pt x="0" y="0"/>
                </a:moveTo>
                <a:lnTo>
                  <a:pt x="9172286" y="0"/>
                </a:lnTo>
                <a:lnTo>
                  <a:pt x="9172286" y="4262242"/>
                </a:lnTo>
                <a:lnTo>
                  <a:pt x="0" y="4262242"/>
                </a:lnTo>
                <a:lnTo>
                  <a:pt x="0" y="0"/>
                </a:lnTo>
                <a:close/>
              </a:path>
            </a:pathLst>
          </a:custGeom>
          <a:blipFill>
            <a:blip r:embed="rId6"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9" name="Freeform 9"/>
          <p:cNvSpPr/>
          <p:nvPr/>
        </p:nvSpPr>
        <p:spPr>
          <a:xfrm>
            <a:off x="503582" y="1430356"/>
            <a:ext cx="9491423" cy="4410541"/>
          </a:xfrm>
          <a:custGeom>
            <a:avLst/>
            <a:gdLst/>
            <a:ahLst/>
            <a:cxnLst/>
            <a:rect l="l" t="t" r="r" b="b"/>
            <a:pathLst>
              <a:path w="9491423" h="4410541">
                <a:moveTo>
                  <a:pt x="0" y="0"/>
                </a:moveTo>
                <a:lnTo>
                  <a:pt x="9491423" y="0"/>
                </a:lnTo>
                <a:lnTo>
                  <a:pt x="9491423" y="4410541"/>
                </a:lnTo>
                <a:lnTo>
                  <a:pt x="0" y="4410541"/>
                </a:lnTo>
                <a:lnTo>
                  <a:pt x="0" y="0"/>
                </a:lnTo>
                <a:close/>
              </a:path>
            </a:pathLst>
          </a:custGeom>
          <a:blipFill>
            <a:blip r:embed="rId7"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10" name="Freeform 10"/>
          <p:cNvSpPr/>
          <p:nvPr/>
        </p:nvSpPr>
        <p:spPr>
          <a:xfrm rot="-458308">
            <a:off x="-601514" y="5633651"/>
            <a:ext cx="22343693" cy="6221892"/>
          </a:xfrm>
          <a:custGeom>
            <a:avLst/>
            <a:gdLst/>
            <a:ahLst/>
            <a:cxnLst/>
            <a:rect l="l" t="t" r="r" b="b"/>
            <a:pathLst>
              <a:path w="22343693" h="6221892">
                <a:moveTo>
                  <a:pt x="0" y="0"/>
                </a:moveTo>
                <a:lnTo>
                  <a:pt x="22343693" y="0"/>
                </a:lnTo>
                <a:lnTo>
                  <a:pt x="22343693" y="6221892"/>
                </a:lnTo>
                <a:lnTo>
                  <a:pt x="0" y="6221892"/>
                </a:lnTo>
                <a:lnTo>
                  <a:pt x="0" y="0"/>
                </a:lnTo>
                <a:close/>
              </a:path>
            </a:pathLst>
          </a:custGeom>
          <a:blipFill>
            <a:blip r:embed="rId8"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11" name="Freeform 11"/>
          <p:cNvSpPr/>
          <p:nvPr/>
        </p:nvSpPr>
        <p:spPr>
          <a:xfrm rot="-114236">
            <a:off x="-484545" y="6366647"/>
            <a:ext cx="18772545" cy="703970"/>
          </a:xfrm>
          <a:custGeom>
            <a:avLst/>
            <a:gdLst/>
            <a:ahLst/>
            <a:cxnLst/>
            <a:rect l="l" t="t" r="r" b="b"/>
            <a:pathLst>
              <a:path w="18772545" h="703970">
                <a:moveTo>
                  <a:pt x="0" y="0"/>
                </a:moveTo>
                <a:lnTo>
                  <a:pt x="18772545" y="0"/>
                </a:lnTo>
                <a:lnTo>
                  <a:pt x="18772545" y="703970"/>
                </a:lnTo>
                <a:lnTo>
                  <a:pt x="0" y="703970"/>
                </a:lnTo>
                <a:lnTo>
                  <a:pt x="0" y="0"/>
                </a:lnTo>
                <a:close/>
              </a:path>
            </a:pathLst>
          </a:custGeom>
          <a:blipFill>
            <a:blip r:embed="rId9"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12" name="Freeform 12"/>
          <p:cNvSpPr/>
          <p:nvPr/>
        </p:nvSpPr>
        <p:spPr>
          <a:xfrm>
            <a:off x="8538261" y="6648880"/>
            <a:ext cx="10133669" cy="5218840"/>
          </a:xfrm>
          <a:custGeom>
            <a:avLst/>
            <a:gdLst/>
            <a:ahLst/>
            <a:cxnLst/>
            <a:rect l="l" t="t" r="r" b="b"/>
            <a:pathLst>
              <a:path w="10133669" h="5218840">
                <a:moveTo>
                  <a:pt x="0" y="0"/>
                </a:moveTo>
                <a:lnTo>
                  <a:pt x="10133669" y="0"/>
                </a:lnTo>
                <a:lnTo>
                  <a:pt x="10133669" y="5218840"/>
                </a:lnTo>
                <a:lnTo>
                  <a:pt x="0" y="5218840"/>
                </a:lnTo>
                <a:lnTo>
                  <a:pt x="0" y="0"/>
                </a:lnTo>
                <a:close/>
              </a:path>
            </a:pathLst>
          </a:custGeom>
          <a:blipFill>
            <a:blip r:embed="rId10"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13" name="Freeform 13"/>
          <p:cNvSpPr/>
          <p:nvPr/>
        </p:nvSpPr>
        <p:spPr>
          <a:xfrm flipH="1">
            <a:off x="-915892" y="6424904"/>
            <a:ext cx="10133669" cy="5218840"/>
          </a:xfrm>
          <a:custGeom>
            <a:avLst/>
            <a:gdLst/>
            <a:ahLst/>
            <a:cxnLst/>
            <a:rect l="l" t="t" r="r" b="b"/>
            <a:pathLst>
              <a:path w="10133669" h="5218840">
                <a:moveTo>
                  <a:pt x="10133670" y="0"/>
                </a:moveTo>
                <a:lnTo>
                  <a:pt x="0" y="0"/>
                </a:lnTo>
                <a:lnTo>
                  <a:pt x="0" y="5218840"/>
                </a:lnTo>
                <a:lnTo>
                  <a:pt x="10133670" y="5218840"/>
                </a:lnTo>
                <a:lnTo>
                  <a:pt x="10133670" y="0"/>
                </a:lnTo>
                <a:close/>
              </a:path>
            </a:pathLst>
          </a:custGeom>
          <a:blipFill>
            <a:blip r:embed="rId10" cstate="email">
              <a:extLst>
                <a:ext uri="{28A0092B-C50C-407E-A947-70E740481C1C}">
                  <a14:useLocalDpi xmlns:a14="http://schemas.microsoft.com/office/drawing/2010/main" val="0"/>
                </a:ext>
              </a:extLst>
            </a:blip>
            <a:stretch>
              <a:fillRect/>
            </a:stretch>
          </a:blipFill>
        </p:spPr>
        <p:txBody>
          <a:bodyPr/>
          <a:lstStyle/>
          <a:p>
            <a:endParaRPr lang="en-CA"/>
          </a:p>
        </p:txBody>
      </p:sp>
      <p:grpSp>
        <p:nvGrpSpPr>
          <p:cNvPr id="14" name="Group 14"/>
          <p:cNvGrpSpPr/>
          <p:nvPr/>
        </p:nvGrpSpPr>
        <p:grpSpPr>
          <a:xfrm>
            <a:off x="1028700" y="8208323"/>
            <a:ext cx="16230600" cy="1049977"/>
            <a:chOff x="0" y="0"/>
            <a:chExt cx="4274726" cy="276537"/>
          </a:xfrm>
        </p:grpSpPr>
        <p:sp>
          <p:nvSpPr>
            <p:cNvPr id="15" name="Freeform 15"/>
            <p:cNvSpPr/>
            <p:nvPr/>
          </p:nvSpPr>
          <p:spPr>
            <a:xfrm>
              <a:off x="0" y="0"/>
              <a:ext cx="4274726" cy="276537"/>
            </a:xfrm>
            <a:custGeom>
              <a:avLst/>
              <a:gdLst/>
              <a:ahLst/>
              <a:cxnLst/>
              <a:rect l="l" t="t" r="r" b="b"/>
              <a:pathLst>
                <a:path w="4274726" h="276537">
                  <a:moveTo>
                    <a:pt x="24327" y="0"/>
                  </a:moveTo>
                  <a:lnTo>
                    <a:pt x="4250399" y="0"/>
                  </a:lnTo>
                  <a:cubicBezTo>
                    <a:pt x="4263834" y="0"/>
                    <a:pt x="4274726" y="10891"/>
                    <a:pt x="4274726" y="24327"/>
                  </a:cubicBezTo>
                  <a:lnTo>
                    <a:pt x="4274726" y="252210"/>
                  </a:lnTo>
                  <a:cubicBezTo>
                    <a:pt x="4274726" y="265646"/>
                    <a:pt x="4263834" y="276537"/>
                    <a:pt x="4250399" y="276537"/>
                  </a:cubicBezTo>
                  <a:lnTo>
                    <a:pt x="24327" y="276537"/>
                  </a:lnTo>
                  <a:cubicBezTo>
                    <a:pt x="10891" y="276537"/>
                    <a:pt x="0" y="265646"/>
                    <a:pt x="0" y="252210"/>
                  </a:cubicBezTo>
                  <a:lnTo>
                    <a:pt x="0" y="24327"/>
                  </a:lnTo>
                  <a:cubicBezTo>
                    <a:pt x="0" y="10891"/>
                    <a:pt x="10891" y="0"/>
                    <a:pt x="24327" y="0"/>
                  </a:cubicBezTo>
                  <a:close/>
                </a:path>
              </a:pathLst>
            </a:custGeom>
            <a:solidFill>
              <a:srgbClr val="E86D39"/>
            </a:solidFill>
          </p:spPr>
          <p:txBody>
            <a:bodyPr/>
            <a:lstStyle/>
            <a:p>
              <a:endParaRPr lang="en-CA"/>
            </a:p>
          </p:txBody>
        </p:sp>
        <p:sp>
          <p:nvSpPr>
            <p:cNvPr id="16" name="TextBox 16"/>
            <p:cNvSpPr txBox="1"/>
            <p:nvPr/>
          </p:nvSpPr>
          <p:spPr>
            <a:xfrm>
              <a:off x="0" y="-38100"/>
              <a:ext cx="4274726" cy="314637"/>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8002269" y="-544057"/>
            <a:ext cx="9616687" cy="4689064"/>
          </a:xfrm>
          <a:prstGeom prst="rect">
            <a:avLst/>
          </a:prstGeom>
        </p:spPr>
        <p:txBody>
          <a:bodyPr lIns="0" tIns="0" rIns="0" bIns="0" rtlCol="0" anchor="t">
            <a:spAutoFit/>
          </a:bodyPr>
          <a:lstStyle/>
          <a:p>
            <a:pPr algn="ctr">
              <a:lnSpc>
                <a:spcPts val="33538"/>
              </a:lnSpc>
              <a:spcBef>
                <a:spcPct val="0"/>
              </a:spcBef>
            </a:pPr>
            <a:r>
              <a:rPr lang="en-US" sz="23955">
                <a:solidFill>
                  <a:srgbClr val="10867F"/>
                </a:solidFill>
                <a:latin typeface="Funtastic"/>
                <a:ea typeface="Funtastic"/>
                <a:cs typeface="Funtastic"/>
                <a:sym typeface="Funtastic"/>
              </a:rPr>
              <a:t>THANK</a:t>
            </a:r>
          </a:p>
        </p:txBody>
      </p:sp>
      <p:sp>
        <p:nvSpPr>
          <p:cNvPr id="18" name="TextBox 18"/>
          <p:cNvSpPr txBox="1"/>
          <p:nvPr/>
        </p:nvSpPr>
        <p:spPr>
          <a:xfrm>
            <a:off x="9718904" y="2769838"/>
            <a:ext cx="5808523" cy="4612435"/>
          </a:xfrm>
          <a:prstGeom prst="rect">
            <a:avLst/>
          </a:prstGeom>
        </p:spPr>
        <p:txBody>
          <a:bodyPr lIns="0" tIns="0" rIns="0" bIns="0" rtlCol="0" anchor="t">
            <a:spAutoFit/>
          </a:bodyPr>
          <a:lstStyle/>
          <a:p>
            <a:pPr algn="ctr">
              <a:lnSpc>
                <a:spcPts val="33538"/>
              </a:lnSpc>
              <a:spcBef>
                <a:spcPct val="0"/>
              </a:spcBef>
            </a:pPr>
            <a:r>
              <a:rPr lang="en-US" sz="23955">
                <a:solidFill>
                  <a:srgbClr val="10867F"/>
                </a:solidFill>
                <a:latin typeface="Funtastic"/>
                <a:ea typeface="Funtastic"/>
                <a:cs typeface="Funtastic"/>
                <a:sym typeface="Funtastic"/>
              </a:rPr>
              <a:t>YOU</a:t>
            </a:r>
          </a:p>
        </p:txBody>
      </p:sp>
      <p:sp>
        <p:nvSpPr>
          <p:cNvPr id="19" name="TextBox 19"/>
          <p:cNvSpPr txBox="1"/>
          <p:nvPr/>
        </p:nvSpPr>
        <p:spPr>
          <a:xfrm>
            <a:off x="7010399" y="-544682"/>
            <a:ext cx="11284114" cy="3836435"/>
          </a:xfrm>
          <a:prstGeom prst="rect">
            <a:avLst/>
          </a:prstGeom>
        </p:spPr>
        <p:txBody>
          <a:bodyPr wrap="square" lIns="0" tIns="0" rIns="0" bIns="0" rtlCol="0" anchor="t">
            <a:spAutoFit/>
          </a:bodyPr>
          <a:lstStyle/>
          <a:p>
            <a:pPr algn="ctr">
              <a:lnSpc>
                <a:spcPts val="33538"/>
              </a:lnSpc>
              <a:spcBef>
                <a:spcPct val="0"/>
              </a:spcBef>
            </a:pPr>
            <a:r>
              <a:rPr lang="en-US" sz="23955"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untastic"/>
                <a:ea typeface="Funtastic"/>
                <a:cs typeface="Funtastic"/>
                <a:sym typeface="Funtastic"/>
              </a:rPr>
              <a:t>THANK</a:t>
            </a:r>
          </a:p>
        </p:txBody>
      </p:sp>
      <p:sp>
        <p:nvSpPr>
          <p:cNvPr id="20" name="TextBox 20"/>
          <p:cNvSpPr txBox="1"/>
          <p:nvPr/>
        </p:nvSpPr>
        <p:spPr>
          <a:xfrm>
            <a:off x="8971331" y="2808057"/>
            <a:ext cx="6929854" cy="3836435"/>
          </a:xfrm>
          <a:prstGeom prst="rect">
            <a:avLst/>
          </a:prstGeom>
        </p:spPr>
        <p:txBody>
          <a:bodyPr wrap="square" lIns="0" tIns="0" rIns="0" bIns="0" rtlCol="0" anchor="t">
            <a:spAutoFit/>
          </a:bodyPr>
          <a:lstStyle/>
          <a:p>
            <a:pPr algn="ctr">
              <a:lnSpc>
                <a:spcPts val="33538"/>
              </a:lnSpc>
              <a:spcBef>
                <a:spcPct val="0"/>
              </a:spcBef>
            </a:pPr>
            <a:r>
              <a:rPr lang="en-US" sz="23955" b="1" spc="50" dirty="0">
                <a:ln w="9525" cmpd="sng">
                  <a:solidFill>
                    <a:schemeClr val="accent1"/>
                  </a:solidFill>
                  <a:prstDash val="solid"/>
                </a:ln>
                <a:solidFill>
                  <a:srgbClr val="70AD47">
                    <a:tint val="1000"/>
                  </a:srgbClr>
                </a:solidFill>
                <a:effectLst>
                  <a:glow rad="38100">
                    <a:schemeClr val="accent1">
                      <a:alpha val="40000"/>
                    </a:schemeClr>
                  </a:glow>
                </a:effectLst>
                <a:latin typeface="Funtastic"/>
                <a:ea typeface="Funtastic"/>
                <a:cs typeface="Funtastic"/>
                <a:sym typeface="Funtastic"/>
              </a:rPr>
              <a:t>YOU</a:t>
            </a:r>
          </a:p>
        </p:txBody>
      </p:sp>
      <p:grpSp>
        <p:nvGrpSpPr>
          <p:cNvPr id="21" name="Group 21"/>
          <p:cNvGrpSpPr/>
          <p:nvPr/>
        </p:nvGrpSpPr>
        <p:grpSpPr>
          <a:xfrm>
            <a:off x="1272541" y="8380887"/>
            <a:ext cx="682278" cy="68227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FFFFF"/>
            </a:solidFill>
          </p:spPr>
          <p:txBody>
            <a:bodyPr/>
            <a:lstStyle/>
            <a:p>
              <a:endParaRPr lang="en-CA"/>
            </a:p>
          </p:txBody>
        </p:sp>
        <p:sp>
          <p:nvSpPr>
            <p:cNvPr id="23" name="TextBox 23"/>
            <p:cNvSpPr txBox="1"/>
            <p:nvPr/>
          </p:nvSpPr>
          <p:spPr>
            <a:xfrm>
              <a:off x="127000" y="88900"/>
              <a:ext cx="558800" cy="5969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6333181" y="8403458"/>
            <a:ext cx="682278" cy="682278"/>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lnTo>
                    <a:pt x="485289" y="111986"/>
                  </a:lnTo>
                  <a:lnTo>
                    <a:pt x="609600" y="54447"/>
                  </a:lnTo>
                  <a:lnTo>
                    <a:pt x="621927" y="190873"/>
                  </a:lnTo>
                  <a:lnTo>
                    <a:pt x="758353" y="203200"/>
                  </a:lnTo>
                  <a:lnTo>
                    <a:pt x="700814" y="327511"/>
                  </a:lnTo>
                  <a:lnTo>
                    <a:pt x="812800" y="406400"/>
                  </a:lnTo>
                  <a:lnTo>
                    <a:pt x="700814" y="485289"/>
                  </a:lnTo>
                  <a:lnTo>
                    <a:pt x="758353" y="609600"/>
                  </a:lnTo>
                  <a:lnTo>
                    <a:pt x="621927" y="621927"/>
                  </a:lnTo>
                  <a:lnTo>
                    <a:pt x="609600" y="758353"/>
                  </a:lnTo>
                  <a:lnTo>
                    <a:pt x="485289" y="700814"/>
                  </a:lnTo>
                  <a:lnTo>
                    <a:pt x="406400" y="812800"/>
                  </a:lnTo>
                  <a:lnTo>
                    <a:pt x="327511" y="700814"/>
                  </a:lnTo>
                  <a:lnTo>
                    <a:pt x="203200" y="758353"/>
                  </a:lnTo>
                  <a:lnTo>
                    <a:pt x="190873" y="621927"/>
                  </a:lnTo>
                  <a:lnTo>
                    <a:pt x="54447" y="609600"/>
                  </a:lnTo>
                  <a:lnTo>
                    <a:pt x="111986" y="485289"/>
                  </a:lnTo>
                  <a:lnTo>
                    <a:pt x="0" y="406400"/>
                  </a:lnTo>
                  <a:lnTo>
                    <a:pt x="111986" y="327511"/>
                  </a:lnTo>
                  <a:lnTo>
                    <a:pt x="54447" y="203200"/>
                  </a:lnTo>
                  <a:lnTo>
                    <a:pt x="190873" y="190873"/>
                  </a:lnTo>
                  <a:lnTo>
                    <a:pt x="203200" y="54447"/>
                  </a:lnTo>
                  <a:lnTo>
                    <a:pt x="327511" y="111986"/>
                  </a:lnTo>
                  <a:lnTo>
                    <a:pt x="406400" y="0"/>
                  </a:lnTo>
                  <a:close/>
                </a:path>
              </a:pathLst>
            </a:custGeom>
            <a:solidFill>
              <a:srgbClr val="FFFFFF"/>
            </a:solidFill>
          </p:spPr>
          <p:txBody>
            <a:bodyPr/>
            <a:lstStyle/>
            <a:p>
              <a:endParaRPr lang="en-CA"/>
            </a:p>
          </p:txBody>
        </p:sp>
        <p:sp>
          <p:nvSpPr>
            <p:cNvPr id="26" name="TextBox 26"/>
            <p:cNvSpPr txBox="1"/>
            <p:nvPr/>
          </p:nvSpPr>
          <p:spPr>
            <a:xfrm>
              <a:off x="127000" y="88900"/>
              <a:ext cx="558800" cy="596900"/>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681280" y="8418034"/>
            <a:ext cx="15036565" cy="596901"/>
          </a:xfrm>
          <a:prstGeom prst="rect">
            <a:avLst/>
          </a:prstGeom>
        </p:spPr>
        <p:txBody>
          <a:bodyPr lIns="0" tIns="0" rIns="0" bIns="0" rtlCol="0" anchor="t">
            <a:spAutoFit/>
          </a:bodyPr>
          <a:lstStyle/>
          <a:p>
            <a:pPr algn="ctr">
              <a:lnSpc>
                <a:spcPts val="4899"/>
              </a:lnSpc>
              <a:spcBef>
                <a:spcPct val="0"/>
              </a:spcBef>
            </a:pPr>
            <a:r>
              <a:rPr lang="en-US" sz="3499">
                <a:solidFill>
                  <a:srgbClr val="FFFFFF"/>
                </a:solidFill>
                <a:latin typeface="Balsamiq Sans"/>
                <a:ea typeface="Balsamiq Sans"/>
                <a:cs typeface="Balsamiq Sans"/>
                <a:sym typeface="Balsamiq Sans"/>
              </a:rPr>
              <a:t>Vice Chair Prairie Certified Crop Advisers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214370" y="2630997"/>
            <a:ext cx="4353223" cy="3269754"/>
          </a:xfrm>
          <a:custGeom>
            <a:avLst/>
            <a:gdLst/>
            <a:ahLst/>
            <a:cxnLst/>
            <a:rect l="l" t="t" r="r" b="b"/>
            <a:pathLst>
              <a:path w="4353223" h="3269754">
                <a:moveTo>
                  <a:pt x="0" y="0"/>
                </a:moveTo>
                <a:lnTo>
                  <a:pt x="4353223" y="0"/>
                </a:lnTo>
                <a:lnTo>
                  <a:pt x="4353223" y="3269754"/>
                </a:lnTo>
                <a:lnTo>
                  <a:pt x="0" y="3269754"/>
                </a:lnTo>
                <a:lnTo>
                  <a:pt x="0" y="0"/>
                </a:lnTo>
                <a:close/>
              </a:path>
            </a:pathLst>
          </a:custGeom>
          <a:blipFill>
            <a:blip r:embed="rId2"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3" name="Freeform 3"/>
          <p:cNvSpPr/>
          <p:nvPr/>
        </p:nvSpPr>
        <p:spPr>
          <a:xfrm>
            <a:off x="14312116" y="2583031"/>
            <a:ext cx="4204853" cy="3153640"/>
          </a:xfrm>
          <a:custGeom>
            <a:avLst/>
            <a:gdLst/>
            <a:ahLst/>
            <a:cxnLst/>
            <a:rect l="l" t="t" r="r" b="b"/>
            <a:pathLst>
              <a:path w="4204853" h="3153640">
                <a:moveTo>
                  <a:pt x="0" y="0"/>
                </a:moveTo>
                <a:lnTo>
                  <a:pt x="4204853" y="0"/>
                </a:lnTo>
                <a:lnTo>
                  <a:pt x="4204853" y="3153639"/>
                </a:lnTo>
                <a:lnTo>
                  <a:pt x="0" y="3153639"/>
                </a:lnTo>
                <a:lnTo>
                  <a:pt x="0" y="0"/>
                </a:lnTo>
                <a:close/>
              </a:path>
            </a:pathLst>
          </a:custGeom>
          <a:blipFill>
            <a:blip r:embed="rId3">
              <a:extLst>
                <a:ext uri="{28A0092B-C50C-407E-A947-70E740481C1C}">
                  <a14:useLocalDpi xmlns:a14="http://schemas.microsoft.com/office/drawing/2010/main" val="0"/>
                </a:ext>
              </a:extLst>
            </a:blip>
            <a:stretch>
              <a:fillRect/>
            </a:stretch>
          </a:blipFill>
        </p:spPr>
        <p:txBody>
          <a:bodyPr/>
          <a:lstStyle/>
          <a:p>
            <a:endParaRPr lang="en-CA"/>
          </a:p>
        </p:txBody>
      </p:sp>
      <p:sp>
        <p:nvSpPr>
          <p:cNvPr id="4" name="TextBox 4"/>
          <p:cNvSpPr txBox="1"/>
          <p:nvPr/>
        </p:nvSpPr>
        <p:spPr>
          <a:xfrm>
            <a:off x="5210382" y="3784629"/>
            <a:ext cx="9039018" cy="2519023"/>
          </a:xfrm>
          <a:prstGeom prst="rect">
            <a:avLst/>
          </a:prstGeom>
        </p:spPr>
        <p:txBody>
          <a:bodyPr wrap="square" lIns="0" tIns="0" rIns="0" bIns="0" rtlCol="0" anchor="t">
            <a:spAutoFit/>
          </a:bodyPr>
          <a:lstStyle/>
          <a:p>
            <a:pPr algn="ctr">
              <a:lnSpc>
                <a:spcPts val="22003"/>
              </a:lnSpc>
              <a:spcBef>
                <a:spcPct val="0"/>
              </a:spcBef>
            </a:pPr>
            <a:r>
              <a:rPr lang="en-US" sz="15716"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untastic"/>
                <a:ea typeface="Funtastic"/>
                <a:cs typeface="Funtastic"/>
                <a:sym typeface="Funtastic"/>
              </a:rPr>
              <a:t>LICENSED</a:t>
            </a:r>
          </a:p>
        </p:txBody>
      </p:sp>
      <p:sp>
        <p:nvSpPr>
          <p:cNvPr id="5" name="TextBox 5"/>
          <p:cNvSpPr txBox="1"/>
          <p:nvPr/>
        </p:nvSpPr>
        <p:spPr>
          <a:xfrm>
            <a:off x="1733717" y="5830696"/>
            <a:ext cx="15335083" cy="2519023"/>
          </a:xfrm>
          <a:prstGeom prst="rect">
            <a:avLst/>
          </a:prstGeom>
        </p:spPr>
        <p:txBody>
          <a:bodyPr wrap="square" lIns="0" tIns="0" rIns="0" bIns="0" rtlCol="0" anchor="t">
            <a:spAutoFit/>
          </a:bodyPr>
          <a:lstStyle/>
          <a:p>
            <a:pPr algn="ctr">
              <a:lnSpc>
                <a:spcPts val="22003"/>
              </a:lnSpc>
              <a:spcBef>
                <a:spcPct val="0"/>
              </a:spcBef>
            </a:pPr>
            <a:r>
              <a:rPr lang="en-US" sz="15716"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untastic"/>
                <a:ea typeface="Funtastic"/>
                <a:cs typeface="Funtastic"/>
                <a:sym typeface="Funtastic"/>
              </a:rPr>
              <a:t>PROFESSIONALS</a:t>
            </a:r>
          </a:p>
        </p:txBody>
      </p:sp>
      <p:sp>
        <p:nvSpPr>
          <p:cNvPr id="6" name="TextBox 6"/>
          <p:cNvSpPr txBox="1"/>
          <p:nvPr/>
        </p:nvSpPr>
        <p:spPr>
          <a:xfrm>
            <a:off x="3293022" y="-308861"/>
            <a:ext cx="13261261" cy="5340308"/>
          </a:xfrm>
          <a:prstGeom prst="rect">
            <a:avLst/>
          </a:prstGeom>
        </p:spPr>
        <p:txBody>
          <a:bodyPr lIns="0" tIns="0" rIns="0" bIns="0" rtlCol="0" anchor="t">
            <a:spAutoFit/>
          </a:bodyPr>
          <a:lstStyle/>
          <a:p>
            <a:pPr algn="ctr">
              <a:lnSpc>
                <a:spcPts val="22003"/>
              </a:lnSpc>
              <a:spcBef>
                <a:spcPct val="0"/>
              </a:spcBef>
            </a:pPr>
            <a:r>
              <a:rPr lang="en-US" sz="15716"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untastic"/>
                <a:ea typeface="Funtastic"/>
                <a:cs typeface="Funtastic"/>
                <a:sym typeface="Funtastic"/>
              </a:rPr>
              <a:t>AGROLOGISTS</a:t>
            </a:r>
          </a:p>
          <a:p>
            <a:pPr algn="ctr">
              <a:lnSpc>
                <a:spcPts val="22003"/>
              </a:lnSpc>
              <a:spcBef>
                <a:spcPct val="0"/>
              </a:spcBef>
            </a:pPr>
            <a:endParaRPr lang="en-US" sz="15716" dirty="0">
              <a:solidFill>
                <a:srgbClr val="FFFFFF"/>
              </a:solidFill>
              <a:latin typeface="Funtastic"/>
              <a:ea typeface="Funtastic"/>
              <a:cs typeface="Funtastic"/>
              <a:sym typeface="Funtastic"/>
            </a:endParaRPr>
          </a:p>
        </p:txBody>
      </p:sp>
      <p:sp>
        <p:nvSpPr>
          <p:cNvPr id="7" name="TextBox 7"/>
          <p:cNvSpPr txBox="1"/>
          <p:nvPr/>
        </p:nvSpPr>
        <p:spPr>
          <a:xfrm>
            <a:off x="7337428" y="1640828"/>
            <a:ext cx="4204853" cy="2519023"/>
          </a:xfrm>
          <a:prstGeom prst="rect">
            <a:avLst/>
          </a:prstGeom>
        </p:spPr>
        <p:txBody>
          <a:bodyPr wrap="square" lIns="0" tIns="0" rIns="0" bIns="0" rtlCol="0" anchor="t">
            <a:spAutoFit/>
          </a:bodyPr>
          <a:lstStyle/>
          <a:p>
            <a:pPr algn="ctr">
              <a:lnSpc>
                <a:spcPts val="22003"/>
              </a:lnSpc>
              <a:spcBef>
                <a:spcPct val="0"/>
              </a:spcBef>
            </a:pPr>
            <a:r>
              <a:rPr lang="en-US" sz="15716"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untastic"/>
                <a:ea typeface="Funtastic"/>
                <a:cs typeface="Funtastic"/>
                <a:sym typeface="Funtastic"/>
              </a:rPr>
              <a:t>ARE</a:t>
            </a:r>
          </a:p>
        </p:txBody>
      </p:sp>
      <p:sp>
        <p:nvSpPr>
          <p:cNvPr id="8" name="TextBox 8"/>
          <p:cNvSpPr txBox="1"/>
          <p:nvPr/>
        </p:nvSpPr>
        <p:spPr>
          <a:xfrm>
            <a:off x="2700635" y="8708941"/>
            <a:ext cx="13706713" cy="908219"/>
          </a:xfrm>
          <a:prstGeom prst="rect">
            <a:avLst/>
          </a:prstGeom>
        </p:spPr>
        <p:txBody>
          <a:bodyPr lIns="0" tIns="0" rIns="0" bIns="0" rtlCol="0" anchor="t">
            <a:spAutoFit/>
          </a:bodyPr>
          <a:lstStyle/>
          <a:p>
            <a:pPr algn="ctr">
              <a:lnSpc>
                <a:spcPts val="6640"/>
              </a:lnSpc>
              <a:spcBef>
                <a:spcPct val="0"/>
              </a:spcBef>
            </a:pPr>
            <a:r>
              <a:rPr lang="en-US" sz="4743">
                <a:solidFill>
                  <a:srgbClr val="10867F"/>
                </a:solidFill>
                <a:latin typeface="Funtastic"/>
                <a:ea typeface="Funtastic"/>
                <a:cs typeface="Funtastic"/>
                <a:sym typeface="Funtastic"/>
              </a:rPr>
              <a:t>WHO PRACTICE AGROLOGY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4890709" y="2041870"/>
            <a:ext cx="13161854" cy="1827000"/>
            <a:chOff x="0" y="0"/>
            <a:chExt cx="3195530" cy="443572"/>
          </a:xfrm>
        </p:grpSpPr>
        <p:sp>
          <p:nvSpPr>
            <p:cNvPr id="3" name="Freeform 3"/>
            <p:cNvSpPr/>
            <p:nvPr/>
          </p:nvSpPr>
          <p:spPr>
            <a:xfrm>
              <a:off x="0" y="0"/>
              <a:ext cx="3195530" cy="443572"/>
            </a:xfrm>
            <a:custGeom>
              <a:avLst/>
              <a:gdLst/>
              <a:ahLst/>
              <a:cxnLst/>
              <a:rect l="l" t="t" r="r" b="b"/>
              <a:pathLst>
                <a:path w="3195530" h="443572">
                  <a:moveTo>
                    <a:pt x="29999" y="0"/>
                  </a:moveTo>
                  <a:lnTo>
                    <a:pt x="3165531" y="0"/>
                  </a:lnTo>
                  <a:cubicBezTo>
                    <a:pt x="3182099" y="0"/>
                    <a:pt x="3195530" y="13431"/>
                    <a:pt x="3195530" y="29999"/>
                  </a:cubicBezTo>
                  <a:lnTo>
                    <a:pt x="3195530" y="413573"/>
                  </a:lnTo>
                  <a:cubicBezTo>
                    <a:pt x="3195530" y="421530"/>
                    <a:pt x="3192369" y="429160"/>
                    <a:pt x="3186743" y="434786"/>
                  </a:cubicBezTo>
                  <a:cubicBezTo>
                    <a:pt x="3181117" y="440412"/>
                    <a:pt x="3173487" y="443572"/>
                    <a:pt x="3165531" y="443572"/>
                  </a:cubicBezTo>
                  <a:lnTo>
                    <a:pt x="29999" y="443572"/>
                  </a:lnTo>
                  <a:cubicBezTo>
                    <a:pt x="22043" y="443572"/>
                    <a:pt x="14412" y="440412"/>
                    <a:pt x="8786" y="434786"/>
                  </a:cubicBezTo>
                  <a:cubicBezTo>
                    <a:pt x="3161" y="429160"/>
                    <a:pt x="0" y="421530"/>
                    <a:pt x="0" y="413573"/>
                  </a:cubicBezTo>
                  <a:lnTo>
                    <a:pt x="0" y="29999"/>
                  </a:lnTo>
                  <a:cubicBezTo>
                    <a:pt x="0" y="22043"/>
                    <a:pt x="3161" y="14412"/>
                    <a:pt x="8786" y="8786"/>
                  </a:cubicBezTo>
                  <a:cubicBezTo>
                    <a:pt x="14412" y="3161"/>
                    <a:pt x="22043" y="0"/>
                    <a:pt x="29999" y="0"/>
                  </a:cubicBezTo>
                  <a:close/>
                </a:path>
              </a:pathLst>
            </a:custGeom>
            <a:solidFill>
              <a:srgbClr val="000000">
                <a:alpha val="0"/>
              </a:srgbClr>
            </a:solidFill>
            <a:ln w="57150" cap="rnd">
              <a:solidFill>
                <a:srgbClr val="10867F">
                  <a:alpha val="62745"/>
                </a:srgbClr>
              </a:solidFill>
              <a:prstDash val="solid"/>
              <a:round/>
            </a:ln>
          </p:spPr>
          <p:txBody>
            <a:bodyPr/>
            <a:lstStyle/>
            <a:p>
              <a:endParaRPr lang="en-CA"/>
            </a:p>
          </p:txBody>
        </p:sp>
        <p:sp>
          <p:nvSpPr>
            <p:cNvPr id="4" name="TextBox 4"/>
            <p:cNvSpPr txBox="1"/>
            <p:nvPr/>
          </p:nvSpPr>
          <p:spPr>
            <a:xfrm>
              <a:off x="0" y="-38100"/>
              <a:ext cx="3195530" cy="481672"/>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9834531" y="6258378"/>
            <a:ext cx="8218032" cy="1875227"/>
            <a:chOff x="0" y="0"/>
            <a:chExt cx="1995233" cy="455281"/>
          </a:xfrm>
        </p:grpSpPr>
        <p:sp>
          <p:nvSpPr>
            <p:cNvPr id="6" name="Freeform 6"/>
            <p:cNvSpPr/>
            <p:nvPr/>
          </p:nvSpPr>
          <p:spPr>
            <a:xfrm>
              <a:off x="0" y="0"/>
              <a:ext cx="1995233" cy="455281"/>
            </a:xfrm>
            <a:custGeom>
              <a:avLst/>
              <a:gdLst/>
              <a:ahLst/>
              <a:cxnLst/>
              <a:rect l="l" t="t" r="r" b="b"/>
              <a:pathLst>
                <a:path w="1995233" h="455281">
                  <a:moveTo>
                    <a:pt x="48045" y="0"/>
                  </a:moveTo>
                  <a:lnTo>
                    <a:pt x="1947188" y="0"/>
                  </a:lnTo>
                  <a:cubicBezTo>
                    <a:pt x="1973722" y="0"/>
                    <a:pt x="1995233" y="21511"/>
                    <a:pt x="1995233" y="48045"/>
                  </a:cubicBezTo>
                  <a:lnTo>
                    <a:pt x="1995233" y="407236"/>
                  </a:lnTo>
                  <a:cubicBezTo>
                    <a:pt x="1995233" y="433771"/>
                    <a:pt x="1973722" y="455281"/>
                    <a:pt x="1947188" y="455281"/>
                  </a:cubicBezTo>
                  <a:lnTo>
                    <a:pt x="48045" y="455281"/>
                  </a:lnTo>
                  <a:cubicBezTo>
                    <a:pt x="21511" y="455281"/>
                    <a:pt x="0" y="433771"/>
                    <a:pt x="0" y="407236"/>
                  </a:cubicBezTo>
                  <a:lnTo>
                    <a:pt x="0" y="48045"/>
                  </a:lnTo>
                  <a:cubicBezTo>
                    <a:pt x="0" y="21511"/>
                    <a:pt x="21511" y="0"/>
                    <a:pt x="48045" y="0"/>
                  </a:cubicBezTo>
                  <a:close/>
                </a:path>
              </a:pathLst>
            </a:custGeom>
            <a:solidFill>
              <a:srgbClr val="000000">
                <a:alpha val="0"/>
              </a:srgbClr>
            </a:solidFill>
            <a:ln w="57150" cap="rnd">
              <a:solidFill>
                <a:srgbClr val="10867F">
                  <a:alpha val="62745"/>
                </a:srgbClr>
              </a:solidFill>
              <a:prstDash val="solid"/>
              <a:round/>
            </a:ln>
          </p:spPr>
          <p:txBody>
            <a:bodyPr/>
            <a:lstStyle/>
            <a:p>
              <a:endParaRPr lang="en-CA"/>
            </a:p>
          </p:txBody>
        </p:sp>
        <p:sp>
          <p:nvSpPr>
            <p:cNvPr id="7" name="TextBox 7"/>
            <p:cNvSpPr txBox="1"/>
            <p:nvPr/>
          </p:nvSpPr>
          <p:spPr>
            <a:xfrm>
              <a:off x="0" y="-38100"/>
              <a:ext cx="1995233" cy="493381"/>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0" y="-20923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9" name="Freeform 9"/>
          <p:cNvSpPr/>
          <p:nvPr/>
        </p:nvSpPr>
        <p:spPr>
          <a:xfrm>
            <a:off x="472971" y="4104983"/>
            <a:ext cx="9144000" cy="6182017"/>
          </a:xfrm>
          <a:custGeom>
            <a:avLst/>
            <a:gdLst/>
            <a:ahLst/>
            <a:cxnLst/>
            <a:rect l="l" t="t" r="r" b="b"/>
            <a:pathLst>
              <a:path w="9144000" h="6182017">
                <a:moveTo>
                  <a:pt x="0" y="0"/>
                </a:moveTo>
                <a:lnTo>
                  <a:pt x="9144000" y="0"/>
                </a:lnTo>
                <a:lnTo>
                  <a:pt x="9144000" y="6182017"/>
                </a:lnTo>
                <a:lnTo>
                  <a:pt x="0" y="6182017"/>
                </a:lnTo>
                <a:lnTo>
                  <a:pt x="0" y="0"/>
                </a:lnTo>
                <a:close/>
              </a:path>
            </a:pathLst>
          </a:custGeom>
          <a:blipFill>
            <a:blip r:embed="rId4">
              <a:extLst>
                <a:ext uri="{28A0092B-C50C-407E-A947-70E740481C1C}">
                  <a14:useLocalDpi xmlns:a14="http://schemas.microsoft.com/office/drawing/2010/main" val="0"/>
                </a:ext>
              </a:extLst>
            </a:blip>
            <a:stretch>
              <a:fillRect/>
            </a:stretch>
          </a:blipFill>
        </p:spPr>
        <p:txBody>
          <a:bodyPr/>
          <a:lstStyle/>
          <a:p>
            <a:endParaRPr lang="en-CA"/>
          </a:p>
        </p:txBody>
      </p:sp>
      <p:sp>
        <p:nvSpPr>
          <p:cNvPr id="10" name="TextBox 10"/>
          <p:cNvSpPr txBox="1"/>
          <p:nvPr/>
        </p:nvSpPr>
        <p:spPr>
          <a:xfrm>
            <a:off x="5702102" y="19395"/>
            <a:ext cx="8908563" cy="2022475"/>
          </a:xfrm>
          <a:prstGeom prst="rect">
            <a:avLst/>
          </a:prstGeom>
        </p:spPr>
        <p:txBody>
          <a:bodyPr lIns="0" tIns="0" rIns="0" bIns="0" rtlCol="0" anchor="t">
            <a:spAutoFit/>
          </a:bodyPr>
          <a:lstStyle/>
          <a:p>
            <a:pPr algn="ctr">
              <a:lnSpc>
                <a:spcPts val="7699"/>
              </a:lnSpc>
              <a:spcBef>
                <a:spcPct val="0"/>
              </a:spcBef>
            </a:pPr>
            <a:r>
              <a:rPr lang="en-US" sz="5499">
                <a:solidFill>
                  <a:srgbClr val="10867F"/>
                </a:solidFill>
                <a:latin typeface="Funtastic"/>
                <a:ea typeface="Funtastic"/>
                <a:cs typeface="Funtastic"/>
                <a:sym typeface="Funtastic"/>
              </a:rPr>
              <a:t>SYSTEM IN PLACE TO PROTECT THE PUBLIC</a:t>
            </a:r>
          </a:p>
        </p:txBody>
      </p:sp>
      <p:sp>
        <p:nvSpPr>
          <p:cNvPr id="11" name="TextBox 11"/>
          <p:cNvSpPr txBox="1"/>
          <p:nvPr/>
        </p:nvSpPr>
        <p:spPr>
          <a:xfrm>
            <a:off x="5213201" y="2152730"/>
            <a:ext cx="12516870" cy="1510031"/>
          </a:xfrm>
          <a:prstGeom prst="rect">
            <a:avLst/>
          </a:prstGeom>
        </p:spPr>
        <p:txBody>
          <a:bodyPr lIns="0" tIns="0" rIns="0" bIns="0" rtlCol="0" anchor="t">
            <a:spAutoFit/>
          </a:bodyPr>
          <a:lstStyle/>
          <a:p>
            <a:pPr algn="just">
              <a:lnSpc>
                <a:spcPts val="6019"/>
              </a:lnSpc>
              <a:spcBef>
                <a:spcPct val="0"/>
              </a:spcBef>
            </a:pPr>
            <a:r>
              <a:rPr lang="en-US" sz="4299" dirty="0">
                <a:solidFill>
                  <a:srgbClr val="10867F"/>
                </a:solidFill>
                <a:latin typeface="Balsamiq Sans"/>
                <a:ea typeface="Balsamiq Sans"/>
                <a:cs typeface="Balsamiq Sans"/>
                <a:sym typeface="Balsamiq Sans"/>
              </a:rPr>
              <a:t>Agrologists need to be licensed when advising in food production/environmental protection</a:t>
            </a:r>
          </a:p>
        </p:txBody>
      </p:sp>
      <p:sp>
        <p:nvSpPr>
          <p:cNvPr id="12" name="TextBox 12"/>
          <p:cNvSpPr txBox="1"/>
          <p:nvPr/>
        </p:nvSpPr>
        <p:spPr>
          <a:xfrm>
            <a:off x="10156383" y="6363122"/>
            <a:ext cx="7536011" cy="2886419"/>
          </a:xfrm>
          <a:prstGeom prst="rect">
            <a:avLst/>
          </a:prstGeom>
        </p:spPr>
        <p:txBody>
          <a:bodyPr lIns="0" tIns="0" rIns="0" bIns="0" rtlCol="0" anchor="t">
            <a:spAutoFit/>
          </a:bodyPr>
          <a:lstStyle/>
          <a:p>
            <a:pPr algn="just">
              <a:lnSpc>
                <a:spcPts val="6666"/>
              </a:lnSpc>
              <a:spcBef>
                <a:spcPct val="0"/>
              </a:spcBef>
            </a:pPr>
            <a:r>
              <a:rPr lang="en-US" sz="4761">
                <a:solidFill>
                  <a:srgbClr val="10867F"/>
                </a:solidFill>
                <a:latin typeface="Balsamiq Sans"/>
                <a:ea typeface="Balsamiq Sans"/>
                <a:cs typeface="Balsamiq Sans"/>
                <a:sym typeface="Balsamiq Sans"/>
              </a:rPr>
              <a:t>Technical Competency and Ethical Behavior</a:t>
            </a:r>
          </a:p>
          <a:p>
            <a:pPr algn="just">
              <a:lnSpc>
                <a:spcPts val="4846"/>
              </a:lnSpc>
              <a:spcBef>
                <a:spcPct val="0"/>
              </a:spcBef>
            </a:pPr>
            <a:endParaRPr lang="en-US" sz="4761">
              <a:solidFill>
                <a:srgbClr val="10867F"/>
              </a:solidFill>
              <a:latin typeface="Balsamiq Sans"/>
              <a:ea typeface="Balsamiq Sans"/>
              <a:cs typeface="Balsamiq Sans"/>
              <a:sym typeface="Balsamiq Sans"/>
            </a:endParaRPr>
          </a:p>
          <a:p>
            <a:pPr algn="just">
              <a:lnSpc>
                <a:spcPts val="4846"/>
              </a:lnSpc>
              <a:spcBef>
                <a:spcPct val="0"/>
              </a:spcBef>
            </a:pPr>
            <a:endParaRPr lang="en-US" sz="4761">
              <a:solidFill>
                <a:srgbClr val="10867F"/>
              </a:solidFill>
              <a:latin typeface="Balsamiq Sans"/>
              <a:ea typeface="Balsamiq Sans"/>
              <a:cs typeface="Balsamiq Sans"/>
              <a:sym typeface="Balsamiq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513506" y="1070206"/>
            <a:ext cx="15923147" cy="8940800"/>
          </a:xfrm>
          <a:prstGeom prst="rect">
            <a:avLst/>
          </a:prstGeom>
        </p:spPr>
        <p:txBody>
          <a:bodyPr lIns="0" tIns="0" rIns="0" bIns="0" rtlCol="0" anchor="t">
            <a:spAutoFit/>
          </a:bodyPr>
          <a:lstStyle/>
          <a:p>
            <a:pPr algn="ctr">
              <a:lnSpc>
                <a:spcPts val="7000"/>
              </a:lnSpc>
              <a:spcBef>
                <a:spcPct val="0"/>
              </a:spcBef>
            </a:pPr>
            <a:r>
              <a:rPr lang="en-US" sz="5000" dirty="0">
                <a:solidFill>
                  <a:srgbClr val="000000"/>
                </a:solidFill>
                <a:latin typeface="Funtastic"/>
                <a:ea typeface="Funtastic"/>
                <a:cs typeface="Funtastic"/>
                <a:sym typeface="Funtastic"/>
              </a:rPr>
              <a:t> IS A PROVINCIALLY </a:t>
            </a:r>
            <a:r>
              <a:rPr lang="en-US" sz="5000" dirty="0">
                <a:solidFill>
                  <a:srgbClr val="10867F"/>
                </a:solidFill>
                <a:latin typeface="Funtastic"/>
                <a:ea typeface="Funtastic"/>
                <a:cs typeface="Funtastic"/>
                <a:sym typeface="Funtastic"/>
              </a:rPr>
              <a:t>REGULATED PROFESSION</a:t>
            </a:r>
            <a:r>
              <a:rPr lang="en-US" sz="5000" dirty="0">
                <a:solidFill>
                  <a:srgbClr val="000000"/>
                </a:solidFill>
                <a:latin typeface="Funtastic"/>
                <a:ea typeface="Funtastic"/>
                <a:cs typeface="Funtastic"/>
                <a:sym typeface="Funtastic"/>
              </a:rPr>
              <a:t> ACROSS </a:t>
            </a:r>
          </a:p>
          <a:p>
            <a:pPr algn="ctr">
              <a:lnSpc>
                <a:spcPts val="7000"/>
              </a:lnSpc>
              <a:spcBef>
                <a:spcPct val="0"/>
              </a:spcBef>
            </a:pPr>
            <a:endParaRPr lang="en-US" sz="5000" dirty="0">
              <a:solidFill>
                <a:srgbClr val="000000"/>
              </a:solidFill>
              <a:latin typeface="Funtastic"/>
              <a:ea typeface="Funtastic"/>
              <a:cs typeface="Funtastic"/>
              <a:sym typeface="Funtastic"/>
            </a:endParaRPr>
          </a:p>
          <a:p>
            <a:pPr algn="ctr">
              <a:lnSpc>
                <a:spcPts val="7000"/>
              </a:lnSpc>
              <a:spcBef>
                <a:spcPct val="0"/>
              </a:spcBef>
            </a:pPr>
            <a:endParaRPr lang="en-US" sz="5000" dirty="0">
              <a:solidFill>
                <a:srgbClr val="000000"/>
              </a:solidFill>
              <a:latin typeface="Funtastic"/>
              <a:ea typeface="Funtastic"/>
              <a:cs typeface="Funtastic"/>
              <a:sym typeface="Funtastic"/>
            </a:endParaRPr>
          </a:p>
          <a:p>
            <a:pPr algn="ctr">
              <a:lnSpc>
                <a:spcPts val="7000"/>
              </a:lnSpc>
              <a:spcBef>
                <a:spcPct val="0"/>
              </a:spcBef>
            </a:pPr>
            <a:r>
              <a:rPr lang="en-US" sz="5000" dirty="0">
                <a:solidFill>
                  <a:srgbClr val="000000"/>
                </a:solidFill>
                <a:latin typeface="Funtastic"/>
                <a:ea typeface="Funtastic"/>
                <a:cs typeface="Funtastic"/>
                <a:sym typeface="Funtastic"/>
              </a:rPr>
              <a:t> EVERY </a:t>
            </a:r>
            <a:r>
              <a:rPr lang="en-US" sz="5000" dirty="0">
                <a:solidFill>
                  <a:srgbClr val="EA4335"/>
                </a:solidFill>
                <a:latin typeface="Funtastic"/>
                <a:ea typeface="Funtastic"/>
                <a:cs typeface="Funtastic"/>
                <a:sym typeface="Funtastic"/>
              </a:rPr>
              <a:t>PROVINCE</a:t>
            </a:r>
            <a:r>
              <a:rPr lang="en-US" sz="5000" dirty="0">
                <a:solidFill>
                  <a:srgbClr val="000000"/>
                </a:solidFill>
                <a:latin typeface="Funtastic"/>
                <a:ea typeface="Funtastic"/>
                <a:cs typeface="Funtastic"/>
                <a:sym typeface="Funtastic"/>
              </a:rPr>
              <a:t> HAS ITS OWN AGROLOGISTS ACT, REGULATORY BODY AND REGISTRATION REQUIREMENTS</a:t>
            </a:r>
          </a:p>
          <a:p>
            <a:pPr algn="ctr">
              <a:lnSpc>
                <a:spcPts val="7000"/>
              </a:lnSpc>
              <a:spcBef>
                <a:spcPct val="0"/>
              </a:spcBef>
            </a:pPr>
            <a:endParaRPr lang="en-US" sz="5000" dirty="0">
              <a:solidFill>
                <a:srgbClr val="000000"/>
              </a:solidFill>
              <a:latin typeface="Funtastic"/>
              <a:ea typeface="Funtastic"/>
              <a:cs typeface="Funtastic"/>
              <a:sym typeface="Funtastic"/>
            </a:endParaRPr>
          </a:p>
          <a:p>
            <a:pPr algn="ctr">
              <a:lnSpc>
                <a:spcPts val="7000"/>
              </a:lnSpc>
              <a:spcBef>
                <a:spcPct val="0"/>
              </a:spcBef>
            </a:pPr>
            <a:r>
              <a:rPr lang="en-US" sz="5000" dirty="0">
                <a:solidFill>
                  <a:srgbClr val="000000"/>
                </a:solidFill>
                <a:latin typeface="Funtastic"/>
                <a:ea typeface="Funtastic"/>
                <a:cs typeface="Funtastic"/>
                <a:sym typeface="Funtastic"/>
              </a:rPr>
              <a:t> EACH </a:t>
            </a:r>
            <a:r>
              <a:rPr lang="en-US" sz="5000" dirty="0">
                <a:solidFill>
                  <a:srgbClr val="E86D39"/>
                </a:solidFill>
                <a:latin typeface="Funtastic"/>
                <a:ea typeface="Funtastic"/>
                <a:cs typeface="Funtastic"/>
                <a:sym typeface="Funtastic"/>
              </a:rPr>
              <a:t>PROVINCIAL INSTITUTE</a:t>
            </a:r>
            <a:r>
              <a:rPr lang="en-US" sz="5000" dirty="0">
                <a:solidFill>
                  <a:srgbClr val="000000"/>
                </a:solidFill>
                <a:latin typeface="Funtastic"/>
                <a:ea typeface="Funtastic"/>
                <a:cs typeface="Funtastic"/>
                <a:sym typeface="Funtastic"/>
              </a:rPr>
              <a:t> (9) REGULATES ITS REGISTERED MEMBERS TO ENSURE THEY PROVIDE THE </a:t>
            </a:r>
            <a:r>
              <a:rPr lang="en-US" sz="4800" dirty="0">
                <a:solidFill>
                  <a:srgbClr val="00BF63"/>
                </a:solidFill>
                <a:latin typeface="Funtastic"/>
                <a:ea typeface="Funtastic"/>
                <a:cs typeface="Funtastic"/>
                <a:sym typeface="Funtastic"/>
              </a:rPr>
              <a:t>PUBLIC WITH SAFE, COMPETENT AND ETHICAL PRACTICE.</a:t>
            </a:r>
          </a:p>
        </p:txBody>
      </p:sp>
      <p:sp>
        <p:nvSpPr>
          <p:cNvPr id="3" name="TextBox 3"/>
          <p:cNvSpPr txBox="1"/>
          <p:nvPr/>
        </p:nvSpPr>
        <p:spPr>
          <a:xfrm>
            <a:off x="-279538" y="-132046"/>
            <a:ext cx="17716191" cy="1202252"/>
          </a:xfrm>
          <a:prstGeom prst="rect">
            <a:avLst/>
          </a:prstGeom>
        </p:spPr>
        <p:txBody>
          <a:bodyPr lIns="0" tIns="0" rIns="0" bIns="0" rtlCol="0" anchor="t">
            <a:spAutoFit/>
          </a:bodyPr>
          <a:lstStyle/>
          <a:p>
            <a:pPr algn="ctr">
              <a:lnSpc>
                <a:spcPts val="10500"/>
              </a:lnSpc>
              <a:spcBef>
                <a:spcPct val="0"/>
              </a:spcBef>
            </a:pPr>
            <a:r>
              <a:rPr lang="en-US" sz="7500" dirty="0">
                <a:solidFill>
                  <a:srgbClr val="FFFFFF"/>
                </a:solidFill>
                <a:latin typeface="Funtastic"/>
                <a:ea typeface="Funtastic"/>
                <a:cs typeface="Funtastic"/>
                <a:sym typeface="Funtastic"/>
              </a:rPr>
              <a:t> </a:t>
            </a: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AGROLOGY</a:t>
            </a:r>
            <a:endParaRPr lang="en-US" sz="7500" dirty="0">
              <a:solidFill>
                <a:srgbClr val="FFFFFF"/>
              </a:solidFill>
              <a:effectLst>
                <a:outerShdw blurRad="50800" dist="38100" dir="10800000" algn="r" rotWithShape="0">
                  <a:prstClr val="black">
                    <a:alpha val="40000"/>
                  </a:prstClr>
                </a:outerShdw>
              </a:effectLst>
              <a:latin typeface="Funtastic"/>
              <a:ea typeface="Funtastic"/>
              <a:cs typeface="Funtastic"/>
              <a:sym typeface="Funtastic"/>
            </a:endParaRPr>
          </a:p>
        </p:txBody>
      </p:sp>
      <p:sp>
        <p:nvSpPr>
          <p:cNvPr id="4" name="Freeform 4"/>
          <p:cNvSpPr/>
          <p:nvPr/>
        </p:nvSpPr>
        <p:spPr>
          <a:xfrm>
            <a:off x="6324600" y="2239274"/>
            <a:ext cx="5067189" cy="1285799"/>
          </a:xfrm>
          <a:custGeom>
            <a:avLst/>
            <a:gdLst/>
            <a:ahLst/>
            <a:cxnLst/>
            <a:rect l="l" t="t" r="r" b="b"/>
            <a:pathLst>
              <a:path w="5067189" h="1285799">
                <a:moveTo>
                  <a:pt x="0" y="0"/>
                </a:moveTo>
                <a:lnTo>
                  <a:pt x="5067189" y="0"/>
                </a:lnTo>
                <a:lnTo>
                  <a:pt x="5067189" y="1285800"/>
                </a:lnTo>
                <a:lnTo>
                  <a:pt x="0" y="1285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5369015" y="159761"/>
            <a:ext cx="7549971" cy="3412587"/>
          </a:xfrm>
          <a:custGeom>
            <a:avLst/>
            <a:gdLst/>
            <a:ahLst/>
            <a:cxnLst/>
            <a:rect l="l" t="t" r="r" b="b"/>
            <a:pathLst>
              <a:path w="7549971" h="3412587">
                <a:moveTo>
                  <a:pt x="0" y="0"/>
                </a:moveTo>
                <a:lnTo>
                  <a:pt x="7549970" y="0"/>
                </a:lnTo>
                <a:lnTo>
                  <a:pt x="7549970" y="3412587"/>
                </a:lnTo>
                <a:lnTo>
                  <a:pt x="0" y="3412587"/>
                </a:lnTo>
                <a:lnTo>
                  <a:pt x="0" y="0"/>
                </a:lnTo>
                <a:close/>
              </a:path>
            </a:pathLst>
          </a:custGeom>
          <a:blipFill>
            <a:blip r:embed="rId2">
              <a:extLst>
                <a:ext uri="{28A0092B-C50C-407E-A947-70E740481C1C}">
                  <a14:useLocalDpi xmlns:a14="http://schemas.microsoft.com/office/drawing/2010/main" val="0"/>
                </a:ext>
              </a:extLst>
            </a:blip>
            <a:stretch>
              <a:fillRect/>
            </a:stretch>
          </a:blipFill>
        </p:spPr>
        <p:txBody>
          <a:bodyPr/>
          <a:lstStyle/>
          <a:p>
            <a:endParaRPr lang="en-CA"/>
          </a:p>
        </p:txBody>
      </p:sp>
      <p:sp>
        <p:nvSpPr>
          <p:cNvPr id="3" name="TextBox 3"/>
          <p:cNvSpPr txBox="1"/>
          <p:nvPr/>
        </p:nvSpPr>
        <p:spPr>
          <a:xfrm>
            <a:off x="771705" y="3631791"/>
            <a:ext cx="16744590" cy="7265593"/>
          </a:xfrm>
          <a:prstGeom prst="rect">
            <a:avLst/>
          </a:prstGeom>
        </p:spPr>
        <p:txBody>
          <a:bodyPr lIns="0" tIns="0" rIns="0" bIns="0" rtlCol="0" anchor="t">
            <a:spAutoFit/>
          </a:bodyPr>
          <a:lstStyle/>
          <a:p>
            <a:pPr algn="ctr">
              <a:lnSpc>
                <a:spcPts val="6409"/>
              </a:lnSpc>
              <a:spcBef>
                <a:spcPct val="0"/>
              </a:spcBef>
            </a:pPr>
            <a:r>
              <a:rPr lang="en-US" sz="4578">
                <a:solidFill>
                  <a:srgbClr val="000000"/>
                </a:solidFill>
                <a:latin typeface="Balsamiq Sans"/>
                <a:ea typeface="Balsamiq Sans"/>
                <a:cs typeface="Balsamiq Sans"/>
                <a:sym typeface="Balsamiq Sans"/>
              </a:rPr>
              <a:t>Ensures that agrology professionals, certified in any province, are able to have their qualifications recognized across Canada</a:t>
            </a:r>
          </a:p>
          <a:p>
            <a:pPr algn="ctr">
              <a:lnSpc>
                <a:spcPts val="6409"/>
              </a:lnSpc>
              <a:spcBef>
                <a:spcPct val="0"/>
              </a:spcBef>
            </a:pPr>
            <a:r>
              <a:rPr lang="en-US" sz="4578">
                <a:solidFill>
                  <a:srgbClr val="000000"/>
                </a:solidFill>
                <a:latin typeface="Balsamiq Sans"/>
                <a:ea typeface="Balsamiq Sans"/>
                <a:cs typeface="Balsamiq Sans"/>
                <a:sym typeface="Balsamiq Sans"/>
              </a:rPr>
              <a:t>labour mobility</a:t>
            </a:r>
          </a:p>
          <a:p>
            <a:pPr algn="ctr">
              <a:lnSpc>
                <a:spcPts val="6409"/>
              </a:lnSpc>
              <a:spcBef>
                <a:spcPct val="0"/>
              </a:spcBef>
            </a:pPr>
            <a:r>
              <a:rPr lang="en-US" sz="4578">
                <a:solidFill>
                  <a:srgbClr val="000000"/>
                </a:solidFill>
                <a:latin typeface="Balsamiq Sans"/>
                <a:ea typeface="Balsamiq Sans"/>
                <a:cs typeface="Balsamiq Sans"/>
                <a:sym typeface="Balsamiq Sans"/>
              </a:rPr>
              <a:t>Delivers key messages to inform the Candian public about agrology and agrology professionals</a:t>
            </a:r>
          </a:p>
          <a:p>
            <a:pPr algn="ctr">
              <a:lnSpc>
                <a:spcPts val="6409"/>
              </a:lnSpc>
              <a:spcBef>
                <a:spcPct val="0"/>
              </a:spcBef>
            </a:pPr>
            <a:r>
              <a:rPr lang="en-US" sz="4578">
                <a:solidFill>
                  <a:srgbClr val="000000"/>
                </a:solidFill>
                <a:latin typeface="Balsamiq Sans"/>
                <a:ea typeface="Balsamiq Sans"/>
                <a:cs typeface="Balsamiq Sans"/>
                <a:sym typeface="Balsamiq Sans"/>
              </a:rPr>
              <a:t>Agrology professionals are stewards of modern agriculture who help Canada rise to the challenge of doing more with less for safe and useful products for society.</a:t>
            </a:r>
          </a:p>
          <a:p>
            <a:pPr algn="ctr">
              <a:lnSpc>
                <a:spcPts val="6409"/>
              </a:lnSpc>
              <a:spcBef>
                <a:spcPct val="0"/>
              </a:spcBef>
            </a:pPr>
            <a:endParaRPr lang="en-US" sz="4578">
              <a:solidFill>
                <a:srgbClr val="000000"/>
              </a:solidFill>
              <a:latin typeface="Balsamiq Sans"/>
              <a:ea typeface="Balsamiq Sans"/>
              <a:cs typeface="Balsamiq Sans"/>
              <a:sym typeface="Balsamiq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0" y="575659"/>
            <a:ext cx="18288000" cy="9417050"/>
          </a:xfrm>
          <a:prstGeom prst="rect">
            <a:avLst/>
          </a:prstGeom>
        </p:spPr>
        <p:txBody>
          <a:bodyPr lIns="0" tIns="0" rIns="0" bIns="0" rtlCol="0" anchor="t">
            <a:spAutoFit/>
          </a:bodyPr>
          <a:lstStyle/>
          <a:p>
            <a:pPr algn="ctr">
              <a:lnSpc>
                <a:spcPts val="7000"/>
              </a:lnSpc>
              <a:spcBef>
                <a:spcPct val="0"/>
              </a:spcBef>
            </a:pPr>
            <a:endParaRPr dirty="0"/>
          </a:p>
          <a:p>
            <a:pPr algn="ctr">
              <a:lnSpc>
                <a:spcPts val="6299"/>
              </a:lnSpc>
              <a:spcBef>
                <a:spcPct val="0"/>
              </a:spcBef>
            </a:pPr>
            <a:r>
              <a:rPr lang="en-US" sz="4500" dirty="0">
                <a:solidFill>
                  <a:srgbClr val="000000"/>
                </a:solidFill>
                <a:latin typeface="Funtastic"/>
                <a:ea typeface="Funtastic"/>
                <a:cs typeface="Funtastic"/>
                <a:sym typeface="Funtastic"/>
              </a:rPr>
              <a:t>THE TERMS </a:t>
            </a:r>
            <a:r>
              <a:rPr lang="en-US" sz="4500" dirty="0">
                <a:solidFill>
                  <a:srgbClr val="00BF63"/>
                </a:solidFill>
                <a:latin typeface="Funtastic"/>
                <a:ea typeface="Funtastic"/>
                <a:cs typeface="Funtastic"/>
                <a:sym typeface="Funtastic"/>
              </a:rPr>
              <a:t>AGRONOMY</a:t>
            </a:r>
            <a:r>
              <a:rPr lang="en-US" sz="4500" dirty="0">
                <a:solidFill>
                  <a:srgbClr val="000000"/>
                </a:solidFill>
                <a:latin typeface="Funtastic"/>
                <a:ea typeface="Funtastic"/>
                <a:cs typeface="Funtastic"/>
                <a:sym typeface="Funtastic"/>
              </a:rPr>
              <a:t> AND </a:t>
            </a:r>
            <a:r>
              <a:rPr lang="en-US" sz="4500" dirty="0">
                <a:solidFill>
                  <a:srgbClr val="7ED957"/>
                </a:solidFill>
                <a:latin typeface="Funtastic"/>
                <a:ea typeface="Funtastic"/>
                <a:cs typeface="Funtastic"/>
                <a:sym typeface="Funtastic"/>
              </a:rPr>
              <a:t>AGROLOGY </a:t>
            </a:r>
            <a:r>
              <a:rPr lang="en-US" sz="4500" dirty="0">
                <a:solidFill>
                  <a:srgbClr val="000000"/>
                </a:solidFill>
                <a:latin typeface="Funtastic"/>
                <a:ea typeface="Funtastic"/>
                <a:cs typeface="Funtastic"/>
                <a:sym typeface="Funtastic"/>
              </a:rPr>
              <a:t>SOUND VERY SIMILAR AND ARE SOMETIMES USED INTERCHANGEABLY. </a:t>
            </a:r>
          </a:p>
          <a:p>
            <a:pPr algn="ctr">
              <a:lnSpc>
                <a:spcPts val="6299"/>
              </a:lnSpc>
              <a:spcBef>
                <a:spcPct val="0"/>
              </a:spcBef>
            </a:pPr>
            <a:r>
              <a:rPr lang="en-US" sz="4500" dirty="0">
                <a:solidFill>
                  <a:srgbClr val="000000"/>
                </a:solidFill>
                <a:latin typeface="Funtastic"/>
                <a:ea typeface="Funtastic"/>
                <a:cs typeface="Funtastic"/>
                <a:sym typeface="Funtastic"/>
              </a:rPr>
              <a:t> IN                THEY ARE UNIQUE TERMS WITH SPECIFIC MEANINGS</a:t>
            </a:r>
          </a:p>
          <a:p>
            <a:pPr algn="ctr">
              <a:lnSpc>
                <a:spcPts val="7000"/>
              </a:lnSpc>
              <a:spcBef>
                <a:spcPct val="0"/>
              </a:spcBef>
            </a:pPr>
            <a:endParaRPr lang="en-US" sz="4500" dirty="0">
              <a:solidFill>
                <a:srgbClr val="000000"/>
              </a:solidFill>
              <a:latin typeface="Funtastic"/>
              <a:ea typeface="Funtastic"/>
              <a:cs typeface="Funtastic"/>
              <a:sym typeface="Funtastic"/>
            </a:endParaRPr>
          </a:p>
          <a:p>
            <a:pPr algn="ctr">
              <a:lnSpc>
                <a:spcPts val="7000"/>
              </a:lnSpc>
              <a:spcBef>
                <a:spcPct val="0"/>
              </a:spcBef>
            </a:pPr>
            <a:r>
              <a:rPr lang="en-US" sz="5000" dirty="0">
                <a:solidFill>
                  <a:srgbClr val="000000"/>
                </a:solidFill>
                <a:latin typeface="Funtastic"/>
                <a:ea typeface="Funtastic"/>
                <a:cs typeface="Funtastic"/>
                <a:sym typeface="Funtastic"/>
              </a:rPr>
              <a:t> </a:t>
            </a:r>
          </a:p>
          <a:p>
            <a:pPr algn="ctr">
              <a:lnSpc>
                <a:spcPts val="6440"/>
              </a:lnSpc>
              <a:spcBef>
                <a:spcPct val="0"/>
              </a:spcBef>
            </a:pPr>
            <a:r>
              <a:rPr lang="en-US" sz="4600" dirty="0">
                <a:solidFill>
                  <a:srgbClr val="000000"/>
                </a:solidFill>
                <a:latin typeface="Balsamiq Sans"/>
                <a:ea typeface="Balsamiq Sans"/>
                <a:cs typeface="Balsamiq Sans"/>
                <a:sym typeface="Balsamiq Sans"/>
              </a:rPr>
              <a:t>A BROAD TERM, AREA OF A SPECIFIC AGROLOGY PRACTICE</a:t>
            </a:r>
          </a:p>
          <a:p>
            <a:pPr algn="ctr">
              <a:lnSpc>
                <a:spcPts val="6440"/>
              </a:lnSpc>
              <a:spcBef>
                <a:spcPct val="0"/>
              </a:spcBef>
            </a:pPr>
            <a:r>
              <a:rPr lang="en-US" sz="4600" dirty="0">
                <a:solidFill>
                  <a:srgbClr val="000000"/>
                </a:solidFill>
                <a:latin typeface="Balsamiq Sans"/>
                <a:ea typeface="Balsamiq Sans"/>
                <a:cs typeface="Balsamiq Sans"/>
                <a:sym typeface="Balsamiq Sans"/>
              </a:rPr>
              <a:t>REFERS TO A SCIENCE-BASED REGULATED PROFESSION</a:t>
            </a:r>
          </a:p>
          <a:p>
            <a:pPr algn="ctr">
              <a:lnSpc>
                <a:spcPts val="7000"/>
              </a:lnSpc>
              <a:spcBef>
                <a:spcPct val="0"/>
              </a:spcBef>
            </a:pPr>
            <a:endParaRPr lang="en-US" sz="4600" dirty="0">
              <a:solidFill>
                <a:srgbClr val="000000"/>
              </a:solidFill>
              <a:latin typeface="Balsamiq Sans"/>
              <a:ea typeface="Balsamiq Sans"/>
              <a:cs typeface="Balsamiq Sans"/>
              <a:sym typeface="Balsamiq Sans"/>
            </a:endParaRPr>
          </a:p>
          <a:p>
            <a:pPr algn="ctr">
              <a:lnSpc>
                <a:spcPts val="7000"/>
              </a:lnSpc>
              <a:spcBef>
                <a:spcPct val="0"/>
              </a:spcBef>
            </a:pPr>
            <a:r>
              <a:rPr lang="en-US" sz="5000" dirty="0">
                <a:solidFill>
                  <a:srgbClr val="000000"/>
                </a:solidFill>
                <a:latin typeface="Funtastic"/>
                <a:ea typeface="Funtastic"/>
                <a:cs typeface="Funtastic"/>
                <a:sym typeface="Funtastic"/>
              </a:rPr>
              <a:t> REFERS TO THE SCIENCE OF SOIL MANAGEMENT AND CROP PRODUCTION</a:t>
            </a:r>
          </a:p>
        </p:txBody>
      </p:sp>
      <p:sp>
        <p:nvSpPr>
          <p:cNvPr id="3" name="Freeform 3"/>
          <p:cNvSpPr/>
          <p:nvPr/>
        </p:nvSpPr>
        <p:spPr>
          <a:xfrm>
            <a:off x="1524000" y="3183831"/>
            <a:ext cx="2594027" cy="658234"/>
          </a:xfrm>
          <a:custGeom>
            <a:avLst/>
            <a:gdLst/>
            <a:ahLst/>
            <a:cxnLst/>
            <a:rect l="l" t="t" r="r" b="b"/>
            <a:pathLst>
              <a:path w="2594027" h="658234">
                <a:moveTo>
                  <a:pt x="0" y="0"/>
                </a:moveTo>
                <a:lnTo>
                  <a:pt x="2594027" y="0"/>
                </a:lnTo>
                <a:lnTo>
                  <a:pt x="2594027" y="658234"/>
                </a:lnTo>
                <a:lnTo>
                  <a:pt x="0" y="6582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4" name="TextBox 4"/>
          <p:cNvSpPr txBox="1"/>
          <p:nvPr/>
        </p:nvSpPr>
        <p:spPr>
          <a:xfrm>
            <a:off x="571809" y="345523"/>
            <a:ext cx="17716191" cy="1202252"/>
          </a:xfrm>
          <a:prstGeom prst="rect">
            <a:avLst/>
          </a:prstGeom>
        </p:spPr>
        <p:txBody>
          <a:bodyPr lIns="0" tIns="0" rIns="0" bIns="0" rtlCol="0" anchor="t">
            <a:spAutoFit/>
          </a:bodyPr>
          <a:lstStyle/>
          <a:p>
            <a:pPr algn="ctr">
              <a:lnSpc>
                <a:spcPts val="10500"/>
              </a:lnSpc>
              <a:spcBef>
                <a:spcPct val="0"/>
              </a:spcBef>
            </a:pP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AGRONOMIST OR AGROLOGIST?</a:t>
            </a:r>
          </a:p>
        </p:txBody>
      </p:sp>
      <p:sp>
        <p:nvSpPr>
          <p:cNvPr id="5" name="TextBox 5"/>
          <p:cNvSpPr txBox="1"/>
          <p:nvPr/>
        </p:nvSpPr>
        <p:spPr>
          <a:xfrm>
            <a:off x="285905" y="4286250"/>
            <a:ext cx="17716191" cy="1202252"/>
          </a:xfrm>
          <a:prstGeom prst="rect">
            <a:avLst/>
          </a:prstGeom>
        </p:spPr>
        <p:txBody>
          <a:bodyPr lIns="0" tIns="0" rIns="0" bIns="0" rtlCol="0" anchor="t">
            <a:spAutoFit/>
          </a:bodyPr>
          <a:lstStyle/>
          <a:p>
            <a:pPr algn="ctr">
              <a:lnSpc>
                <a:spcPts val="10500"/>
              </a:lnSpc>
              <a:spcBef>
                <a:spcPct val="0"/>
              </a:spcBef>
            </a:pPr>
            <a:r>
              <a:rPr lang="en-US" sz="7500" dirty="0">
                <a:solidFill>
                  <a:srgbClr val="FFFFFF"/>
                </a:solidFill>
                <a:latin typeface="Funtastic"/>
                <a:ea typeface="Funtastic"/>
                <a:cs typeface="Funtastic"/>
                <a:sym typeface="Funtastic"/>
              </a:rPr>
              <a:t> </a:t>
            </a: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AGROLOGY</a:t>
            </a:r>
            <a:endParaRPr lang="en-US" sz="7500" dirty="0">
              <a:solidFill>
                <a:srgbClr val="FFFFFF"/>
              </a:solidFill>
              <a:effectLst>
                <a:outerShdw blurRad="50800" dist="38100" dir="10800000" algn="r" rotWithShape="0">
                  <a:prstClr val="black">
                    <a:alpha val="40000"/>
                  </a:prstClr>
                </a:outerShdw>
              </a:effectLst>
              <a:latin typeface="Funtastic"/>
              <a:ea typeface="Funtastic"/>
              <a:cs typeface="Funtastic"/>
              <a:sym typeface="Funtastic"/>
            </a:endParaRPr>
          </a:p>
        </p:txBody>
      </p:sp>
      <p:sp>
        <p:nvSpPr>
          <p:cNvPr id="6" name="TextBox 6"/>
          <p:cNvSpPr txBox="1"/>
          <p:nvPr/>
        </p:nvSpPr>
        <p:spPr>
          <a:xfrm>
            <a:off x="285905" y="7131907"/>
            <a:ext cx="17716191" cy="1202252"/>
          </a:xfrm>
          <a:prstGeom prst="rect">
            <a:avLst/>
          </a:prstGeom>
        </p:spPr>
        <p:txBody>
          <a:bodyPr lIns="0" tIns="0" rIns="0" bIns="0" rtlCol="0" anchor="t">
            <a:spAutoFit/>
          </a:bodyPr>
          <a:lstStyle/>
          <a:p>
            <a:pPr algn="ctr">
              <a:lnSpc>
                <a:spcPts val="10500"/>
              </a:lnSpc>
              <a:spcBef>
                <a:spcPct val="0"/>
              </a:spcBef>
            </a:pPr>
            <a:r>
              <a:rPr lang="en-US" sz="7500" dirty="0">
                <a:solidFill>
                  <a:srgbClr val="FFFFFF"/>
                </a:solidFill>
                <a:latin typeface="Funtastic"/>
                <a:ea typeface="Funtastic"/>
                <a:cs typeface="Funtastic"/>
                <a:sym typeface="Funtastic"/>
              </a:rPr>
              <a:t> </a:t>
            </a: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AGRONOMY</a:t>
            </a:r>
            <a:endParaRPr lang="en-US" sz="7500" dirty="0">
              <a:solidFill>
                <a:srgbClr val="FFFFFF"/>
              </a:solidFill>
              <a:effectLst>
                <a:outerShdw blurRad="50800" dist="38100" dir="10800000" algn="r" rotWithShape="0">
                  <a:prstClr val="black">
                    <a:alpha val="40000"/>
                  </a:prstClr>
                </a:outerShdw>
              </a:effectLst>
              <a:latin typeface="Funtastic"/>
              <a:ea typeface="Funtastic"/>
              <a:cs typeface="Funtastic"/>
              <a:sym typeface="Funtast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028700" y="5143500"/>
            <a:ext cx="2787777" cy="4114800"/>
          </a:xfrm>
          <a:custGeom>
            <a:avLst/>
            <a:gdLst/>
            <a:ahLst/>
            <a:cxnLst/>
            <a:rect l="l" t="t" r="r" b="b"/>
            <a:pathLst>
              <a:path w="2787777" h="4114800">
                <a:moveTo>
                  <a:pt x="0" y="0"/>
                </a:moveTo>
                <a:lnTo>
                  <a:pt x="2787777" y="0"/>
                </a:lnTo>
                <a:lnTo>
                  <a:pt x="2787777"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CA"/>
          </a:p>
        </p:txBody>
      </p:sp>
      <p:sp>
        <p:nvSpPr>
          <p:cNvPr id="3" name="Freeform 3"/>
          <p:cNvSpPr/>
          <p:nvPr/>
        </p:nvSpPr>
        <p:spPr>
          <a:xfrm>
            <a:off x="773795" y="872575"/>
            <a:ext cx="6582875" cy="3291438"/>
          </a:xfrm>
          <a:custGeom>
            <a:avLst/>
            <a:gdLst/>
            <a:ahLst/>
            <a:cxnLst/>
            <a:rect l="l" t="t" r="r" b="b"/>
            <a:pathLst>
              <a:path w="6582875" h="3291438">
                <a:moveTo>
                  <a:pt x="0" y="0"/>
                </a:moveTo>
                <a:lnTo>
                  <a:pt x="6582875" y="0"/>
                </a:lnTo>
                <a:lnTo>
                  <a:pt x="6582875" y="3291438"/>
                </a:lnTo>
                <a:lnTo>
                  <a:pt x="0" y="3291438"/>
                </a:lnTo>
                <a:lnTo>
                  <a:pt x="0" y="0"/>
                </a:lnTo>
                <a:close/>
              </a:path>
            </a:pathLst>
          </a:custGeom>
          <a:blipFill>
            <a:blip r:embed="rId4"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4" name="TextBox 4"/>
          <p:cNvSpPr txBox="1"/>
          <p:nvPr/>
        </p:nvSpPr>
        <p:spPr>
          <a:xfrm>
            <a:off x="7151180" y="-76010"/>
            <a:ext cx="11444251" cy="4609980"/>
          </a:xfrm>
          <a:prstGeom prst="rect">
            <a:avLst/>
          </a:prstGeom>
        </p:spPr>
        <p:txBody>
          <a:bodyPr lIns="0" tIns="0" rIns="0" bIns="0" rtlCol="0" anchor="t">
            <a:spAutoFit/>
          </a:bodyPr>
          <a:lstStyle/>
          <a:p>
            <a:pPr algn="ctr">
              <a:lnSpc>
                <a:spcPts val="13999"/>
              </a:lnSpc>
            </a:pPr>
            <a:r>
              <a:rPr lang="en-US" sz="9999"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MANITOBA GOVERNMENT</a:t>
            </a:r>
          </a:p>
          <a:p>
            <a:pPr algn="ctr">
              <a:lnSpc>
                <a:spcPts val="8910"/>
              </a:lnSpc>
              <a:spcBef>
                <a:spcPct val="0"/>
              </a:spcBef>
            </a:pPr>
            <a:r>
              <a:rPr lang="en-US" sz="6364"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THE AGROLOGISTS ACT</a:t>
            </a:r>
          </a:p>
        </p:txBody>
      </p:sp>
      <p:sp>
        <p:nvSpPr>
          <p:cNvPr id="5" name="TextBox 5"/>
          <p:cNvSpPr txBox="1"/>
          <p:nvPr/>
        </p:nvSpPr>
        <p:spPr>
          <a:xfrm>
            <a:off x="4065233" y="4821555"/>
            <a:ext cx="12998710" cy="4436745"/>
          </a:xfrm>
          <a:prstGeom prst="rect">
            <a:avLst/>
          </a:prstGeom>
        </p:spPr>
        <p:txBody>
          <a:bodyPr lIns="0" tIns="0" rIns="0" bIns="0" rtlCol="0" anchor="t">
            <a:spAutoFit/>
          </a:bodyPr>
          <a:lstStyle/>
          <a:p>
            <a:pPr algn="just">
              <a:lnSpc>
                <a:spcPts val="5880"/>
              </a:lnSpc>
              <a:spcBef>
                <a:spcPct val="0"/>
              </a:spcBef>
            </a:pPr>
            <a:r>
              <a:rPr lang="en-US" sz="4200" b="1">
                <a:solidFill>
                  <a:srgbClr val="10867F"/>
                </a:solidFill>
                <a:latin typeface="Balsamiq Sans Bold"/>
                <a:ea typeface="Balsamiq Sans Bold"/>
                <a:cs typeface="Balsamiq Sans Bold"/>
                <a:sym typeface="Balsamiq Sans Bold"/>
              </a:rPr>
              <a:t>Practicing Agrology</a:t>
            </a:r>
            <a:r>
              <a:rPr lang="en-US" sz="4200">
                <a:solidFill>
                  <a:srgbClr val="10867F"/>
                </a:solidFill>
                <a:latin typeface="Balsamiq Sans"/>
                <a:ea typeface="Balsamiq Sans"/>
                <a:cs typeface="Balsamiq Sans"/>
                <a:sym typeface="Balsamiq Sans"/>
              </a:rPr>
              <a:t>:  includes every act with or without reward, which has at its objective the </a:t>
            </a:r>
            <a:r>
              <a:rPr lang="en-US" sz="4200" b="1">
                <a:solidFill>
                  <a:srgbClr val="10867F"/>
                </a:solidFill>
                <a:latin typeface="Balsamiq Sans Bold"/>
                <a:ea typeface="Balsamiq Sans Bold"/>
                <a:cs typeface="Balsamiq Sans Bold"/>
                <a:sym typeface="Balsamiq Sans Bold"/>
              </a:rPr>
              <a:t>experimentation</a:t>
            </a:r>
            <a:r>
              <a:rPr lang="en-US" sz="4200">
                <a:solidFill>
                  <a:srgbClr val="10867F"/>
                </a:solidFill>
                <a:latin typeface="Balsamiq Sans"/>
                <a:ea typeface="Balsamiq Sans"/>
                <a:cs typeface="Balsamiq Sans"/>
                <a:sym typeface="Balsamiq Sans"/>
              </a:rPr>
              <a:t> with or the </a:t>
            </a:r>
            <a:r>
              <a:rPr lang="en-US" sz="4200" b="1">
                <a:solidFill>
                  <a:srgbClr val="10867F"/>
                </a:solidFill>
                <a:latin typeface="Balsamiq Sans Bold"/>
                <a:ea typeface="Balsamiq Sans Bold"/>
                <a:cs typeface="Balsamiq Sans Bold"/>
                <a:sym typeface="Balsamiq Sans Bold"/>
              </a:rPr>
              <a:t>giving of advice</a:t>
            </a:r>
            <a:r>
              <a:rPr lang="en-US" sz="4200">
                <a:solidFill>
                  <a:srgbClr val="10867F"/>
                </a:solidFill>
                <a:latin typeface="Balsamiq Sans"/>
                <a:ea typeface="Balsamiq Sans"/>
                <a:cs typeface="Balsamiq Sans"/>
                <a:sym typeface="Balsamiq Sans"/>
              </a:rPr>
              <a:t> with respect to the principles, laws, or practices relating to the </a:t>
            </a:r>
            <a:r>
              <a:rPr lang="en-US" sz="4200" b="1">
                <a:solidFill>
                  <a:srgbClr val="10867F"/>
                </a:solidFill>
                <a:latin typeface="Balsamiq Sans Bold"/>
                <a:ea typeface="Balsamiq Sans Bold"/>
                <a:cs typeface="Balsamiq Sans Bold"/>
                <a:sym typeface="Balsamiq Sans Bold"/>
              </a:rPr>
              <a:t>production</a:t>
            </a:r>
            <a:r>
              <a:rPr lang="en-US" sz="4200">
                <a:solidFill>
                  <a:srgbClr val="10867F"/>
                </a:solidFill>
                <a:latin typeface="Balsamiq Sans"/>
                <a:ea typeface="Balsamiq Sans"/>
                <a:cs typeface="Balsamiq Sans"/>
                <a:sym typeface="Balsamiq Sans"/>
              </a:rPr>
              <a:t>, </a:t>
            </a:r>
            <a:r>
              <a:rPr lang="en-US" sz="4200" b="1">
                <a:solidFill>
                  <a:srgbClr val="10867F"/>
                </a:solidFill>
                <a:latin typeface="Balsamiq Sans Bold"/>
                <a:ea typeface="Balsamiq Sans Bold"/>
                <a:cs typeface="Balsamiq Sans Bold"/>
                <a:sym typeface="Balsamiq Sans Bold"/>
              </a:rPr>
              <a:t>improvement</a:t>
            </a:r>
            <a:r>
              <a:rPr lang="en-US" sz="4200">
                <a:solidFill>
                  <a:srgbClr val="10867F"/>
                </a:solidFill>
                <a:latin typeface="Balsamiq Sans"/>
                <a:ea typeface="Balsamiq Sans"/>
                <a:cs typeface="Balsamiq Sans"/>
                <a:sym typeface="Balsamiq Sans"/>
              </a:rPr>
              <a:t>, </a:t>
            </a:r>
            <a:r>
              <a:rPr lang="en-US" sz="4200" b="1">
                <a:solidFill>
                  <a:srgbClr val="10867F"/>
                </a:solidFill>
                <a:latin typeface="Balsamiq Sans Bold"/>
                <a:ea typeface="Balsamiq Sans Bold"/>
                <a:cs typeface="Balsamiq Sans Bold"/>
                <a:sym typeface="Balsamiq Sans Bold"/>
              </a:rPr>
              <a:t>use,</a:t>
            </a:r>
            <a:r>
              <a:rPr lang="en-US" sz="4200">
                <a:solidFill>
                  <a:srgbClr val="10867F"/>
                </a:solidFill>
                <a:latin typeface="Balsamiq Sans"/>
                <a:ea typeface="Balsamiq Sans"/>
                <a:cs typeface="Balsamiq Sans"/>
                <a:sym typeface="Balsamiq Sans"/>
              </a:rPr>
              <a:t> </a:t>
            </a:r>
            <a:r>
              <a:rPr lang="en-US" sz="4200" b="1">
                <a:solidFill>
                  <a:srgbClr val="10867F"/>
                </a:solidFill>
                <a:latin typeface="Balsamiq Sans Bold"/>
                <a:ea typeface="Balsamiq Sans Bold"/>
                <a:cs typeface="Balsamiq Sans Bold"/>
                <a:sym typeface="Balsamiq Sans Bold"/>
              </a:rPr>
              <a:t>processing</a:t>
            </a:r>
            <a:r>
              <a:rPr lang="en-US" sz="4200">
                <a:solidFill>
                  <a:srgbClr val="10867F"/>
                </a:solidFill>
                <a:latin typeface="Balsamiq Sans"/>
                <a:ea typeface="Balsamiq Sans"/>
                <a:cs typeface="Balsamiq Sans"/>
                <a:sym typeface="Balsamiq Sans"/>
              </a:rPr>
              <a:t> or </a:t>
            </a:r>
            <a:r>
              <a:rPr lang="en-US" sz="4200" b="1">
                <a:solidFill>
                  <a:srgbClr val="10867F"/>
                </a:solidFill>
                <a:latin typeface="Balsamiq Sans Bold"/>
                <a:ea typeface="Balsamiq Sans Bold"/>
                <a:cs typeface="Balsamiq Sans Bold"/>
                <a:sym typeface="Balsamiq Sans Bold"/>
              </a:rPr>
              <a:t>marketing</a:t>
            </a:r>
            <a:r>
              <a:rPr lang="en-US" sz="4200">
                <a:solidFill>
                  <a:srgbClr val="10867F"/>
                </a:solidFill>
                <a:latin typeface="Balsamiq Sans"/>
                <a:ea typeface="Balsamiq Sans"/>
                <a:cs typeface="Balsamiq Sans"/>
                <a:sym typeface="Balsamiq Sans"/>
              </a:rPr>
              <a:t> of </a:t>
            </a:r>
            <a:r>
              <a:rPr lang="en-US" sz="4200" b="1">
                <a:solidFill>
                  <a:srgbClr val="10867F"/>
                </a:solidFill>
                <a:latin typeface="Balsamiq Sans Bold"/>
                <a:ea typeface="Balsamiq Sans Bold"/>
                <a:cs typeface="Balsamiq Sans Bold"/>
                <a:sym typeface="Balsamiq Sans Bold"/>
              </a:rPr>
              <a:t>agricultural products, crops or livestock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726295" y="1333500"/>
            <a:ext cx="17419320" cy="8054975"/>
          </a:xfrm>
          <a:prstGeom prst="rect">
            <a:avLst/>
          </a:prstGeom>
        </p:spPr>
        <p:txBody>
          <a:bodyPr lIns="0" tIns="0" rIns="0" bIns="0" rtlCol="0" anchor="t">
            <a:spAutoFit/>
          </a:bodyPr>
          <a:lstStyle/>
          <a:p>
            <a:pPr algn="ctr">
              <a:lnSpc>
                <a:spcPts val="7000"/>
              </a:lnSpc>
              <a:spcBef>
                <a:spcPct val="0"/>
              </a:spcBef>
            </a:pPr>
            <a:r>
              <a:rPr lang="en-US" sz="5000" dirty="0">
                <a:solidFill>
                  <a:srgbClr val="000000"/>
                </a:solidFill>
                <a:latin typeface="Funtastic"/>
                <a:ea typeface="Funtastic"/>
                <a:cs typeface="Funtastic"/>
                <a:sym typeface="Funtastic"/>
              </a:rPr>
              <a:t> </a:t>
            </a:r>
          </a:p>
          <a:p>
            <a:pPr algn="ctr">
              <a:lnSpc>
                <a:spcPts val="7000"/>
              </a:lnSpc>
              <a:spcBef>
                <a:spcPct val="0"/>
              </a:spcBef>
            </a:pPr>
            <a:r>
              <a:rPr lang="en-US" sz="4000" dirty="0">
                <a:solidFill>
                  <a:srgbClr val="000000"/>
                </a:solidFill>
                <a:latin typeface="Funtastic"/>
                <a:ea typeface="Funtastic"/>
                <a:cs typeface="Funtastic"/>
                <a:sym typeface="Funtastic"/>
              </a:rPr>
              <a:t>REGISTRATION IS REQUIRED TO LEGALLY PRACTICE AGROLOGY</a:t>
            </a:r>
          </a:p>
          <a:p>
            <a:pPr algn="ctr">
              <a:lnSpc>
                <a:spcPts val="7000"/>
              </a:lnSpc>
              <a:spcBef>
                <a:spcPct val="0"/>
              </a:spcBef>
            </a:pPr>
            <a:endParaRPr lang="en-US" sz="5000" dirty="0">
              <a:solidFill>
                <a:srgbClr val="000000"/>
              </a:solidFill>
              <a:latin typeface="Funtastic"/>
              <a:ea typeface="Funtastic"/>
              <a:cs typeface="Funtastic"/>
              <a:sym typeface="Funtastic"/>
            </a:endParaRPr>
          </a:p>
          <a:p>
            <a:pPr algn="ctr">
              <a:lnSpc>
                <a:spcPts val="7000"/>
              </a:lnSpc>
              <a:spcBef>
                <a:spcPct val="0"/>
              </a:spcBef>
            </a:pPr>
            <a:endParaRPr lang="en-US" sz="5000" dirty="0">
              <a:solidFill>
                <a:srgbClr val="000000"/>
              </a:solidFill>
              <a:latin typeface="Funtastic"/>
              <a:ea typeface="Funtastic"/>
              <a:cs typeface="Funtastic"/>
              <a:sym typeface="Funtastic"/>
            </a:endParaRPr>
          </a:p>
          <a:p>
            <a:pPr algn="ctr">
              <a:lnSpc>
                <a:spcPts val="7000"/>
              </a:lnSpc>
              <a:spcBef>
                <a:spcPct val="0"/>
              </a:spcBef>
            </a:pPr>
            <a:endParaRPr lang="en-US" sz="5000" dirty="0">
              <a:solidFill>
                <a:srgbClr val="000000"/>
              </a:solidFill>
              <a:latin typeface="Funtastic"/>
              <a:ea typeface="Funtastic"/>
              <a:cs typeface="Funtastic"/>
              <a:sym typeface="Funtastic"/>
            </a:endParaRPr>
          </a:p>
          <a:p>
            <a:pPr algn="ctr">
              <a:lnSpc>
                <a:spcPts val="7000"/>
              </a:lnSpc>
              <a:spcBef>
                <a:spcPct val="0"/>
              </a:spcBef>
            </a:pPr>
            <a:endParaRPr lang="en-US" sz="5000" dirty="0">
              <a:solidFill>
                <a:srgbClr val="000000"/>
              </a:solidFill>
              <a:latin typeface="Funtastic"/>
              <a:ea typeface="Funtastic"/>
              <a:cs typeface="Funtastic"/>
              <a:sym typeface="Funtastic"/>
            </a:endParaRPr>
          </a:p>
          <a:p>
            <a:pPr algn="ctr">
              <a:lnSpc>
                <a:spcPts val="7000"/>
              </a:lnSpc>
              <a:spcBef>
                <a:spcPct val="0"/>
              </a:spcBef>
            </a:pPr>
            <a:r>
              <a:rPr lang="en-US" sz="5000" dirty="0">
                <a:solidFill>
                  <a:srgbClr val="00BF63"/>
                </a:solidFill>
                <a:latin typeface="Funtastic"/>
                <a:ea typeface="Funtastic"/>
                <a:cs typeface="Funtastic"/>
                <a:sym typeface="Funtastic"/>
              </a:rPr>
              <a:t> PROFESSIONAL AGROLOGIST (P.AG)</a:t>
            </a:r>
          </a:p>
          <a:p>
            <a:pPr algn="ctr">
              <a:lnSpc>
                <a:spcPts val="7000"/>
              </a:lnSpc>
              <a:spcBef>
                <a:spcPct val="0"/>
              </a:spcBef>
            </a:pPr>
            <a:r>
              <a:rPr lang="en-US" sz="5000" dirty="0">
                <a:solidFill>
                  <a:srgbClr val="000000"/>
                </a:solidFill>
                <a:latin typeface="Funtastic"/>
                <a:ea typeface="Funtastic"/>
                <a:cs typeface="Funtastic"/>
                <a:sym typeface="Funtastic"/>
              </a:rPr>
              <a:t> </a:t>
            </a:r>
            <a:r>
              <a:rPr lang="en-US" sz="5000" dirty="0">
                <a:solidFill>
                  <a:srgbClr val="7ED957"/>
                </a:solidFill>
                <a:latin typeface="Funtastic"/>
                <a:ea typeface="Funtastic"/>
                <a:cs typeface="Funtastic"/>
                <a:sym typeface="Funtastic"/>
              </a:rPr>
              <a:t>TECHNICAL AGROLOGIST (TECH.AG)</a:t>
            </a:r>
            <a:r>
              <a:rPr lang="en-US" sz="5000" dirty="0">
                <a:solidFill>
                  <a:srgbClr val="000000"/>
                </a:solidFill>
                <a:latin typeface="Funtastic"/>
                <a:ea typeface="Funtastic"/>
                <a:cs typeface="Funtastic"/>
                <a:sym typeface="Funtastic"/>
              </a:rPr>
              <a:t> </a:t>
            </a:r>
          </a:p>
          <a:p>
            <a:pPr algn="ctr">
              <a:lnSpc>
                <a:spcPts val="7000"/>
              </a:lnSpc>
              <a:spcBef>
                <a:spcPct val="0"/>
              </a:spcBef>
            </a:pPr>
            <a:r>
              <a:rPr lang="en-US" sz="5000" dirty="0">
                <a:solidFill>
                  <a:srgbClr val="DECC4A"/>
                </a:solidFill>
                <a:latin typeface="Funtastic"/>
                <a:ea typeface="Funtastic"/>
                <a:cs typeface="Funtastic"/>
                <a:sym typeface="Funtastic"/>
              </a:rPr>
              <a:t> AGROLOGIST IN TRAINING – RESTRICTED USE</a:t>
            </a:r>
          </a:p>
        </p:txBody>
      </p:sp>
      <p:sp>
        <p:nvSpPr>
          <p:cNvPr id="3" name="Freeform 3"/>
          <p:cNvSpPr/>
          <p:nvPr/>
        </p:nvSpPr>
        <p:spPr>
          <a:xfrm>
            <a:off x="5911618" y="3109500"/>
            <a:ext cx="6489814" cy="1847977"/>
          </a:xfrm>
          <a:custGeom>
            <a:avLst/>
            <a:gdLst/>
            <a:ahLst/>
            <a:cxnLst/>
            <a:rect l="l" t="t" r="r" b="b"/>
            <a:pathLst>
              <a:path w="6489814" h="1847977">
                <a:moveTo>
                  <a:pt x="0" y="0"/>
                </a:moveTo>
                <a:lnTo>
                  <a:pt x="6489814" y="0"/>
                </a:lnTo>
                <a:lnTo>
                  <a:pt x="6489814" y="1847977"/>
                </a:lnTo>
                <a:lnTo>
                  <a:pt x="0" y="1847977"/>
                </a:lnTo>
                <a:lnTo>
                  <a:pt x="0" y="0"/>
                </a:lnTo>
                <a:close/>
              </a:path>
            </a:pathLst>
          </a:custGeom>
          <a:blipFill>
            <a:blip r:embed="rId2" cstate="email">
              <a:extLst>
                <a:ext uri="{28A0092B-C50C-407E-A947-70E740481C1C}">
                  <a14:useLocalDpi xmlns:a14="http://schemas.microsoft.com/office/drawing/2010/main" val="0"/>
                </a:ext>
              </a:extLst>
            </a:blip>
            <a:stretch>
              <a:fillRect/>
            </a:stretch>
          </a:blipFill>
        </p:spPr>
        <p:txBody>
          <a:bodyPr/>
          <a:lstStyle/>
          <a:p>
            <a:endParaRPr lang="en-CA"/>
          </a:p>
        </p:txBody>
      </p:sp>
      <p:sp>
        <p:nvSpPr>
          <p:cNvPr id="4" name="TextBox 4"/>
          <p:cNvSpPr txBox="1"/>
          <p:nvPr/>
        </p:nvSpPr>
        <p:spPr>
          <a:xfrm>
            <a:off x="285905" y="387893"/>
            <a:ext cx="17716191" cy="1202252"/>
          </a:xfrm>
          <a:prstGeom prst="rect">
            <a:avLst/>
          </a:prstGeom>
        </p:spPr>
        <p:txBody>
          <a:bodyPr lIns="0" tIns="0" rIns="0" bIns="0" rtlCol="0" anchor="t">
            <a:spAutoFit/>
          </a:bodyPr>
          <a:lstStyle/>
          <a:p>
            <a:pPr algn="ctr">
              <a:lnSpc>
                <a:spcPts val="10500"/>
              </a:lnSpc>
              <a:spcBef>
                <a:spcPct val="0"/>
              </a:spcBef>
            </a:pP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THE ACT IS THE RIGHT TO PRACTICE</a:t>
            </a:r>
          </a:p>
        </p:txBody>
      </p:sp>
      <p:sp>
        <p:nvSpPr>
          <p:cNvPr id="5" name="TextBox 5"/>
          <p:cNvSpPr txBox="1"/>
          <p:nvPr/>
        </p:nvSpPr>
        <p:spPr>
          <a:xfrm>
            <a:off x="434340" y="5657774"/>
            <a:ext cx="17716191" cy="1202252"/>
          </a:xfrm>
          <a:prstGeom prst="rect">
            <a:avLst/>
          </a:prstGeom>
        </p:spPr>
        <p:txBody>
          <a:bodyPr lIns="0" tIns="0" rIns="0" bIns="0" rtlCol="0" anchor="t">
            <a:spAutoFit/>
          </a:bodyPr>
          <a:lstStyle/>
          <a:p>
            <a:pPr algn="ctr">
              <a:lnSpc>
                <a:spcPts val="10500"/>
              </a:lnSpc>
              <a:spcBef>
                <a:spcPct val="0"/>
              </a:spcBef>
            </a:pPr>
            <a:r>
              <a:rPr lang="en-US" sz="7500"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DESIGNATIONS AND TITLES</a:t>
            </a:r>
          </a:p>
        </p:txBody>
      </p:sp>
      <p:sp>
        <p:nvSpPr>
          <p:cNvPr id="6" name="TextBox 6"/>
          <p:cNvSpPr txBox="1"/>
          <p:nvPr/>
        </p:nvSpPr>
        <p:spPr>
          <a:xfrm>
            <a:off x="582775" y="5264074"/>
            <a:ext cx="17147501" cy="679450"/>
          </a:xfrm>
          <a:prstGeom prst="rect">
            <a:avLst/>
          </a:prstGeom>
        </p:spPr>
        <p:txBody>
          <a:bodyPr lIns="0" tIns="0" rIns="0" bIns="0" rtlCol="0" anchor="t">
            <a:spAutoFit/>
          </a:bodyPr>
          <a:lstStyle/>
          <a:p>
            <a:pPr algn="ctr">
              <a:lnSpc>
                <a:spcPts val="5599"/>
              </a:lnSpc>
            </a:pPr>
            <a:r>
              <a:rPr lang="en-US" sz="3500" b="1" dirty="0">
                <a:solidFill>
                  <a:srgbClr val="000000"/>
                </a:solidFill>
                <a:latin typeface="Canva Sans Bold"/>
                <a:ea typeface="Canva Sans Bold"/>
                <a:cs typeface="Canva Sans Bold"/>
                <a:sym typeface="Canva Sans Bold"/>
              </a:rPr>
              <a:t>If you meet MINIMUM EDUCATION STANDARDS - you can be licensed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FF2">
                <a:alpha val="100000"/>
              </a:srgbClr>
            </a:gs>
            <a:gs pos="100000">
              <a:srgbClr val="F6FFAA">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3611063" y="638175"/>
            <a:ext cx="11444251" cy="6450147"/>
          </a:xfrm>
          <a:prstGeom prst="rect">
            <a:avLst/>
          </a:prstGeom>
        </p:spPr>
        <p:txBody>
          <a:bodyPr lIns="0" tIns="0" rIns="0" bIns="0" rtlCol="0" anchor="t">
            <a:spAutoFit/>
          </a:bodyPr>
          <a:lstStyle/>
          <a:p>
            <a:pPr algn="ctr">
              <a:lnSpc>
                <a:spcPts val="13999"/>
              </a:lnSpc>
            </a:pPr>
            <a:r>
              <a:rPr lang="en-US" sz="9999"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EXAMPLES: </a:t>
            </a:r>
          </a:p>
          <a:p>
            <a:pPr algn="ctr">
              <a:lnSpc>
                <a:spcPts val="8910"/>
              </a:lnSpc>
              <a:spcBef>
                <a:spcPct val="0"/>
              </a:spcBef>
            </a:pPr>
            <a:r>
              <a:rPr lang="en-US" sz="6364"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AGRONOMIST</a:t>
            </a:r>
          </a:p>
          <a:p>
            <a:pPr algn="ctr">
              <a:lnSpc>
                <a:spcPts val="8910"/>
              </a:lnSpc>
              <a:spcBef>
                <a:spcPct val="0"/>
              </a:spcBef>
            </a:pPr>
            <a:r>
              <a:rPr lang="en-US" sz="6364"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ANIMAL NUTRITIONIST</a:t>
            </a:r>
          </a:p>
          <a:p>
            <a:pPr algn="ctr">
              <a:lnSpc>
                <a:spcPts val="8910"/>
              </a:lnSpc>
              <a:spcBef>
                <a:spcPct val="0"/>
              </a:spcBef>
            </a:pPr>
            <a:r>
              <a:rPr lang="en-US" sz="6364" b="1" dirty="0">
                <a:ln w="10160">
                  <a:solidFill>
                    <a:schemeClr val="accent5"/>
                  </a:solidFill>
                  <a:prstDash val="solid"/>
                </a:ln>
                <a:solidFill>
                  <a:srgbClr val="FFFFFF"/>
                </a:solidFill>
                <a:effectLst>
                  <a:outerShdw blurRad="50800" dist="38100" dir="10800000" algn="r" rotWithShape="0">
                    <a:prstClr val="black">
                      <a:alpha val="40000"/>
                    </a:prstClr>
                  </a:outerShdw>
                </a:effectLst>
                <a:latin typeface="Funtastic"/>
                <a:ea typeface="Funtastic"/>
                <a:cs typeface="Funtastic"/>
                <a:sym typeface="Funtastic"/>
              </a:rPr>
              <a:t>AG MARKETING</a:t>
            </a:r>
          </a:p>
          <a:p>
            <a:pPr algn="ctr">
              <a:lnSpc>
                <a:spcPts val="8910"/>
              </a:lnSpc>
              <a:spcBef>
                <a:spcPct val="0"/>
              </a:spcBef>
            </a:pPr>
            <a:endParaRPr lang="en-US" sz="6364" dirty="0">
              <a:solidFill>
                <a:srgbClr val="FFFFFF"/>
              </a:solidFill>
              <a:latin typeface="Funtastic"/>
              <a:ea typeface="Funtastic"/>
              <a:cs typeface="Funtastic"/>
              <a:sym typeface="Funtastic"/>
            </a:endParaRPr>
          </a:p>
        </p:txBody>
      </p:sp>
      <p:sp>
        <p:nvSpPr>
          <p:cNvPr id="3" name="TextBox 3"/>
          <p:cNvSpPr txBox="1"/>
          <p:nvPr/>
        </p:nvSpPr>
        <p:spPr>
          <a:xfrm>
            <a:off x="2322258" y="6869247"/>
            <a:ext cx="14770897" cy="2994025"/>
          </a:xfrm>
          <a:prstGeom prst="rect">
            <a:avLst/>
          </a:prstGeom>
        </p:spPr>
        <p:txBody>
          <a:bodyPr lIns="0" tIns="0" rIns="0" bIns="0" rtlCol="0" anchor="t">
            <a:spAutoFit/>
          </a:bodyPr>
          <a:lstStyle/>
          <a:p>
            <a:pPr algn="ctr">
              <a:lnSpc>
                <a:spcPts val="7699"/>
              </a:lnSpc>
            </a:pPr>
            <a:r>
              <a:rPr lang="en-US" sz="5499">
                <a:solidFill>
                  <a:srgbClr val="10867F"/>
                </a:solidFill>
                <a:latin typeface="Funtastic"/>
                <a:ea typeface="Funtastic"/>
                <a:cs typeface="Funtastic"/>
                <a:sym typeface="Funtastic"/>
              </a:rPr>
              <a:t>NOT A CLUB</a:t>
            </a:r>
          </a:p>
          <a:p>
            <a:pPr algn="ctr">
              <a:lnSpc>
                <a:spcPts val="7699"/>
              </a:lnSpc>
            </a:pPr>
            <a:r>
              <a:rPr lang="en-US" sz="5499">
                <a:solidFill>
                  <a:srgbClr val="10867F"/>
                </a:solidFill>
                <a:latin typeface="Funtastic"/>
                <a:ea typeface="Funtastic"/>
                <a:cs typeface="Funtastic"/>
                <a:sym typeface="Funtastic"/>
              </a:rPr>
              <a:t>NOT TRYING TO GET MEMBERS</a:t>
            </a:r>
          </a:p>
          <a:p>
            <a:pPr algn="ctr">
              <a:lnSpc>
                <a:spcPts val="7699"/>
              </a:lnSpc>
              <a:spcBef>
                <a:spcPct val="0"/>
              </a:spcBef>
            </a:pPr>
            <a:r>
              <a:rPr lang="en-US" sz="5499">
                <a:solidFill>
                  <a:srgbClr val="10867F"/>
                </a:solidFill>
                <a:latin typeface="Funtastic"/>
                <a:ea typeface="Funtastic"/>
                <a:cs typeface="Funtastic"/>
                <a:sym typeface="Funtastic"/>
              </a:rPr>
              <a:t>NO NETWORKING OPPORTUNITIES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735</Words>
  <Application>Microsoft Office PowerPoint</Application>
  <PresentationFormat>Custom</PresentationFormat>
  <Paragraphs>151</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Funtastic</vt:lpstr>
      <vt:lpstr>Calibri</vt:lpstr>
      <vt:lpstr>Canva Sans Bold</vt:lpstr>
      <vt:lpstr>Balsamiq Sans Bold</vt:lpstr>
      <vt:lpstr>Canva Sans</vt:lpstr>
      <vt:lpstr>Arial</vt:lpstr>
      <vt:lpstr>Balsamiq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Agrologists</dc:title>
  <cp:lastModifiedBy>Sara Uttech</cp:lastModifiedBy>
  <cp:revision>8</cp:revision>
  <dcterms:created xsi:type="dcterms:W3CDTF">2006-08-16T00:00:00Z</dcterms:created>
  <dcterms:modified xsi:type="dcterms:W3CDTF">2025-09-10T21:13:39Z</dcterms:modified>
  <dc:identifier>DAGwF2EjGoY</dc:identifier>
</cp:coreProperties>
</file>